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59" r:id="rId3"/>
    <p:sldId id="260" r:id="rId4"/>
    <p:sldId id="262" r:id="rId5"/>
    <p:sldId id="278" r:id="rId6"/>
    <p:sldId id="271" r:id="rId7"/>
    <p:sldId id="272" r:id="rId8"/>
    <p:sldId id="264" r:id="rId9"/>
    <p:sldId id="281" r:id="rId10"/>
    <p:sldId id="277" r:id="rId11"/>
    <p:sldId id="267" r:id="rId12"/>
    <p:sldId id="280" r:id="rId13"/>
    <p:sldId id="268" r:id="rId14"/>
    <p:sldId id="275" r:id="rId15"/>
  </p:sldIdLst>
  <p:sldSz cx="9906000" cy="6858000" type="A4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5AFCF4"/>
    <a:srgbClr val="CEFEFC"/>
    <a:srgbClr val="CCFF99"/>
    <a:srgbClr val="FF3300"/>
    <a:srgbClr val="FC1043"/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54" y="-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B4567AF-7479-4532-BA5F-999B37BF1C32}" type="datetimeFigureOut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30250" y="750888"/>
            <a:ext cx="54276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6614C165-29A7-423D-B8CE-BAFC38058E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631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2FF01-7567-4E8F-B749-116BD94899CE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28ECA-83D1-41E2-BFEC-E0E7C775D7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790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204C0-C861-44C6-BFC5-752A21CECA87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EEF97-05B7-414D-9CB4-2331C6C187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58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EFC1F-95AF-49AE-9D12-28A77B26658B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D838D-A278-48A6-90C5-54384EDAAF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358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0EF21-E7B8-444E-A322-B028D4793CDF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6BDCD-BBCB-49B4-A5EC-AC33152AFE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33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6B762-0862-4C3B-B0DC-BCDF61FF8F76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15D2B-9197-4370-90FD-64EA36282A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060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88C49-8948-478E-8BB5-3E3BAEB7A22C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2DC01-7B27-4552-B698-2B32C78A45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498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34B9C-FFAC-4D7C-8E62-FC60E0C1B8F7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C009E-9B2D-459D-B69E-8C4D0A0F14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727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41432-A745-4463-B6AE-E963F36CFCD5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B45B9-90E6-4435-9AB7-B696B3E82D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639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7CCEE-9D16-4568-A798-F93989B7A666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ABD2E-A820-4CA3-86A4-AC65524EE8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193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BD557-BB8A-434F-88E8-902C0A3AFAEA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DA216-DD3A-423C-8EF7-06A24BBEE7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235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3B3A8-6E6D-4C0A-BFAD-F2A8AAD9A536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0A7A7-0EDD-46D4-B4A0-20C0DE0889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639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EFEFC"/>
            </a:gs>
            <a:gs pos="100000">
              <a:srgbClr val="CCFF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06BF128-81E5-4EF2-B4E4-B0D09CEBCE45}" type="datetime1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1D9026-6980-40B3-BC13-11F6C14F17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9.emf"/><Relationship Id="rId7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2836863" y="677863"/>
            <a:ext cx="3327400" cy="1071562"/>
          </a:xfrm>
          <a:prstGeom prst="doubleWave">
            <a:avLst>
              <a:gd name="adj1" fmla="val 6500"/>
              <a:gd name="adj2" fmla="val 0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b="1" i="1">
                <a:latin typeface="Bookman Old Style" pitchFamily="18" charset="0"/>
              </a:rPr>
              <a:t>Fan : O’qish </a:t>
            </a:r>
            <a:endParaRPr lang="ru-RU">
              <a:latin typeface="Bookman Old Style" pitchFamily="18" charset="0"/>
            </a:endParaRP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051" name="WordArt 12"/>
          <p:cNvSpPr>
            <a:spLocks noChangeArrowheads="1" noChangeShapeType="1" noTextEdit="1"/>
          </p:cNvSpPr>
          <p:nvPr/>
        </p:nvSpPr>
        <p:spPr bwMode="auto">
          <a:xfrm>
            <a:off x="588963" y="2528888"/>
            <a:ext cx="8655050" cy="749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800" b="1" kern="1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MAVZU: TAQSIM. A. AVLONIY </a:t>
            </a:r>
            <a:endParaRPr lang="ru-RU" sz="2800" b="1" kern="10">
              <a:ln w="28575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2052" name="Picture 13" descr="img07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3508375" y="5386388"/>
            <a:ext cx="1570038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4" descr="1301345061_derev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700" y="3370263"/>
            <a:ext cx="25241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5" descr="img07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2139950" y="5386388"/>
            <a:ext cx="1570038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6" descr="img07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2932113" y="4378325"/>
            <a:ext cx="1568450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ag00334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69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WordArt 11"/>
          <p:cNvSpPr>
            <a:spLocks noChangeArrowheads="1" noChangeShapeType="1" noTextEdit="1"/>
          </p:cNvSpPr>
          <p:nvPr/>
        </p:nvSpPr>
        <p:spPr bwMode="auto">
          <a:xfrm>
            <a:off x="2473629" y="8795"/>
            <a:ext cx="6440452" cy="17150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i="1" kern="10" dirty="0" err="1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itchFamily="18" charset="0"/>
                <a:cs typeface="Times New Roman" pitchFamily="18" charset="0"/>
              </a:rPr>
              <a:t>Darsning</a:t>
            </a:r>
            <a:r>
              <a:rPr lang="en-US" sz="1200" i="1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200" i="1" kern="10" dirty="0" err="1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US" sz="12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387350" y="428625"/>
            <a:ext cx="3327400" cy="2300288"/>
          </a:xfrm>
          <a:prstGeom prst="flowChartMultidocument">
            <a:avLst/>
          </a:prstGeom>
          <a:gradFill rotWithShape="1">
            <a:gsLst>
              <a:gs pos="0">
                <a:srgbClr val="00CCFF"/>
              </a:gs>
              <a:gs pos="50000">
                <a:schemeClr val="bg1"/>
              </a:gs>
              <a:gs pos="100000">
                <a:srgbClr val="00CCFF"/>
              </a:gs>
            </a:gsLst>
            <a:lin ang="2700000" scaled="1"/>
          </a:gradFill>
          <a:ln w="9525" algn="ctr">
            <a:solidFill>
              <a:srgbClr val="BE4B48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>
              <a:lnSpc>
                <a:spcPct val="80000"/>
              </a:lnSpc>
              <a:defRPr/>
            </a:pPr>
            <a:r>
              <a:rPr lang="en-US" sz="1400" b="1">
                <a:solidFill>
                  <a:srgbClr val="FF0066"/>
                </a:solidFill>
              </a:rPr>
              <a:t>Ta’limiy maqsad:</a:t>
            </a:r>
          </a:p>
          <a:p>
            <a:pPr>
              <a:lnSpc>
                <a:spcPct val="80000"/>
              </a:lnSpc>
              <a:defRPr/>
            </a:pPr>
            <a:r>
              <a:rPr lang="en-US" sz="1400" b="1"/>
              <a:t>O‘quvchilarga </a:t>
            </a:r>
          </a:p>
          <a:p>
            <a:pPr>
              <a:lnSpc>
                <a:spcPct val="80000"/>
              </a:lnSpc>
              <a:defRPr/>
            </a:pPr>
            <a:r>
              <a:rPr lang="en-US" sz="1400" b="1"/>
              <a:t>mavzu yuzasidan </a:t>
            </a:r>
          </a:p>
          <a:p>
            <a:pPr>
              <a:lnSpc>
                <a:spcPct val="80000"/>
              </a:lnSpc>
              <a:defRPr/>
            </a:pPr>
            <a:r>
              <a:rPr lang="en-US" sz="1400" b="1"/>
              <a:t> tushuncha berish;</a:t>
            </a:r>
          </a:p>
          <a:p>
            <a:pPr>
              <a:lnSpc>
                <a:spcPct val="80000"/>
              </a:lnSpc>
              <a:defRPr/>
            </a:pPr>
            <a:r>
              <a:rPr lang="en-US" sz="1400" b="1"/>
              <a:t>a.Avloniy hayoti va ijodi </a:t>
            </a:r>
          </a:p>
          <a:p>
            <a:pPr>
              <a:lnSpc>
                <a:spcPct val="80000"/>
              </a:lnSpc>
              <a:defRPr/>
            </a:pPr>
            <a:r>
              <a:rPr lang="en-US" sz="1400" b="1"/>
              <a:t>bilan tanishtirish </a:t>
            </a:r>
          </a:p>
        </p:txBody>
      </p:sp>
      <p:sp>
        <p:nvSpPr>
          <p:cNvPr id="3077" name="AutoShape 13"/>
          <p:cNvSpPr>
            <a:spLocks noChangeArrowheads="1"/>
          </p:cNvSpPr>
          <p:nvPr/>
        </p:nvSpPr>
        <p:spPr bwMode="auto">
          <a:xfrm>
            <a:off x="387350" y="2643188"/>
            <a:ext cx="3559175" cy="2214562"/>
          </a:xfrm>
          <a:prstGeom prst="flowChartMultidocument">
            <a:avLst/>
          </a:prstGeom>
          <a:gradFill rotWithShape="1">
            <a:gsLst>
              <a:gs pos="0">
                <a:srgbClr val="CCCCFF"/>
              </a:gs>
              <a:gs pos="50000">
                <a:srgbClr val="FFFFFF"/>
              </a:gs>
              <a:gs pos="100000">
                <a:srgbClr val="CCCC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900" b="1">
              <a:latin typeface="Times New Roman" pitchFamily="18" charset="0"/>
            </a:endParaRPr>
          </a:p>
          <a:p>
            <a:endParaRPr lang="en-US" sz="900" b="1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sz="1600" b="1">
                <a:solidFill>
                  <a:srgbClr val="FF0066"/>
                </a:solidFill>
              </a:rPr>
              <a:t>Tarbiyaviy maqsad:</a:t>
            </a:r>
            <a:r>
              <a:rPr lang="en-US" sz="1600" b="1"/>
              <a:t> </a:t>
            </a:r>
          </a:p>
          <a:p>
            <a:pPr>
              <a:lnSpc>
                <a:spcPct val="80000"/>
              </a:lnSpc>
            </a:pPr>
            <a:r>
              <a:rPr lang="en-US" sz="1600" b="1"/>
              <a:t>O‘quvchilar orasida do‘stlik, </a:t>
            </a:r>
          </a:p>
          <a:p>
            <a:pPr>
              <a:lnSpc>
                <a:spcPct val="80000"/>
              </a:lnSpc>
            </a:pPr>
            <a:r>
              <a:rPr lang="en-US" sz="1600" b="1"/>
              <a:t>o‘rtoqlik munosabatlarini </a:t>
            </a:r>
          </a:p>
          <a:p>
            <a:pPr>
              <a:lnSpc>
                <a:spcPct val="80000"/>
              </a:lnSpc>
            </a:pPr>
            <a:r>
              <a:rPr lang="en-US" sz="1600" b="1"/>
              <a:t>rivojlantirish, sabr- toqatli,</a:t>
            </a:r>
          </a:p>
          <a:p>
            <a:pPr>
              <a:lnSpc>
                <a:spcPct val="80000"/>
              </a:lnSpc>
            </a:pPr>
            <a:r>
              <a:rPr lang="en-US" sz="1600" b="1"/>
              <a:t>Qanoatli </a:t>
            </a:r>
          </a:p>
        </p:txBody>
      </p:sp>
      <p:sp>
        <p:nvSpPr>
          <p:cNvPr id="3078" name="AutoShape 14"/>
          <p:cNvSpPr>
            <a:spLocks noChangeArrowheads="1"/>
          </p:cNvSpPr>
          <p:nvPr/>
        </p:nvSpPr>
        <p:spPr bwMode="auto">
          <a:xfrm>
            <a:off x="387350" y="4714875"/>
            <a:ext cx="3405188" cy="2143125"/>
          </a:xfrm>
          <a:prstGeom prst="flowChartMultidocument">
            <a:avLst/>
          </a:prstGeom>
          <a:gradFill rotWithShape="1">
            <a:gsLst>
              <a:gs pos="0">
                <a:srgbClr val="CCFF33"/>
              </a:gs>
              <a:gs pos="50000">
                <a:srgbClr val="FFFFFF"/>
              </a:gs>
              <a:gs pos="100000">
                <a:srgbClr val="CCFF33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000" b="1">
              <a:latin typeface="Calibri" pitchFamily="34" charset="0"/>
              <a:cs typeface="Arial" charset="0"/>
            </a:endParaRPr>
          </a:p>
          <a:p>
            <a:endParaRPr lang="en-US" sz="1000" b="1">
              <a:latin typeface="Calibri" pitchFamily="34" charset="0"/>
              <a:cs typeface="Arial" charset="0"/>
            </a:endParaRPr>
          </a:p>
          <a:p>
            <a:pPr>
              <a:lnSpc>
                <a:spcPct val="80000"/>
              </a:lnSpc>
            </a:pPr>
            <a:endParaRPr lang="en-US" sz="1600" b="1">
              <a:solidFill>
                <a:srgbClr val="FF0066"/>
              </a:solidFill>
            </a:endParaRPr>
          </a:p>
          <a:p>
            <a:pPr>
              <a:lnSpc>
                <a:spcPct val="80000"/>
              </a:lnSpc>
            </a:pPr>
            <a:endParaRPr lang="en-US" sz="1600" b="1">
              <a:solidFill>
                <a:srgbClr val="FF0066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600" b="1">
                <a:solidFill>
                  <a:srgbClr val="FF0066"/>
                </a:solidFill>
              </a:rPr>
              <a:t>Rivojlantiruvchi maqsad:</a:t>
            </a:r>
            <a:r>
              <a:rPr lang="en-US" sz="1600" b="1"/>
              <a:t> </a:t>
            </a:r>
          </a:p>
          <a:p>
            <a:pPr>
              <a:lnSpc>
                <a:spcPct val="80000"/>
              </a:lnSpc>
            </a:pPr>
            <a:r>
              <a:rPr lang="uz-Cyrl-UZ" sz="1600" b="1"/>
              <a:t>Yangi mavzu yuzasidan bilim,</a:t>
            </a:r>
            <a:endParaRPr lang="en-US" sz="1600" b="1"/>
          </a:p>
          <a:p>
            <a:pPr>
              <a:lnSpc>
                <a:spcPct val="80000"/>
              </a:lnSpc>
            </a:pPr>
            <a:r>
              <a:rPr lang="uz-Cyrl-UZ" sz="1600" b="1"/>
              <a:t> ko’nikma va malakalarni </a:t>
            </a:r>
            <a:endParaRPr lang="en-US" sz="1600" b="1"/>
          </a:p>
          <a:p>
            <a:pPr>
              <a:lnSpc>
                <a:spcPct val="80000"/>
              </a:lnSpc>
            </a:pPr>
            <a:r>
              <a:rPr lang="uz-Cyrl-UZ" sz="1600" b="1"/>
              <a:t>shakllantirish</a:t>
            </a:r>
            <a:r>
              <a:rPr lang="en-US" sz="1600" b="1"/>
              <a:t>, mustaqil </a:t>
            </a:r>
          </a:p>
          <a:p>
            <a:pPr>
              <a:lnSpc>
                <a:spcPct val="80000"/>
              </a:lnSpc>
            </a:pPr>
            <a:r>
              <a:rPr lang="en-US" sz="1600" b="1"/>
              <a:t>fikrlashga, o’z fikrini </a:t>
            </a:r>
          </a:p>
          <a:p>
            <a:pPr>
              <a:lnSpc>
                <a:spcPct val="80000"/>
              </a:lnSpc>
            </a:pPr>
            <a:r>
              <a:rPr lang="en-US" sz="1600" b="1"/>
              <a:t>erkin ifoda etishga </a:t>
            </a:r>
          </a:p>
          <a:p>
            <a:pPr>
              <a:lnSpc>
                <a:spcPct val="80000"/>
              </a:lnSpc>
            </a:pPr>
            <a:r>
              <a:rPr lang="en-US" sz="1600" b="1"/>
              <a:t>o’rgatish.</a:t>
            </a:r>
            <a:endParaRPr lang="en-US" sz="900" b="1">
              <a:latin typeface="Calibri" pitchFamily="34" charset="0"/>
              <a:cs typeface="Arial" charset="0"/>
            </a:endParaRPr>
          </a:p>
          <a:p>
            <a:endParaRPr lang="en-US" sz="900" b="1">
              <a:latin typeface="Calibri" pitchFamily="34" charset="0"/>
              <a:cs typeface="Arial" charset="0"/>
            </a:endParaRPr>
          </a:p>
          <a:p>
            <a:endParaRPr lang="en-US" sz="900" b="1">
              <a:latin typeface="Calibri" pitchFamily="34" charset="0"/>
              <a:cs typeface="Arial" charset="0"/>
            </a:endParaRPr>
          </a:p>
          <a:p>
            <a:endParaRPr lang="en-US" sz="900">
              <a:latin typeface="Calibri" pitchFamily="34" charset="0"/>
              <a:cs typeface="Arial" charset="0"/>
            </a:endParaRPr>
          </a:p>
        </p:txBody>
      </p:sp>
      <p:sp>
        <p:nvSpPr>
          <p:cNvPr id="3079" name="Line 15"/>
          <p:cNvSpPr>
            <a:spLocks noChangeShapeType="1"/>
          </p:cNvSpPr>
          <p:nvPr/>
        </p:nvSpPr>
        <p:spPr bwMode="auto">
          <a:xfrm flipH="1">
            <a:off x="3657600" y="404813"/>
            <a:ext cx="217488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0" name="Line 16"/>
          <p:cNvSpPr>
            <a:spLocks noChangeShapeType="1"/>
          </p:cNvSpPr>
          <p:nvPr/>
        </p:nvSpPr>
        <p:spPr bwMode="auto">
          <a:xfrm flipH="1">
            <a:off x="3008313" y="549275"/>
            <a:ext cx="1169987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1" name="Line 17"/>
          <p:cNvSpPr>
            <a:spLocks noChangeShapeType="1"/>
          </p:cNvSpPr>
          <p:nvPr/>
        </p:nvSpPr>
        <p:spPr bwMode="auto">
          <a:xfrm flipH="1">
            <a:off x="2786063" y="357188"/>
            <a:ext cx="1558925" cy="4462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2" name="Oval 18"/>
          <p:cNvSpPr>
            <a:spLocks noChangeArrowheads="1"/>
          </p:cNvSpPr>
          <p:nvPr/>
        </p:nvSpPr>
        <p:spPr bwMode="auto">
          <a:xfrm flipH="1">
            <a:off x="2976563" y="638175"/>
            <a:ext cx="2476500" cy="428625"/>
          </a:xfrm>
          <a:prstGeom prst="ellipse">
            <a:avLst/>
          </a:prstGeom>
          <a:gradFill rotWithShape="1">
            <a:gsLst>
              <a:gs pos="0">
                <a:srgbClr val="498AFF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99"/>
            </a:extrusionClr>
          </a:sp3d>
        </p:spPr>
        <p:txBody>
          <a:bodyPr anchor="ctr">
            <a:flatTx/>
          </a:bodyPr>
          <a:lstStyle/>
          <a:p>
            <a:r>
              <a:rPr lang="en-US">
                <a:latin typeface="Calibri" pitchFamily="34" charset="0"/>
              </a:rPr>
              <a:t/>
            </a:r>
            <a:br>
              <a:rPr lang="en-US">
                <a:latin typeface="Calibri" pitchFamily="34" charset="0"/>
              </a:rPr>
            </a:br>
            <a:endParaRPr lang="ru-RU" sz="1200">
              <a:latin typeface="Calibri" pitchFamily="34" charset="0"/>
            </a:endParaRPr>
          </a:p>
        </p:txBody>
      </p:sp>
      <p:sp>
        <p:nvSpPr>
          <p:cNvPr id="3083" name="AutoShape 24"/>
          <p:cNvSpPr>
            <a:spLocks noChangeArrowheads="1"/>
          </p:cNvSpPr>
          <p:nvPr/>
        </p:nvSpPr>
        <p:spPr bwMode="auto">
          <a:xfrm>
            <a:off x="3249613" y="1714500"/>
            <a:ext cx="2244725" cy="871538"/>
          </a:xfrm>
          <a:prstGeom prst="flowChartDocument">
            <a:avLst/>
          </a:prstGeom>
          <a:gradFill rotWithShape="1">
            <a:gsLst>
              <a:gs pos="0">
                <a:srgbClr val="66FFFF"/>
              </a:gs>
              <a:gs pos="50000">
                <a:srgbClr val="FFFFFF"/>
              </a:gs>
              <a:gs pos="100000">
                <a:srgbClr val="66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sz="1600" b="1">
                <a:latin typeface="Bookman Old Style" pitchFamily="18" charset="0"/>
                <a:cs typeface="Arial" charset="0"/>
              </a:rPr>
              <a:t>noan’anaviy</a:t>
            </a:r>
            <a:endParaRPr lang="ru-RU" sz="1600" b="1">
              <a:latin typeface="Bookman Old Style" pitchFamily="18" charset="0"/>
              <a:cs typeface="Arial" charset="0"/>
            </a:endParaRPr>
          </a:p>
          <a:p>
            <a:pPr algn="ctr"/>
            <a:endParaRPr lang="ru-RU" sz="1600" b="1">
              <a:latin typeface="Calibri" pitchFamily="34" charset="0"/>
            </a:endParaRPr>
          </a:p>
        </p:txBody>
      </p:sp>
      <p:sp>
        <p:nvSpPr>
          <p:cNvPr id="3084" name="AutoShape 30"/>
          <p:cNvSpPr>
            <a:spLocks noChangeArrowheads="1"/>
          </p:cNvSpPr>
          <p:nvPr/>
        </p:nvSpPr>
        <p:spPr bwMode="auto">
          <a:xfrm>
            <a:off x="4087813" y="4149725"/>
            <a:ext cx="4800600" cy="2354263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rgbClr val="98B954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r>
              <a:rPr lang="en-US" sz="2400" b="1" i="1">
                <a:solidFill>
                  <a:srgbClr val="000000"/>
                </a:solidFill>
                <a:latin typeface="Perpetua" pitchFamily="18" charset="0"/>
              </a:rPr>
              <a:t>Dars  jihozi:</a:t>
            </a:r>
          </a:p>
          <a:p>
            <a:r>
              <a:rPr lang="en-US" b="1" i="1">
                <a:solidFill>
                  <a:srgbClr val="000000"/>
                </a:solidFill>
                <a:latin typeface="Perpetua" pitchFamily="18" charset="0"/>
              </a:rPr>
              <a:t>A.Avloniy rasmi, yong‘oq daraxti, </a:t>
            </a:r>
          </a:p>
          <a:p>
            <a:r>
              <a:rPr lang="en-US" b="1" i="1">
                <a:solidFill>
                  <a:srgbClr val="000000"/>
                </a:solidFill>
                <a:latin typeface="Perpetua" pitchFamily="18" charset="0"/>
              </a:rPr>
              <a:t>yong‘oqchalar,savatchalar,</a:t>
            </a:r>
          </a:p>
          <a:p>
            <a:r>
              <a:rPr lang="en-US" b="1" i="1">
                <a:solidFill>
                  <a:srgbClr val="000000"/>
                </a:solidFill>
                <a:latin typeface="Perpetua" pitchFamily="18" charset="0"/>
              </a:rPr>
              <a:t>didaktik o‘yinlar, AKT. </a:t>
            </a:r>
          </a:p>
        </p:txBody>
      </p:sp>
      <p:sp>
        <p:nvSpPr>
          <p:cNvPr id="3085" name="AutoShape 24"/>
          <p:cNvSpPr>
            <a:spLocks noChangeArrowheads="1"/>
          </p:cNvSpPr>
          <p:nvPr/>
        </p:nvSpPr>
        <p:spPr bwMode="auto">
          <a:xfrm>
            <a:off x="4256088" y="2643188"/>
            <a:ext cx="2244725" cy="1149350"/>
          </a:xfrm>
          <a:prstGeom prst="flowChartDocument">
            <a:avLst/>
          </a:prstGeom>
          <a:gradFill rotWithShape="1">
            <a:gsLst>
              <a:gs pos="0">
                <a:srgbClr val="66FFFF"/>
              </a:gs>
              <a:gs pos="50000">
                <a:srgbClr val="FFFFFF"/>
              </a:gs>
              <a:gs pos="100000">
                <a:srgbClr val="66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sz="1600" b="1">
                <a:latin typeface="Calibri" pitchFamily="34" charset="0"/>
                <a:cs typeface="Arial" charset="0"/>
              </a:rPr>
              <a:t>Guruhlar bilan</a:t>
            </a:r>
          </a:p>
          <a:p>
            <a:pPr algn="ctr"/>
            <a:r>
              <a:rPr lang="en-US" sz="1600" b="1">
                <a:latin typeface="Calibri" pitchFamily="34" charset="0"/>
                <a:cs typeface="Arial" charset="0"/>
              </a:rPr>
              <a:t> ishlash , </a:t>
            </a:r>
          </a:p>
          <a:p>
            <a:pPr algn="ctr"/>
            <a:r>
              <a:rPr lang="en-US" sz="1600" b="1">
                <a:latin typeface="Calibri" pitchFamily="34" charset="0"/>
                <a:cs typeface="Arial" charset="0"/>
              </a:rPr>
              <a:t> ko’rgazmali</a:t>
            </a:r>
          </a:p>
          <a:p>
            <a:pPr algn="ctr"/>
            <a:endParaRPr lang="ru-RU" sz="1600" b="1">
              <a:latin typeface="Calibri" pitchFamily="34" charset="0"/>
            </a:endParaRPr>
          </a:p>
        </p:txBody>
      </p:sp>
      <p:sp>
        <p:nvSpPr>
          <p:cNvPr id="3086" name="AutoShape 24"/>
          <p:cNvSpPr>
            <a:spLocks noChangeArrowheads="1"/>
          </p:cNvSpPr>
          <p:nvPr/>
        </p:nvSpPr>
        <p:spPr bwMode="auto">
          <a:xfrm>
            <a:off x="6618288" y="2532063"/>
            <a:ext cx="3287712" cy="1246187"/>
          </a:xfrm>
          <a:prstGeom prst="flowChartDocument">
            <a:avLst/>
          </a:prstGeom>
          <a:gradFill rotWithShape="1">
            <a:gsLst>
              <a:gs pos="0">
                <a:srgbClr val="66FFFF"/>
              </a:gs>
              <a:gs pos="50000">
                <a:srgbClr val="FFFFFF"/>
              </a:gs>
              <a:gs pos="100000">
                <a:srgbClr val="66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00" b="1">
              <a:solidFill>
                <a:srgbClr val="002060"/>
              </a:solidFill>
              <a:latin typeface="Times New Roman" pitchFamily="18" charset="0"/>
              <a:cs typeface="Arial" charset="0"/>
            </a:endParaRPr>
          </a:p>
          <a:p>
            <a:pPr algn="ctr"/>
            <a:endParaRPr lang="en-US" sz="200" b="1">
              <a:solidFill>
                <a:srgbClr val="002060"/>
              </a:solidFill>
              <a:latin typeface="Times New Roman" pitchFamily="18" charset="0"/>
              <a:cs typeface="Arial" charset="0"/>
            </a:endParaRPr>
          </a:p>
          <a:p>
            <a:pPr algn="ctr"/>
            <a:endParaRPr lang="en-US" sz="200" b="1">
              <a:solidFill>
                <a:srgbClr val="002060"/>
              </a:solidFill>
              <a:latin typeface="Times New Roman" pitchFamily="18" charset="0"/>
              <a:cs typeface="Arial" charset="0"/>
            </a:endParaRPr>
          </a:p>
          <a:p>
            <a:pPr algn="ctr"/>
            <a:endParaRPr lang="en-US" sz="200" b="1">
              <a:solidFill>
                <a:srgbClr val="002060"/>
              </a:solidFill>
              <a:latin typeface="Times New Roman" pitchFamily="18" charset="0"/>
              <a:cs typeface="Arial" charset="0"/>
            </a:endParaRPr>
          </a:p>
          <a:p>
            <a:pPr algn="ctr"/>
            <a:endParaRPr lang="en-US" sz="200" b="1">
              <a:solidFill>
                <a:srgbClr val="002060"/>
              </a:solidFill>
              <a:latin typeface="Times New Roman" pitchFamily="18" charset="0"/>
              <a:cs typeface="Arial" charset="0"/>
            </a:endParaRPr>
          </a:p>
          <a:p>
            <a:pPr algn="ctr"/>
            <a:endParaRPr lang="en-US" sz="200" b="1">
              <a:solidFill>
                <a:srgbClr val="002060"/>
              </a:solidFill>
              <a:latin typeface="Times New Roman" pitchFamily="18" charset="0"/>
              <a:cs typeface="Arial" charset="0"/>
            </a:endParaRPr>
          </a:p>
          <a:p>
            <a:pPr algn="ctr"/>
            <a:endParaRPr lang="en-US" sz="200" b="1">
              <a:solidFill>
                <a:srgbClr val="002060"/>
              </a:solidFill>
              <a:latin typeface="Times New Roman" pitchFamily="18" charset="0"/>
              <a:cs typeface="Arial" charset="0"/>
            </a:endParaRPr>
          </a:p>
          <a:p>
            <a:pPr algn="ctr"/>
            <a:r>
              <a:rPr lang="en-US" sz="1200" b="1">
                <a:solidFill>
                  <a:srgbClr val="002060"/>
                </a:solidFill>
                <a:latin typeface="Times New Roman" pitchFamily="18" charset="0"/>
                <a:cs typeface="Arial" charset="0"/>
              </a:rPr>
              <a:t>1.Salomlashish </a:t>
            </a:r>
          </a:p>
          <a:p>
            <a:pPr algn="ctr"/>
            <a:r>
              <a:rPr lang="en-US" sz="1200" b="1">
                <a:solidFill>
                  <a:srgbClr val="002060"/>
                </a:solidFill>
                <a:latin typeface="Times New Roman" pitchFamily="18" charset="0"/>
                <a:cs typeface="Arial" charset="0"/>
              </a:rPr>
              <a:t>2.Psixologik iqlim yaratish</a:t>
            </a:r>
          </a:p>
          <a:p>
            <a:pPr algn="ctr"/>
            <a:r>
              <a:rPr lang="en-US" sz="1200" b="1">
                <a:solidFill>
                  <a:srgbClr val="002060"/>
                </a:solidFill>
                <a:latin typeface="Times New Roman" pitchFamily="18" charset="0"/>
                <a:cs typeface="Arial" charset="0"/>
              </a:rPr>
              <a:t>3.Yangi mavzu bayoni</a:t>
            </a:r>
          </a:p>
          <a:p>
            <a:pPr algn="ctr"/>
            <a:r>
              <a:rPr lang="en-US" sz="1200" b="1">
                <a:solidFill>
                  <a:srgbClr val="002060"/>
                </a:solidFill>
                <a:latin typeface="Times New Roman" pitchFamily="18" charset="0"/>
                <a:cs typeface="Arial" charset="0"/>
              </a:rPr>
              <a:t>4.O‘tilgan mavzularni takrorlash</a:t>
            </a:r>
          </a:p>
          <a:p>
            <a:pPr algn="ctr"/>
            <a:r>
              <a:rPr lang="en-US" sz="1200" b="1">
                <a:solidFill>
                  <a:srgbClr val="002060"/>
                </a:solidFill>
                <a:latin typeface="Times New Roman" pitchFamily="18" charset="0"/>
                <a:cs typeface="Arial" charset="0"/>
              </a:rPr>
              <a:t>5.Uyga   vazifa berish va baholash</a:t>
            </a:r>
          </a:p>
          <a:p>
            <a:pPr algn="ctr"/>
            <a:endParaRPr lang="ru-RU" sz="1600" b="1">
              <a:latin typeface="Times New Roman" pitchFamily="18" charset="0"/>
            </a:endParaRPr>
          </a:p>
        </p:txBody>
      </p:sp>
      <p:cxnSp>
        <p:nvCxnSpPr>
          <p:cNvPr id="3087" name="Прямая со стрелкой 18"/>
          <p:cNvCxnSpPr>
            <a:cxnSpLocks noChangeShapeType="1"/>
            <a:endCxn id="3083" idx="0"/>
          </p:cNvCxnSpPr>
          <p:nvPr/>
        </p:nvCxnSpPr>
        <p:spPr bwMode="auto">
          <a:xfrm>
            <a:off x="4305300" y="1052513"/>
            <a:ext cx="66675" cy="661987"/>
          </a:xfrm>
          <a:prstGeom prst="straightConnector1">
            <a:avLst/>
          </a:prstGeom>
          <a:noFill/>
          <a:ln w="57150" algn="ctr">
            <a:solidFill>
              <a:srgbClr val="00206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88" name="Oval 18"/>
          <p:cNvSpPr>
            <a:spLocks noChangeArrowheads="1"/>
          </p:cNvSpPr>
          <p:nvPr/>
        </p:nvSpPr>
        <p:spPr bwMode="auto">
          <a:xfrm flipH="1">
            <a:off x="6681788" y="1484313"/>
            <a:ext cx="2476500" cy="428625"/>
          </a:xfrm>
          <a:prstGeom prst="ellipse">
            <a:avLst/>
          </a:prstGeom>
          <a:gradFill rotWithShape="1">
            <a:gsLst>
              <a:gs pos="0">
                <a:srgbClr val="498AFF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99"/>
            </a:extrusionClr>
          </a:sp3d>
        </p:spPr>
        <p:txBody>
          <a:bodyPr anchor="ctr">
            <a:flatTx/>
          </a:bodyPr>
          <a:lstStyle/>
          <a:p>
            <a:r>
              <a:rPr lang="en-US">
                <a:latin typeface="Calibri" pitchFamily="34" charset="0"/>
              </a:rPr>
              <a:t/>
            </a:r>
            <a:br>
              <a:rPr lang="en-US">
                <a:latin typeface="Calibri" pitchFamily="34" charset="0"/>
              </a:rPr>
            </a:br>
            <a:endParaRPr lang="ru-RU" sz="1200">
              <a:latin typeface="Calibri" pitchFamily="34" charset="0"/>
            </a:endParaRPr>
          </a:p>
        </p:txBody>
      </p:sp>
      <p:sp>
        <p:nvSpPr>
          <p:cNvPr id="3089" name="Oval 18"/>
          <p:cNvSpPr>
            <a:spLocks noChangeArrowheads="1"/>
          </p:cNvSpPr>
          <p:nvPr/>
        </p:nvSpPr>
        <p:spPr bwMode="auto">
          <a:xfrm flipH="1">
            <a:off x="5030788" y="857250"/>
            <a:ext cx="2476500" cy="428625"/>
          </a:xfrm>
          <a:prstGeom prst="ellipse">
            <a:avLst/>
          </a:prstGeom>
          <a:gradFill rotWithShape="1">
            <a:gsLst>
              <a:gs pos="0">
                <a:srgbClr val="498AFF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99"/>
            </a:extrusionClr>
          </a:sp3d>
        </p:spPr>
        <p:txBody>
          <a:bodyPr anchor="ctr">
            <a:flatTx/>
          </a:bodyPr>
          <a:lstStyle/>
          <a:p>
            <a:r>
              <a:rPr lang="en-US">
                <a:latin typeface="Calibri" pitchFamily="34" charset="0"/>
              </a:rPr>
              <a:t/>
            </a:r>
            <a:br>
              <a:rPr lang="en-US">
                <a:latin typeface="Calibri" pitchFamily="34" charset="0"/>
              </a:rPr>
            </a:br>
            <a:endParaRPr lang="ru-RU" sz="1200">
              <a:latin typeface="Calibri" pitchFamily="34" charset="0"/>
            </a:endParaRPr>
          </a:p>
        </p:txBody>
      </p:sp>
      <p:sp>
        <p:nvSpPr>
          <p:cNvPr id="3090" name="WordArt 25"/>
          <p:cNvSpPr>
            <a:spLocks noChangeArrowheads="1" noChangeShapeType="1" noTextEdit="1"/>
          </p:cNvSpPr>
          <p:nvPr/>
        </p:nvSpPr>
        <p:spPr bwMode="auto">
          <a:xfrm>
            <a:off x="3560763" y="714375"/>
            <a:ext cx="1624012" cy="2143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i="1" kern="10"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Bookman Old Style"/>
              </a:rPr>
              <a:t>Dars   uslubi</a:t>
            </a:r>
            <a:endParaRPr lang="ru-RU" sz="1200" b="1" i="1" kern="10"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Bookman Old Style"/>
            </a:endParaRPr>
          </a:p>
        </p:txBody>
      </p:sp>
      <p:sp>
        <p:nvSpPr>
          <p:cNvPr id="3091" name="WordArt 25"/>
          <p:cNvSpPr>
            <a:spLocks noChangeArrowheads="1" noChangeShapeType="1" noTextEdit="1"/>
          </p:cNvSpPr>
          <p:nvPr/>
        </p:nvSpPr>
        <p:spPr bwMode="auto">
          <a:xfrm>
            <a:off x="5384800" y="981075"/>
            <a:ext cx="1625600" cy="2143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i="1" kern="10"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Bookman Old Style"/>
              </a:rPr>
              <a:t>Dars   usuli</a:t>
            </a:r>
            <a:endParaRPr lang="ru-RU" sz="1200" b="1" i="1" kern="10"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Bookman Old Style"/>
            </a:endParaRPr>
          </a:p>
        </p:txBody>
      </p:sp>
      <p:sp>
        <p:nvSpPr>
          <p:cNvPr id="3092" name="WordArt 25"/>
          <p:cNvSpPr>
            <a:spLocks noChangeArrowheads="1" noChangeShapeType="1" noTextEdit="1"/>
          </p:cNvSpPr>
          <p:nvPr/>
        </p:nvSpPr>
        <p:spPr bwMode="auto">
          <a:xfrm>
            <a:off x="7113588" y="1628775"/>
            <a:ext cx="1617662" cy="2143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i="1" kern="10"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Bookman Old Style"/>
              </a:rPr>
              <a:t>Dars borishi</a:t>
            </a:r>
            <a:endParaRPr lang="ru-RU" sz="1200" b="1" i="1" kern="10"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Bookman Old Style"/>
            </a:endParaRPr>
          </a:p>
        </p:txBody>
      </p:sp>
      <p:cxnSp>
        <p:nvCxnSpPr>
          <p:cNvPr id="21" name="Прямая со стрелкой 20"/>
          <p:cNvCxnSpPr>
            <a:endCxn id="3086" idx="0"/>
          </p:cNvCxnSpPr>
          <p:nvPr/>
        </p:nvCxnSpPr>
        <p:spPr>
          <a:xfrm rot="16200000" flipH="1">
            <a:off x="6880226" y="2244725"/>
            <a:ext cx="722312" cy="26987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4" name="Прямая со стрелкой 18"/>
          <p:cNvCxnSpPr>
            <a:cxnSpLocks noChangeShapeType="1"/>
            <a:endCxn id="3085" idx="0"/>
          </p:cNvCxnSpPr>
          <p:nvPr/>
        </p:nvCxnSpPr>
        <p:spPr bwMode="auto">
          <a:xfrm flipH="1">
            <a:off x="5378450" y="1268413"/>
            <a:ext cx="949325" cy="1374775"/>
          </a:xfrm>
          <a:prstGeom prst="straightConnector1">
            <a:avLst/>
          </a:prstGeom>
          <a:noFill/>
          <a:ln w="57150" algn="ctr">
            <a:solidFill>
              <a:srgbClr val="00206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41338" y="1643063"/>
            <a:ext cx="8823325" cy="450056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>
              <a:buFont typeface="Calibri" pitchFamily="34" charset="0"/>
              <a:buAutoNum type="arabicPeriod"/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Tashkiliy  qism – 2 daqiqa</a:t>
            </a:r>
          </a:p>
          <a:p>
            <a:pPr marL="342900" indent="-342900"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    Psixologik iqlim   yaratish. </a:t>
            </a:r>
          </a:p>
          <a:p>
            <a:pPr marL="342900" indent="-342900"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2.O’tilgan mavzuni mustahkamlash – 5 daqiqa</a:t>
            </a:r>
          </a:p>
          <a:p>
            <a:pPr marL="342900" indent="-342900"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3 Yangi  mavzu  bayoni – 20 daqiqa</a:t>
            </a:r>
          </a:p>
          <a:p>
            <a:pPr marL="342900" indent="-342900"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a)Sahna ko’rinishi  b)Dam olish daqiqasi</a:t>
            </a:r>
          </a:p>
          <a:p>
            <a:pPr marL="342900" indent="-342900"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4. Yangi  mavzuni mustahkamlash – 13 daqiqa</a:t>
            </a:r>
          </a:p>
          <a:p>
            <a:pPr marL="342900" indent="-342900"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5.O’quvchilar bilimini rag’batlantirish - 2 daqiqa                                      </a:t>
            </a:r>
            <a:endParaRPr lang="ru-RU" sz="2400" b="1">
              <a:solidFill>
                <a:srgbClr val="002060"/>
              </a:solidFill>
              <a:latin typeface="_Journal" pitchFamily="2" charset="0"/>
            </a:endParaRPr>
          </a:p>
          <a:p>
            <a:pPr marL="342900" indent="-342900">
              <a:defRPr/>
            </a:pPr>
            <a:r>
              <a:rPr lang="en-US" sz="2400" b="1">
                <a:solidFill>
                  <a:srgbClr val="002060"/>
                </a:solidFill>
                <a:latin typeface="_Journal" pitchFamily="2" charset="0"/>
              </a:rPr>
              <a:t>6.Dars   yakuni, uyga   vazifa – 3 daqiqa</a:t>
            </a:r>
            <a:endParaRPr lang="ru-RU" sz="2400" b="1">
              <a:solidFill>
                <a:srgbClr val="002060"/>
              </a:solidFill>
              <a:latin typeface="_Journal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9336" y="286080"/>
            <a:ext cx="8357598" cy="107088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Darsning</a:t>
            </a:r>
            <a:r>
              <a:rPr lang="en-US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n-US" sz="6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rejasi</a:t>
            </a:r>
            <a:r>
              <a:rPr lang="en-US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3" name="Прямоугольник 1"/>
          <p:cNvSpPr>
            <a:spLocks noChangeArrowheads="1"/>
          </p:cNvSpPr>
          <p:nvPr/>
        </p:nvSpPr>
        <p:spPr bwMode="auto">
          <a:xfrm>
            <a:off x="2398713" y="142875"/>
            <a:ext cx="3530600" cy="579438"/>
          </a:xfrm>
          <a:prstGeom prst="rect">
            <a:avLst/>
          </a:prstGeom>
          <a:solidFill>
            <a:srgbClr val="00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 i="1">
                <a:latin typeface="Bookman Old Style" pitchFamily="18" charset="0"/>
                <a:cs typeface="Times New Roman" pitchFamily="18" charset="0"/>
              </a:rPr>
              <a:t>Tashkiliy  qism</a:t>
            </a:r>
            <a:endParaRPr lang="ru-RU" sz="3200" b="1" i="1"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76238" y="885825"/>
            <a:ext cx="9048750" cy="6191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Aziz  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o’quvchilar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bugungi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darsimiz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  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qiziqarli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bo’lishi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uchun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 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sinf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o’quvchilarini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 3 ta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guruhga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 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bo’lib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olaman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 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va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quyudagicha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shunday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 </a:t>
            </a:r>
            <a:r>
              <a:rPr lang="en-US" sz="1400" b="1" i="1" dirty="0" err="1">
                <a:solidFill>
                  <a:schemeClr val="tx1"/>
                </a:solidFill>
                <a:latin typeface="Century Schoolbook" pitchFamily="18" charset="0"/>
              </a:rPr>
              <a:t>nomlayman</a:t>
            </a:r>
            <a:r>
              <a:rPr lang="en-US" sz="1400" b="1" i="1" dirty="0">
                <a:solidFill>
                  <a:schemeClr val="tx1"/>
                </a:solidFill>
                <a:latin typeface="Century Schoolbook" pitchFamily="18" charset="0"/>
              </a:rPr>
              <a:t> </a:t>
            </a:r>
            <a:r>
              <a:rPr lang="en-US" sz="2000" b="1" i="1" dirty="0">
                <a:solidFill>
                  <a:schemeClr val="tx1"/>
                </a:solidFill>
                <a:latin typeface="Century Schoolbook" pitchFamily="18" charset="0"/>
              </a:rPr>
              <a:t>.</a:t>
            </a:r>
            <a:endParaRPr lang="ru-RU" sz="2000" b="1" i="1" dirty="0">
              <a:solidFill>
                <a:schemeClr val="tx1"/>
              </a:solidFill>
              <a:latin typeface="Century Schoolbook" pitchFamily="18" charset="0"/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138113" y="3875088"/>
            <a:ext cx="2827337" cy="862012"/>
          </a:xfrm>
          <a:prstGeom prst="wav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>
                <a:solidFill>
                  <a:srgbClr val="000000"/>
                </a:solidFill>
                <a:latin typeface="Bookman Old Style" pitchFamily="18" charset="0"/>
              </a:rPr>
              <a:t>A.Avloniy</a:t>
            </a:r>
            <a:endParaRPr lang="ru-RU" b="1">
              <a:solidFill>
                <a:srgbClr val="000000"/>
              </a:solidFill>
              <a:latin typeface="Bookman Old Style" pitchFamily="18" charset="0"/>
            </a:endParaRPr>
          </a:p>
        </p:txBody>
      </p:sp>
      <p:sp>
        <p:nvSpPr>
          <p:cNvPr id="5" name="Волна 4"/>
          <p:cNvSpPr/>
          <p:nvPr/>
        </p:nvSpPr>
        <p:spPr>
          <a:xfrm>
            <a:off x="6840538" y="3786188"/>
            <a:ext cx="2857500" cy="862012"/>
          </a:xfrm>
          <a:prstGeom prst="wav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>
                <a:solidFill>
                  <a:srgbClr val="000000"/>
                </a:solidFill>
                <a:latin typeface="Bookman Old Style" pitchFamily="18" charset="0"/>
              </a:rPr>
              <a:t>Ibn Sino</a:t>
            </a:r>
            <a:endParaRPr lang="ru-RU" b="1">
              <a:solidFill>
                <a:srgbClr val="000000"/>
              </a:solidFill>
              <a:latin typeface="Bookman Old Style" pitchFamily="18" charset="0"/>
            </a:endParaRPr>
          </a:p>
        </p:txBody>
      </p:sp>
      <p:sp>
        <p:nvSpPr>
          <p:cNvPr id="6" name="Волна 5"/>
          <p:cNvSpPr/>
          <p:nvPr/>
        </p:nvSpPr>
        <p:spPr>
          <a:xfrm>
            <a:off x="3327400" y="3813175"/>
            <a:ext cx="2820988" cy="862013"/>
          </a:xfrm>
          <a:prstGeom prst="wav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>
                <a:solidFill>
                  <a:srgbClr val="000000"/>
                </a:solidFill>
                <a:latin typeface="Bookman Old Style" pitchFamily="18" charset="0"/>
              </a:rPr>
              <a:t>Al Xorazmiy</a:t>
            </a:r>
            <a:endParaRPr lang="ru-RU" b="1">
              <a:solidFill>
                <a:srgbClr val="000000"/>
              </a:solidFill>
              <a:latin typeface="Bookman Old Style" pitchFamily="18" charset="0"/>
            </a:endParaRPr>
          </a:p>
        </p:txBody>
      </p:sp>
      <p:pic>
        <p:nvPicPr>
          <p:cNvPr id="5128" name="Picture 2" descr="G:\kerakli  bo'lgan   ma'lumotlar\DILOROM UCHUN KERAKLI   MA'LUMOTLAR\giflar\barre_12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6313"/>
            <a:ext cx="47942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2" descr="G:\kerakli  bo'lgan   ma'lumotlar\DILOROM UCHUN KERAKLI   MA'LUMOTLAR\giflar\barre_12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0" y="4786313"/>
            <a:ext cx="46561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Волна 8"/>
          <p:cNvSpPr/>
          <p:nvPr/>
        </p:nvSpPr>
        <p:spPr>
          <a:xfrm>
            <a:off x="231775" y="5715000"/>
            <a:ext cx="2481263" cy="574675"/>
          </a:xfrm>
          <a:prstGeom prst="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/>
              <a:t>Dars    </a:t>
            </a:r>
            <a:r>
              <a:rPr lang="en-US" sz="2000" b="1" dirty="0" err="1"/>
              <a:t>shiori</a:t>
            </a:r>
            <a:r>
              <a:rPr lang="en-US" sz="2000" b="1" dirty="0"/>
              <a:t> :</a:t>
            </a:r>
            <a:endParaRPr lang="ru-RU" sz="2000" b="1" dirty="0"/>
          </a:p>
        </p:txBody>
      </p:sp>
      <p:sp>
        <p:nvSpPr>
          <p:cNvPr id="5131" name="Прямоугольник с двумя скругленными противолежащими углами 9"/>
          <p:cNvSpPr>
            <a:spLocks noChangeArrowheads="1"/>
          </p:cNvSpPr>
          <p:nvPr/>
        </p:nvSpPr>
        <p:spPr bwMode="auto">
          <a:xfrm>
            <a:off x="3368675" y="5661025"/>
            <a:ext cx="5418138" cy="809625"/>
          </a:xfrm>
          <a:custGeom>
            <a:avLst/>
            <a:gdLst>
              <a:gd name="T0" fmla="*/ 7825692 w 3751262"/>
              <a:gd name="T1" fmla="*/ 352914 h 928687"/>
              <a:gd name="T2" fmla="*/ 3912846 w 3751262"/>
              <a:gd name="T3" fmla="*/ 705827 h 928687"/>
              <a:gd name="T4" fmla="*/ 0 w 3751262"/>
              <a:gd name="T5" fmla="*/ 352914 h 928687"/>
              <a:gd name="T6" fmla="*/ 3912846 w 3751262"/>
              <a:gd name="T7" fmla="*/ 0 h 928687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45335 w 3751262"/>
              <a:gd name="T13" fmla="*/ 45335 h 928687"/>
              <a:gd name="T14" fmla="*/ 3705927 w 3751262"/>
              <a:gd name="T15" fmla="*/ 883352 h 9286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751262" h="928687">
                <a:moveTo>
                  <a:pt x="154784" y="0"/>
                </a:moveTo>
                <a:lnTo>
                  <a:pt x="3751262" y="0"/>
                </a:lnTo>
                <a:lnTo>
                  <a:pt x="3751262" y="773903"/>
                </a:lnTo>
                <a:cubicBezTo>
                  <a:pt x="3751262" y="859387"/>
                  <a:pt x="3681962" y="928686"/>
                  <a:pt x="3596478" y="928687"/>
                </a:cubicBezTo>
                <a:lnTo>
                  <a:pt x="0" y="928687"/>
                </a:lnTo>
                <a:lnTo>
                  <a:pt x="0" y="154784"/>
                </a:lnTo>
                <a:cubicBezTo>
                  <a:pt x="0" y="69299"/>
                  <a:pt x="69299" y="0"/>
                  <a:pt x="154783" y="0"/>
                </a:cubicBezTo>
                <a:lnTo>
                  <a:pt x="154784" y="0"/>
                </a:lnTo>
                <a:close/>
              </a:path>
            </a:pathLst>
          </a:custGeom>
          <a:solidFill>
            <a:srgbClr val="FFFF00"/>
          </a:solidFill>
          <a:ln w="9525" algn="ctr">
            <a:solidFill>
              <a:srgbClr val="BE4B48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/>
            <a:r>
              <a:rPr lang="en-US" b="1">
                <a:solidFill>
                  <a:srgbClr val="000000"/>
                </a:solidFill>
                <a:latin typeface="Calibri" pitchFamily="34" charset="0"/>
              </a:rPr>
              <a:t>Biz  buyuk osmonida  go’zal  kamalak,</a:t>
            </a:r>
          </a:p>
          <a:p>
            <a:pPr algn="ctr"/>
            <a:r>
              <a:rPr lang="en-US" b="1">
                <a:solidFill>
                  <a:srgbClr val="000000"/>
                </a:solidFill>
                <a:latin typeface="Calibri" pitchFamily="34" charset="0"/>
              </a:rPr>
              <a:t>Barkamol  avlod  bo’lish eng  ezgu  tilak.</a:t>
            </a:r>
            <a:endParaRPr lang="ru-RU" b="1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5132" name="Picture 16" descr="img578"/>
          <p:cNvPicPr>
            <a:picLocks noChangeAspect="1" noChangeArrowheads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4" b="70"/>
          <a:stretch>
            <a:fillRect/>
          </a:stretch>
        </p:blipFill>
        <p:spPr bwMode="auto">
          <a:xfrm>
            <a:off x="7353300" y="1595438"/>
            <a:ext cx="1814513" cy="212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7" descr="img406"/>
          <p:cNvPicPr>
            <a:picLocks noChangeAspect="1" noChangeArrowheads="1"/>
          </p:cNvPicPr>
          <p:nvPr/>
        </p:nvPicPr>
        <p:blipFill>
          <a:blip r:embed="rId4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6" b="93"/>
          <a:stretch>
            <a:fillRect/>
          </a:stretch>
        </p:blipFill>
        <p:spPr bwMode="auto">
          <a:xfrm>
            <a:off x="3716338" y="1597025"/>
            <a:ext cx="1906587" cy="213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8"/>
          <p:cNvPicPr>
            <a:picLocks noChangeAspect="1" noChangeArrowheads="1"/>
          </p:cNvPicPr>
          <p:nvPr/>
        </p:nvPicPr>
        <p:blipFill>
          <a:blip r:embed="rId5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1593850"/>
            <a:ext cx="182245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69"/>
          <p:cNvGrpSpPr>
            <a:grpSpLocks noChangeAspect="1"/>
          </p:cNvGrpSpPr>
          <p:nvPr/>
        </p:nvGrpSpPr>
        <p:grpSpPr bwMode="auto">
          <a:xfrm>
            <a:off x="215900" y="2770188"/>
            <a:ext cx="5746750" cy="3867150"/>
            <a:chOff x="2289" y="6216"/>
            <a:chExt cx="2764" cy="2369"/>
          </a:xfrm>
        </p:grpSpPr>
        <p:sp>
          <p:nvSpPr>
            <p:cNvPr id="6165" name="AutoShape 70"/>
            <p:cNvSpPr>
              <a:spLocks noChangeAspect="1" noChangeArrowheads="1"/>
            </p:cNvSpPr>
            <p:nvPr/>
          </p:nvSpPr>
          <p:spPr bwMode="auto">
            <a:xfrm>
              <a:off x="2289" y="6216"/>
              <a:ext cx="2764" cy="2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66" name="Freeform 71" descr="Циновка"/>
            <p:cNvSpPr>
              <a:spLocks/>
            </p:cNvSpPr>
            <p:nvPr/>
          </p:nvSpPr>
          <p:spPr bwMode="auto">
            <a:xfrm>
              <a:off x="2330" y="7192"/>
              <a:ext cx="2692" cy="1393"/>
            </a:xfrm>
            <a:custGeom>
              <a:avLst/>
              <a:gdLst>
                <a:gd name="T0" fmla="*/ 0 w 2192"/>
                <a:gd name="T1" fmla="*/ 0 h 1049"/>
                <a:gd name="T2" fmla="*/ 181 w 2192"/>
                <a:gd name="T3" fmla="*/ 1001 h 1049"/>
                <a:gd name="T4" fmla="*/ 567 w 2192"/>
                <a:gd name="T5" fmla="*/ 1481 h 1049"/>
                <a:gd name="T6" fmla="*/ 1135 w 2192"/>
                <a:gd name="T7" fmla="*/ 1791 h 1049"/>
                <a:gd name="T8" fmla="*/ 1786 w 2192"/>
                <a:gd name="T9" fmla="*/ 1834 h 1049"/>
                <a:gd name="T10" fmla="*/ 2401 w 2192"/>
                <a:gd name="T11" fmla="*/ 1693 h 1049"/>
                <a:gd name="T12" fmla="*/ 2896 w 2192"/>
                <a:gd name="T13" fmla="*/ 1327 h 1049"/>
                <a:gd name="T14" fmla="*/ 3246 w 2192"/>
                <a:gd name="T15" fmla="*/ 522 h 1049"/>
                <a:gd name="T16" fmla="*/ 3258 w 2192"/>
                <a:gd name="T17" fmla="*/ 0 h 10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92" h="1049">
                  <a:moveTo>
                    <a:pt x="0" y="0"/>
                  </a:moveTo>
                  <a:cubicBezTo>
                    <a:pt x="28" y="214"/>
                    <a:pt x="57" y="428"/>
                    <a:pt x="120" y="568"/>
                  </a:cubicBezTo>
                  <a:cubicBezTo>
                    <a:pt x="183" y="708"/>
                    <a:pt x="271" y="765"/>
                    <a:pt x="376" y="840"/>
                  </a:cubicBezTo>
                  <a:cubicBezTo>
                    <a:pt x="481" y="915"/>
                    <a:pt x="617" y="983"/>
                    <a:pt x="752" y="1016"/>
                  </a:cubicBezTo>
                  <a:cubicBezTo>
                    <a:pt x="887" y="1049"/>
                    <a:pt x="1044" y="1049"/>
                    <a:pt x="1184" y="1040"/>
                  </a:cubicBezTo>
                  <a:cubicBezTo>
                    <a:pt x="1324" y="1031"/>
                    <a:pt x="1469" y="1008"/>
                    <a:pt x="1592" y="960"/>
                  </a:cubicBezTo>
                  <a:cubicBezTo>
                    <a:pt x="1715" y="912"/>
                    <a:pt x="1827" y="863"/>
                    <a:pt x="1920" y="752"/>
                  </a:cubicBezTo>
                  <a:cubicBezTo>
                    <a:pt x="2013" y="641"/>
                    <a:pt x="2112" y="421"/>
                    <a:pt x="2152" y="296"/>
                  </a:cubicBezTo>
                  <a:cubicBezTo>
                    <a:pt x="2192" y="171"/>
                    <a:pt x="2176" y="85"/>
                    <a:pt x="2160" y="0"/>
                  </a:cubicBezTo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67" name="Freeform 72"/>
            <p:cNvSpPr>
              <a:spLocks/>
            </p:cNvSpPr>
            <p:nvPr/>
          </p:nvSpPr>
          <p:spPr bwMode="auto">
            <a:xfrm>
              <a:off x="2311" y="6885"/>
              <a:ext cx="2742" cy="955"/>
            </a:xfrm>
            <a:custGeom>
              <a:avLst/>
              <a:gdLst>
                <a:gd name="T0" fmla="*/ 22 w 2232"/>
                <a:gd name="T1" fmla="*/ 949 h 463"/>
                <a:gd name="T2" fmla="*/ 650 w 2232"/>
                <a:gd name="T3" fmla="*/ 1799 h 463"/>
                <a:gd name="T4" fmla="*/ 1544 w 2232"/>
                <a:gd name="T5" fmla="*/ 1902 h 463"/>
                <a:gd name="T6" fmla="*/ 2545 w 2232"/>
                <a:gd name="T7" fmla="*/ 1834 h 463"/>
                <a:gd name="T8" fmla="*/ 3343 w 2232"/>
                <a:gd name="T9" fmla="*/ 1085 h 463"/>
                <a:gd name="T10" fmla="*/ 2703 w 2232"/>
                <a:gd name="T11" fmla="*/ 165 h 463"/>
                <a:gd name="T12" fmla="*/ 1677 w 2232"/>
                <a:gd name="T13" fmla="*/ 97 h 463"/>
                <a:gd name="T14" fmla="*/ 517 w 2232"/>
                <a:gd name="T15" fmla="*/ 233 h 463"/>
                <a:gd name="T16" fmla="*/ 22 w 2232"/>
                <a:gd name="T17" fmla="*/ 949 h 4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32" h="463">
                  <a:moveTo>
                    <a:pt x="15" y="223"/>
                  </a:moveTo>
                  <a:cubicBezTo>
                    <a:pt x="30" y="284"/>
                    <a:pt x="263" y="386"/>
                    <a:pt x="431" y="423"/>
                  </a:cubicBezTo>
                  <a:cubicBezTo>
                    <a:pt x="599" y="460"/>
                    <a:pt x="814" y="446"/>
                    <a:pt x="1023" y="447"/>
                  </a:cubicBezTo>
                  <a:cubicBezTo>
                    <a:pt x="1232" y="448"/>
                    <a:pt x="1488" y="463"/>
                    <a:pt x="1687" y="431"/>
                  </a:cubicBezTo>
                  <a:cubicBezTo>
                    <a:pt x="1886" y="399"/>
                    <a:pt x="2198" y="320"/>
                    <a:pt x="2215" y="255"/>
                  </a:cubicBezTo>
                  <a:cubicBezTo>
                    <a:pt x="2232" y="190"/>
                    <a:pt x="1975" y="78"/>
                    <a:pt x="1791" y="39"/>
                  </a:cubicBezTo>
                  <a:cubicBezTo>
                    <a:pt x="1607" y="0"/>
                    <a:pt x="1352" y="20"/>
                    <a:pt x="1111" y="23"/>
                  </a:cubicBezTo>
                  <a:cubicBezTo>
                    <a:pt x="870" y="26"/>
                    <a:pt x="528" y="23"/>
                    <a:pt x="343" y="55"/>
                  </a:cubicBezTo>
                  <a:cubicBezTo>
                    <a:pt x="158" y="87"/>
                    <a:pt x="0" y="162"/>
                    <a:pt x="15" y="22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6168" name="Group 73"/>
            <p:cNvGrpSpPr>
              <a:grpSpLocks/>
            </p:cNvGrpSpPr>
            <p:nvPr/>
          </p:nvGrpSpPr>
          <p:grpSpPr bwMode="auto">
            <a:xfrm>
              <a:off x="2289" y="6216"/>
              <a:ext cx="2737" cy="1101"/>
              <a:chOff x="503" y="1425"/>
              <a:chExt cx="2228" cy="829"/>
            </a:xfrm>
          </p:grpSpPr>
          <p:sp>
            <p:nvSpPr>
              <p:cNvPr id="6187" name="Freeform 74"/>
              <p:cNvSpPr>
                <a:spLocks/>
              </p:cNvSpPr>
              <p:nvPr/>
            </p:nvSpPr>
            <p:spPr bwMode="auto">
              <a:xfrm rot="5135648">
                <a:off x="2397" y="1960"/>
                <a:ext cx="309" cy="81"/>
              </a:xfrm>
              <a:custGeom>
                <a:avLst/>
                <a:gdLst>
                  <a:gd name="T0" fmla="*/ 0 w 408"/>
                  <a:gd name="T1" fmla="*/ 63 h 102"/>
                  <a:gd name="T2" fmla="*/ 25 w 408"/>
                  <a:gd name="T3" fmla="*/ 17 h 102"/>
                  <a:gd name="T4" fmla="*/ 67 w 408"/>
                  <a:gd name="T5" fmla="*/ 2 h 102"/>
                  <a:gd name="T6" fmla="*/ 110 w 408"/>
                  <a:gd name="T7" fmla="*/ 10 h 102"/>
                  <a:gd name="T8" fmla="*/ 161 w 408"/>
                  <a:gd name="T9" fmla="*/ 57 h 102"/>
                  <a:gd name="T10" fmla="*/ 207 w 408"/>
                  <a:gd name="T11" fmla="*/ 50 h 102"/>
                  <a:gd name="T12" fmla="*/ 234 w 408"/>
                  <a:gd name="T13" fmla="*/ 6 h 10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08" h="102">
                    <a:moveTo>
                      <a:pt x="0" y="99"/>
                    </a:moveTo>
                    <a:cubicBezTo>
                      <a:pt x="7" y="87"/>
                      <a:pt x="24" y="43"/>
                      <a:pt x="44" y="27"/>
                    </a:cubicBezTo>
                    <a:cubicBezTo>
                      <a:pt x="64" y="11"/>
                      <a:pt x="93" y="5"/>
                      <a:pt x="118" y="3"/>
                    </a:cubicBezTo>
                    <a:cubicBezTo>
                      <a:pt x="143" y="1"/>
                      <a:pt x="165" y="0"/>
                      <a:pt x="192" y="15"/>
                    </a:cubicBezTo>
                    <a:cubicBezTo>
                      <a:pt x="219" y="30"/>
                      <a:pt x="252" y="80"/>
                      <a:pt x="280" y="91"/>
                    </a:cubicBezTo>
                    <a:cubicBezTo>
                      <a:pt x="308" y="102"/>
                      <a:pt x="339" y="92"/>
                      <a:pt x="360" y="79"/>
                    </a:cubicBezTo>
                    <a:cubicBezTo>
                      <a:pt x="381" y="66"/>
                      <a:pt x="398" y="25"/>
                      <a:pt x="408" y="10"/>
                    </a:cubicBezTo>
                  </a:path>
                </a:pathLst>
              </a:custGeom>
              <a:solidFill>
                <a:srgbClr val="CC99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6188" name="Group 75"/>
              <p:cNvGrpSpPr>
                <a:grpSpLocks/>
              </p:cNvGrpSpPr>
              <p:nvPr/>
            </p:nvGrpSpPr>
            <p:grpSpPr bwMode="auto">
              <a:xfrm>
                <a:off x="503" y="1425"/>
                <a:ext cx="2228" cy="829"/>
                <a:chOff x="503" y="1425"/>
                <a:chExt cx="2348" cy="829"/>
              </a:xfrm>
            </p:grpSpPr>
            <p:sp>
              <p:nvSpPr>
                <p:cNvPr id="6189" name="Freeform 76"/>
                <p:cNvSpPr>
                  <a:spLocks/>
                </p:cNvSpPr>
                <p:nvPr/>
              </p:nvSpPr>
              <p:spPr bwMode="auto">
                <a:xfrm rot="-1024559">
                  <a:off x="513" y="2038"/>
                  <a:ext cx="323" cy="77"/>
                </a:xfrm>
                <a:custGeom>
                  <a:avLst/>
                  <a:gdLst>
                    <a:gd name="T0" fmla="*/ 0 w 408"/>
                    <a:gd name="T1" fmla="*/ 57 h 102"/>
                    <a:gd name="T2" fmla="*/ 28 w 408"/>
                    <a:gd name="T3" fmla="*/ 15 h 102"/>
                    <a:gd name="T4" fmla="*/ 74 w 408"/>
                    <a:gd name="T5" fmla="*/ 2 h 102"/>
                    <a:gd name="T6" fmla="*/ 120 w 408"/>
                    <a:gd name="T7" fmla="*/ 8 h 102"/>
                    <a:gd name="T8" fmla="*/ 176 w 408"/>
                    <a:gd name="T9" fmla="*/ 52 h 102"/>
                    <a:gd name="T10" fmla="*/ 226 w 408"/>
                    <a:gd name="T11" fmla="*/ 45 h 102"/>
                    <a:gd name="T12" fmla="*/ 256 w 408"/>
                    <a:gd name="T13" fmla="*/ 6 h 10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08" h="102">
                      <a:moveTo>
                        <a:pt x="0" y="99"/>
                      </a:moveTo>
                      <a:cubicBezTo>
                        <a:pt x="7" y="87"/>
                        <a:pt x="24" y="43"/>
                        <a:pt x="44" y="27"/>
                      </a:cubicBezTo>
                      <a:cubicBezTo>
                        <a:pt x="64" y="11"/>
                        <a:pt x="93" y="5"/>
                        <a:pt x="118" y="3"/>
                      </a:cubicBezTo>
                      <a:cubicBezTo>
                        <a:pt x="143" y="1"/>
                        <a:pt x="165" y="0"/>
                        <a:pt x="192" y="15"/>
                      </a:cubicBezTo>
                      <a:cubicBezTo>
                        <a:pt x="219" y="30"/>
                        <a:pt x="252" y="80"/>
                        <a:pt x="280" y="91"/>
                      </a:cubicBezTo>
                      <a:cubicBezTo>
                        <a:pt x="308" y="102"/>
                        <a:pt x="339" y="92"/>
                        <a:pt x="360" y="79"/>
                      </a:cubicBezTo>
                      <a:cubicBezTo>
                        <a:pt x="381" y="66"/>
                        <a:pt x="398" y="25"/>
                        <a:pt x="408" y="1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C6600"/>
                    </a:gs>
                    <a:gs pos="50000">
                      <a:srgbClr val="996633"/>
                    </a:gs>
                    <a:gs pos="100000">
                      <a:srgbClr val="CC6600"/>
                    </a:gs>
                  </a:gsLst>
                  <a:lin ang="189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190" name="Freeform 77"/>
                <p:cNvSpPr>
                  <a:spLocks/>
                </p:cNvSpPr>
                <p:nvPr/>
              </p:nvSpPr>
              <p:spPr bwMode="auto">
                <a:xfrm rot="-1024559">
                  <a:off x="597" y="1933"/>
                  <a:ext cx="317" cy="95"/>
                </a:xfrm>
                <a:custGeom>
                  <a:avLst/>
                  <a:gdLst>
                    <a:gd name="T0" fmla="*/ 0 w 400"/>
                    <a:gd name="T1" fmla="*/ 55 h 126"/>
                    <a:gd name="T2" fmla="*/ 30 w 400"/>
                    <a:gd name="T3" fmla="*/ 14 h 126"/>
                    <a:gd name="T4" fmla="*/ 84 w 400"/>
                    <a:gd name="T5" fmla="*/ 0 h 126"/>
                    <a:gd name="T6" fmla="*/ 128 w 400"/>
                    <a:gd name="T7" fmla="*/ 13 h 126"/>
                    <a:gd name="T8" fmla="*/ 177 w 400"/>
                    <a:gd name="T9" fmla="*/ 63 h 126"/>
                    <a:gd name="T10" fmla="*/ 228 w 400"/>
                    <a:gd name="T11" fmla="*/ 60 h 126"/>
                    <a:gd name="T12" fmla="*/ 251 w 400"/>
                    <a:gd name="T13" fmla="*/ 21 h 1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00" h="126">
                      <a:moveTo>
                        <a:pt x="0" y="97"/>
                      </a:moveTo>
                      <a:cubicBezTo>
                        <a:pt x="8" y="85"/>
                        <a:pt x="26" y="41"/>
                        <a:pt x="48" y="25"/>
                      </a:cubicBezTo>
                      <a:cubicBezTo>
                        <a:pt x="70" y="9"/>
                        <a:pt x="108" y="0"/>
                        <a:pt x="134" y="0"/>
                      </a:cubicBezTo>
                      <a:cubicBezTo>
                        <a:pt x="160" y="0"/>
                        <a:pt x="181" y="4"/>
                        <a:pt x="205" y="23"/>
                      </a:cubicBezTo>
                      <a:cubicBezTo>
                        <a:pt x="230" y="42"/>
                        <a:pt x="255" y="98"/>
                        <a:pt x="281" y="112"/>
                      </a:cubicBezTo>
                      <a:cubicBezTo>
                        <a:pt x="307" y="126"/>
                        <a:pt x="344" y="117"/>
                        <a:pt x="364" y="105"/>
                      </a:cubicBezTo>
                      <a:cubicBezTo>
                        <a:pt x="384" y="93"/>
                        <a:pt x="393" y="51"/>
                        <a:pt x="400" y="37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C6600"/>
                    </a:gs>
                    <a:gs pos="50000">
                      <a:srgbClr val="996633"/>
                    </a:gs>
                    <a:gs pos="100000">
                      <a:srgbClr val="CC6600"/>
                    </a:gs>
                  </a:gsLst>
                  <a:lin ang="189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191" name="Freeform 78"/>
                <p:cNvSpPr>
                  <a:spLocks/>
                </p:cNvSpPr>
                <p:nvPr/>
              </p:nvSpPr>
              <p:spPr bwMode="auto">
                <a:xfrm rot="-590344">
                  <a:off x="672" y="1846"/>
                  <a:ext cx="317" cy="95"/>
                </a:xfrm>
                <a:custGeom>
                  <a:avLst/>
                  <a:gdLst>
                    <a:gd name="T0" fmla="*/ 0 w 400"/>
                    <a:gd name="T1" fmla="*/ 55 h 126"/>
                    <a:gd name="T2" fmla="*/ 30 w 400"/>
                    <a:gd name="T3" fmla="*/ 14 h 126"/>
                    <a:gd name="T4" fmla="*/ 84 w 400"/>
                    <a:gd name="T5" fmla="*/ 0 h 126"/>
                    <a:gd name="T6" fmla="*/ 128 w 400"/>
                    <a:gd name="T7" fmla="*/ 13 h 126"/>
                    <a:gd name="T8" fmla="*/ 177 w 400"/>
                    <a:gd name="T9" fmla="*/ 63 h 126"/>
                    <a:gd name="T10" fmla="*/ 228 w 400"/>
                    <a:gd name="T11" fmla="*/ 60 h 126"/>
                    <a:gd name="T12" fmla="*/ 251 w 400"/>
                    <a:gd name="T13" fmla="*/ 21 h 1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00" h="126">
                      <a:moveTo>
                        <a:pt x="0" y="97"/>
                      </a:moveTo>
                      <a:cubicBezTo>
                        <a:pt x="8" y="85"/>
                        <a:pt x="26" y="41"/>
                        <a:pt x="48" y="25"/>
                      </a:cubicBezTo>
                      <a:cubicBezTo>
                        <a:pt x="70" y="9"/>
                        <a:pt x="108" y="0"/>
                        <a:pt x="134" y="0"/>
                      </a:cubicBezTo>
                      <a:cubicBezTo>
                        <a:pt x="160" y="0"/>
                        <a:pt x="181" y="4"/>
                        <a:pt x="205" y="23"/>
                      </a:cubicBezTo>
                      <a:cubicBezTo>
                        <a:pt x="230" y="42"/>
                        <a:pt x="255" y="98"/>
                        <a:pt x="281" y="112"/>
                      </a:cubicBezTo>
                      <a:cubicBezTo>
                        <a:pt x="307" y="126"/>
                        <a:pt x="344" y="117"/>
                        <a:pt x="364" y="105"/>
                      </a:cubicBezTo>
                      <a:cubicBezTo>
                        <a:pt x="384" y="93"/>
                        <a:pt x="393" y="51"/>
                        <a:pt x="400" y="37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C6600"/>
                    </a:gs>
                    <a:gs pos="50000">
                      <a:srgbClr val="996633"/>
                    </a:gs>
                    <a:gs pos="100000">
                      <a:srgbClr val="CC6600"/>
                    </a:gs>
                  </a:gsLst>
                  <a:lin ang="189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grpSp>
              <p:nvGrpSpPr>
                <p:cNvPr id="6192" name="Group 79"/>
                <p:cNvGrpSpPr>
                  <a:grpSpLocks/>
                </p:cNvGrpSpPr>
                <p:nvPr/>
              </p:nvGrpSpPr>
              <p:grpSpPr bwMode="auto">
                <a:xfrm rot="319568">
                  <a:off x="787" y="1646"/>
                  <a:ext cx="523" cy="215"/>
                  <a:chOff x="500" y="1699"/>
                  <a:chExt cx="660" cy="284"/>
                </a:xfrm>
              </p:grpSpPr>
              <p:sp>
                <p:nvSpPr>
                  <p:cNvPr id="6212" name="Freeform 80"/>
                  <p:cNvSpPr>
                    <a:spLocks/>
                  </p:cNvSpPr>
                  <p:nvPr/>
                </p:nvSpPr>
                <p:spPr bwMode="auto">
                  <a:xfrm>
                    <a:off x="500" y="1881"/>
                    <a:ext cx="408" cy="102"/>
                  </a:xfrm>
                  <a:custGeom>
                    <a:avLst/>
                    <a:gdLst>
                      <a:gd name="T0" fmla="*/ 0 w 408"/>
                      <a:gd name="T1" fmla="*/ 99 h 102"/>
                      <a:gd name="T2" fmla="*/ 44 w 408"/>
                      <a:gd name="T3" fmla="*/ 27 h 102"/>
                      <a:gd name="T4" fmla="*/ 118 w 408"/>
                      <a:gd name="T5" fmla="*/ 3 h 102"/>
                      <a:gd name="T6" fmla="*/ 192 w 408"/>
                      <a:gd name="T7" fmla="*/ 15 h 102"/>
                      <a:gd name="T8" fmla="*/ 280 w 408"/>
                      <a:gd name="T9" fmla="*/ 91 h 102"/>
                      <a:gd name="T10" fmla="*/ 360 w 408"/>
                      <a:gd name="T11" fmla="*/ 79 h 102"/>
                      <a:gd name="T12" fmla="*/ 408 w 408"/>
                      <a:gd name="T13" fmla="*/ 10 h 10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8" h="102">
                        <a:moveTo>
                          <a:pt x="0" y="99"/>
                        </a:moveTo>
                        <a:cubicBezTo>
                          <a:pt x="7" y="87"/>
                          <a:pt x="24" y="43"/>
                          <a:pt x="44" y="27"/>
                        </a:cubicBezTo>
                        <a:cubicBezTo>
                          <a:pt x="64" y="11"/>
                          <a:pt x="93" y="5"/>
                          <a:pt x="118" y="3"/>
                        </a:cubicBezTo>
                        <a:cubicBezTo>
                          <a:pt x="143" y="1"/>
                          <a:pt x="165" y="0"/>
                          <a:pt x="192" y="15"/>
                        </a:cubicBezTo>
                        <a:cubicBezTo>
                          <a:pt x="219" y="30"/>
                          <a:pt x="252" y="80"/>
                          <a:pt x="280" y="91"/>
                        </a:cubicBezTo>
                        <a:cubicBezTo>
                          <a:pt x="308" y="102"/>
                          <a:pt x="339" y="92"/>
                          <a:pt x="360" y="79"/>
                        </a:cubicBezTo>
                        <a:cubicBezTo>
                          <a:pt x="381" y="66"/>
                          <a:pt x="398" y="25"/>
                          <a:pt x="408" y="10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13" name="Freeform 81"/>
                  <p:cNvSpPr>
                    <a:spLocks/>
                  </p:cNvSpPr>
                  <p:nvPr/>
                </p:nvSpPr>
                <p:spPr bwMode="auto">
                  <a:xfrm>
                    <a:off x="636" y="177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14" name="Freeform 82"/>
                  <p:cNvSpPr>
                    <a:spLocks/>
                  </p:cNvSpPr>
                  <p:nvPr/>
                </p:nvSpPr>
                <p:spPr bwMode="auto">
                  <a:xfrm rot="434215">
                    <a:off x="760" y="169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6193" name="Group 83"/>
                <p:cNvGrpSpPr>
                  <a:grpSpLocks/>
                </p:cNvGrpSpPr>
                <p:nvPr/>
              </p:nvGrpSpPr>
              <p:grpSpPr bwMode="auto">
                <a:xfrm rot="1402697">
                  <a:off x="1144" y="1524"/>
                  <a:ext cx="523" cy="215"/>
                  <a:chOff x="500" y="1699"/>
                  <a:chExt cx="660" cy="284"/>
                </a:xfrm>
              </p:grpSpPr>
              <p:sp>
                <p:nvSpPr>
                  <p:cNvPr id="6209" name="Freeform 84"/>
                  <p:cNvSpPr>
                    <a:spLocks/>
                  </p:cNvSpPr>
                  <p:nvPr/>
                </p:nvSpPr>
                <p:spPr bwMode="auto">
                  <a:xfrm>
                    <a:off x="500" y="1881"/>
                    <a:ext cx="408" cy="102"/>
                  </a:xfrm>
                  <a:custGeom>
                    <a:avLst/>
                    <a:gdLst>
                      <a:gd name="T0" fmla="*/ 0 w 408"/>
                      <a:gd name="T1" fmla="*/ 99 h 102"/>
                      <a:gd name="T2" fmla="*/ 44 w 408"/>
                      <a:gd name="T3" fmla="*/ 27 h 102"/>
                      <a:gd name="T4" fmla="*/ 118 w 408"/>
                      <a:gd name="T5" fmla="*/ 3 h 102"/>
                      <a:gd name="T6" fmla="*/ 192 w 408"/>
                      <a:gd name="T7" fmla="*/ 15 h 102"/>
                      <a:gd name="T8" fmla="*/ 280 w 408"/>
                      <a:gd name="T9" fmla="*/ 91 h 102"/>
                      <a:gd name="T10" fmla="*/ 360 w 408"/>
                      <a:gd name="T11" fmla="*/ 79 h 102"/>
                      <a:gd name="T12" fmla="*/ 408 w 408"/>
                      <a:gd name="T13" fmla="*/ 10 h 10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8" h="102">
                        <a:moveTo>
                          <a:pt x="0" y="99"/>
                        </a:moveTo>
                        <a:cubicBezTo>
                          <a:pt x="7" y="87"/>
                          <a:pt x="24" y="43"/>
                          <a:pt x="44" y="27"/>
                        </a:cubicBezTo>
                        <a:cubicBezTo>
                          <a:pt x="64" y="11"/>
                          <a:pt x="93" y="5"/>
                          <a:pt x="118" y="3"/>
                        </a:cubicBezTo>
                        <a:cubicBezTo>
                          <a:pt x="143" y="1"/>
                          <a:pt x="165" y="0"/>
                          <a:pt x="192" y="15"/>
                        </a:cubicBezTo>
                        <a:cubicBezTo>
                          <a:pt x="219" y="30"/>
                          <a:pt x="252" y="80"/>
                          <a:pt x="280" y="91"/>
                        </a:cubicBezTo>
                        <a:cubicBezTo>
                          <a:pt x="308" y="102"/>
                          <a:pt x="339" y="92"/>
                          <a:pt x="360" y="79"/>
                        </a:cubicBezTo>
                        <a:cubicBezTo>
                          <a:pt x="381" y="66"/>
                          <a:pt x="398" y="25"/>
                          <a:pt x="408" y="10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10" name="Freeform 85"/>
                  <p:cNvSpPr>
                    <a:spLocks/>
                  </p:cNvSpPr>
                  <p:nvPr/>
                </p:nvSpPr>
                <p:spPr bwMode="auto">
                  <a:xfrm>
                    <a:off x="636" y="177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11" name="Freeform 86"/>
                  <p:cNvSpPr>
                    <a:spLocks/>
                  </p:cNvSpPr>
                  <p:nvPr/>
                </p:nvSpPr>
                <p:spPr bwMode="auto">
                  <a:xfrm rot="434215">
                    <a:off x="760" y="169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6194" name="Group 87"/>
                <p:cNvGrpSpPr>
                  <a:grpSpLocks/>
                </p:cNvGrpSpPr>
                <p:nvPr/>
              </p:nvGrpSpPr>
              <p:grpSpPr bwMode="auto">
                <a:xfrm rot="2233139">
                  <a:off x="1529" y="1489"/>
                  <a:ext cx="500" cy="225"/>
                  <a:chOff x="500" y="1699"/>
                  <a:chExt cx="660" cy="284"/>
                </a:xfrm>
              </p:grpSpPr>
              <p:sp>
                <p:nvSpPr>
                  <p:cNvPr id="6206" name="Freeform 88"/>
                  <p:cNvSpPr>
                    <a:spLocks/>
                  </p:cNvSpPr>
                  <p:nvPr/>
                </p:nvSpPr>
                <p:spPr bwMode="auto">
                  <a:xfrm>
                    <a:off x="500" y="1881"/>
                    <a:ext cx="408" cy="102"/>
                  </a:xfrm>
                  <a:custGeom>
                    <a:avLst/>
                    <a:gdLst>
                      <a:gd name="T0" fmla="*/ 0 w 408"/>
                      <a:gd name="T1" fmla="*/ 99 h 102"/>
                      <a:gd name="T2" fmla="*/ 44 w 408"/>
                      <a:gd name="T3" fmla="*/ 27 h 102"/>
                      <a:gd name="T4" fmla="*/ 118 w 408"/>
                      <a:gd name="T5" fmla="*/ 3 h 102"/>
                      <a:gd name="T6" fmla="*/ 192 w 408"/>
                      <a:gd name="T7" fmla="*/ 15 h 102"/>
                      <a:gd name="T8" fmla="*/ 280 w 408"/>
                      <a:gd name="T9" fmla="*/ 91 h 102"/>
                      <a:gd name="T10" fmla="*/ 360 w 408"/>
                      <a:gd name="T11" fmla="*/ 79 h 102"/>
                      <a:gd name="T12" fmla="*/ 408 w 408"/>
                      <a:gd name="T13" fmla="*/ 10 h 10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8" h="102">
                        <a:moveTo>
                          <a:pt x="0" y="99"/>
                        </a:moveTo>
                        <a:cubicBezTo>
                          <a:pt x="7" y="87"/>
                          <a:pt x="24" y="43"/>
                          <a:pt x="44" y="27"/>
                        </a:cubicBezTo>
                        <a:cubicBezTo>
                          <a:pt x="64" y="11"/>
                          <a:pt x="93" y="5"/>
                          <a:pt x="118" y="3"/>
                        </a:cubicBezTo>
                        <a:cubicBezTo>
                          <a:pt x="143" y="1"/>
                          <a:pt x="165" y="0"/>
                          <a:pt x="192" y="15"/>
                        </a:cubicBezTo>
                        <a:cubicBezTo>
                          <a:pt x="219" y="30"/>
                          <a:pt x="252" y="80"/>
                          <a:pt x="280" y="91"/>
                        </a:cubicBezTo>
                        <a:cubicBezTo>
                          <a:pt x="308" y="102"/>
                          <a:pt x="339" y="92"/>
                          <a:pt x="360" y="79"/>
                        </a:cubicBezTo>
                        <a:cubicBezTo>
                          <a:pt x="381" y="66"/>
                          <a:pt x="398" y="25"/>
                          <a:pt x="408" y="10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07" name="Freeform 89"/>
                  <p:cNvSpPr>
                    <a:spLocks/>
                  </p:cNvSpPr>
                  <p:nvPr/>
                </p:nvSpPr>
                <p:spPr bwMode="auto">
                  <a:xfrm>
                    <a:off x="636" y="177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08" name="Freeform 90"/>
                  <p:cNvSpPr>
                    <a:spLocks/>
                  </p:cNvSpPr>
                  <p:nvPr/>
                </p:nvSpPr>
                <p:spPr bwMode="auto">
                  <a:xfrm rot="434215">
                    <a:off x="760" y="169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6195" name="Group 91"/>
                <p:cNvGrpSpPr>
                  <a:grpSpLocks/>
                </p:cNvGrpSpPr>
                <p:nvPr/>
              </p:nvGrpSpPr>
              <p:grpSpPr bwMode="auto">
                <a:xfrm rot="3226440">
                  <a:off x="1882" y="1562"/>
                  <a:ext cx="500" cy="225"/>
                  <a:chOff x="500" y="1699"/>
                  <a:chExt cx="660" cy="284"/>
                </a:xfrm>
              </p:grpSpPr>
              <p:sp>
                <p:nvSpPr>
                  <p:cNvPr id="6203" name="Freeform 92"/>
                  <p:cNvSpPr>
                    <a:spLocks/>
                  </p:cNvSpPr>
                  <p:nvPr/>
                </p:nvSpPr>
                <p:spPr bwMode="auto">
                  <a:xfrm>
                    <a:off x="500" y="1881"/>
                    <a:ext cx="408" cy="102"/>
                  </a:xfrm>
                  <a:custGeom>
                    <a:avLst/>
                    <a:gdLst>
                      <a:gd name="T0" fmla="*/ 0 w 408"/>
                      <a:gd name="T1" fmla="*/ 99 h 102"/>
                      <a:gd name="T2" fmla="*/ 44 w 408"/>
                      <a:gd name="T3" fmla="*/ 27 h 102"/>
                      <a:gd name="T4" fmla="*/ 118 w 408"/>
                      <a:gd name="T5" fmla="*/ 3 h 102"/>
                      <a:gd name="T6" fmla="*/ 192 w 408"/>
                      <a:gd name="T7" fmla="*/ 15 h 102"/>
                      <a:gd name="T8" fmla="*/ 280 w 408"/>
                      <a:gd name="T9" fmla="*/ 91 h 102"/>
                      <a:gd name="T10" fmla="*/ 360 w 408"/>
                      <a:gd name="T11" fmla="*/ 79 h 102"/>
                      <a:gd name="T12" fmla="*/ 408 w 408"/>
                      <a:gd name="T13" fmla="*/ 10 h 10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8" h="102">
                        <a:moveTo>
                          <a:pt x="0" y="99"/>
                        </a:moveTo>
                        <a:cubicBezTo>
                          <a:pt x="7" y="87"/>
                          <a:pt x="24" y="43"/>
                          <a:pt x="44" y="27"/>
                        </a:cubicBezTo>
                        <a:cubicBezTo>
                          <a:pt x="64" y="11"/>
                          <a:pt x="93" y="5"/>
                          <a:pt x="118" y="3"/>
                        </a:cubicBezTo>
                        <a:cubicBezTo>
                          <a:pt x="143" y="1"/>
                          <a:pt x="165" y="0"/>
                          <a:pt x="192" y="15"/>
                        </a:cubicBezTo>
                        <a:cubicBezTo>
                          <a:pt x="219" y="30"/>
                          <a:pt x="252" y="80"/>
                          <a:pt x="280" y="91"/>
                        </a:cubicBezTo>
                        <a:cubicBezTo>
                          <a:pt x="308" y="102"/>
                          <a:pt x="339" y="92"/>
                          <a:pt x="360" y="79"/>
                        </a:cubicBezTo>
                        <a:cubicBezTo>
                          <a:pt x="381" y="66"/>
                          <a:pt x="398" y="25"/>
                          <a:pt x="408" y="10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04" name="Freeform 93"/>
                  <p:cNvSpPr>
                    <a:spLocks/>
                  </p:cNvSpPr>
                  <p:nvPr/>
                </p:nvSpPr>
                <p:spPr bwMode="auto">
                  <a:xfrm>
                    <a:off x="636" y="177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05" name="Freeform 94"/>
                  <p:cNvSpPr>
                    <a:spLocks/>
                  </p:cNvSpPr>
                  <p:nvPr/>
                </p:nvSpPr>
                <p:spPr bwMode="auto">
                  <a:xfrm rot="434215">
                    <a:off x="760" y="169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6196" name="Group 95"/>
                <p:cNvGrpSpPr>
                  <a:grpSpLocks/>
                </p:cNvGrpSpPr>
                <p:nvPr/>
              </p:nvGrpSpPr>
              <p:grpSpPr bwMode="auto">
                <a:xfrm rot="4068615">
                  <a:off x="2210" y="1726"/>
                  <a:ext cx="500" cy="225"/>
                  <a:chOff x="500" y="1699"/>
                  <a:chExt cx="660" cy="284"/>
                </a:xfrm>
              </p:grpSpPr>
              <p:sp>
                <p:nvSpPr>
                  <p:cNvPr id="6200" name="Freeform 96"/>
                  <p:cNvSpPr>
                    <a:spLocks/>
                  </p:cNvSpPr>
                  <p:nvPr/>
                </p:nvSpPr>
                <p:spPr bwMode="auto">
                  <a:xfrm>
                    <a:off x="500" y="1881"/>
                    <a:ext cx="408" cy="102"/>
                  </a:xfrm>
                  <a:custGeom>
                    <a:avLst/>
                    <a:gdLst>
                      <a:gd name="T0" fmla="*/ 0 w 408"/>
                      <a:gd name="T1" fmla="*/ 99 h 102"/>
                      <a:gd name="T2" fmla="*/ 44 w 408"/>
                      <a:gd name="T3" fmla="*/ 27 h 102"/>
                      <a:gd name="T4" fmla="*/ 118 w 408"/>
                      <a:gd name="T5" fmla="*/ 3 h 102"/>
                      <a:gd name="T6" fmla="*/ 192 w 408"/>
                      <a:gd name="T7" fmla="*/ 15 h 102"/>
                      <a:gd name="T8" fmla="*/ 280 w 408"/>
                      <a:gd name="T9" fmla="*/ 91 h 102"/>
                      <a:gd name="T10" fmla="*/ 360 w 408"/>
                      <a:gd name="T11" fmla="*/ 79 h 102"/>
                      <a:gd name="T12" fmla="*/ 408 w 408"/>
                      <a:gd name="T13" fmla="*/ 10 h 10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8" h="102">
                        <a:moveTo>
                          <a:pt x="0" y="99"/>
                        </a:moveTo>
                        <a:cubicBezTo>
                          <a:pt x="7" y="87"/>
                          <a:pt x="24" y="43"/>
                          <a:pt x="44" y="27"/>
                        </a:cubicBezTo>
                        <a:cubicBezTo>
                          <a:pt x="64" y="11"/>
                          <a:pt x="93" y="5"/>
                          <a:pt x="118" y="3"/>
                        </a:cubicBezTo>
                        <a:cubicBezTo>
                          <a:pt x="143" y="1"/>
                          <a:pt x="165" y="0"/>
                          <a:pt x="192" y="15"/>
                        </a:cubicBezTo>
                        <a:cubicBezTo>
                          <a:pt x="219" y="30"/>
                          <a:pt x="252" y="80"/>
                          <a:pt x="280" y="91"/>
                        </a:cubicBezTo>
                        <a:cubicBezTo>
                          <a:pt x="308" y="102"/>
                          <a:pt x="339" y="92"/>
                          <a:pt x="360" y="79"/>
                        </a:cubicBezTo>
                        <a:cubicBezTo>
                          <a:pt x="381" y="66"/>
                          <a:pt x="398" y="25"/>
                          <a:pt x="408" y="10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01" name="Freeform 97"/>
                  <p:cNvSpPr>
                    <a:spLocks/>
                  </p:cNvSpPr>
                  <p:nvPr/>
                </p:nvSpPr>
                <p:spPr bwMode="auto">
                  <a:xfrm>
                    <a:off x="636" y="177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202" name="Freeform 98"/>
                  <p:cNvSpPr>
                    <a:spLocks/>
                  </p:cNvSpPr>
                  <p:nvPr/>
                </p:nvSpPr>
                <p:spPr bwMode="auto">
                  <a:xfrm rot="434215">
                    <a:off x="760" y="1699"/>
                    <a:ext cx="400" cy="126"/>
                  </a:xfrm>
                  <a:custGeom>
                    <a:avLst/>
                    <a:gdLst>
                      <a:gd name="T0" fmla="*/ 0 w 400"/>
                      <a:gd name="T1" fmla="*/ 97 h 126"/>
                      <a:gd name="T2" fmla="*/ 48 w 400"/>
                      <a:gd name="T3" fmla="*/ 25 h 126"/>
                      <a:gd name="T4" fmla="*/ 134 w 400"/>
                      <a:gd name="T5" fmla="*/ 0 h 126"/>
                      <a:gd name="T6" fmla="*/ 205 w 400"/>
                      <a:gd name="T7" fmla="*/ 23 h 126"/>
                      <a:gd name="T8" fmla="*/ 281 w 400"/>
                      <a:gd name="T9" fmla="*/ 112 h 126"/>
                      <a:gd name="T10" fmla="*/ 364 w 400"/>
                      <a:gd name="T11" fmla="*/ 105 h 126"/>
                      <a:gd name="T12" fmla="*/ 400 w 400"/>
                      <a:gd name="T13" fmla="*/ 37 h 12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400" h="126">
                        <a:moveTo>
                          <a:pt x="0" y="97"/>
                        </a:moveTo>
                        <a:cubicBezTo>
                          <a:pt x="8" y="85"/>
                          <a:pt x="26" y="41"/>
                          <a:pt x="48" y="25"/>
                        </a:cubicBezTo>
                        <a:cubicBezTo>
                          <a:pt x="70" y="9"/>
                          <a:pt x="108" y="0"/>
                          <a:pt x="134" y="0"/>
                        </a:cubicBezTo>
                        <a:cubicBezTo>
                          <a:pt x="160" y="0"/>
                          <a:pt x="181" y="4"/>
                          <a:pt x="205" y="23"/>
                        </a:cubicBezTo>
                        <a:cubicBezTo>
                          <a:pt x="230" y="42"/>
                          <a:pt x="255" y="98"/>
                          <a:pt x="281" y="112"/>
                        </a:cubicBezTo>
                        <a:cubicBezTo>
                          <a:pt x="307" y="126"/>
                          <a:pt x="344" y="117"/>
                          <a:pt x="364" y="105"/>
                        </a:cubicBezTo>
                        <a:cubicBezTo>
                          <a:pt x="384" y="93"/>
                          <a:pt x="393" y="51"/>
                          <a:pt x="400" y="37"/>
                        </a:cubicBezTo>
                      </a:path>
                    </a:pathLst>
                  </a:custGeom>
                  <a:gradFill rotWithShape="1">
                    <a:gsLst>
                      <a:gs pos="0">
                        <a:srgbClr val="CC6600"/>
                      </a:gs>
                      <a:gs pos="50000">
                        <a:srgbClr val="996633"/>
                      </a:gs>
                      <a:gs pos="100000">
                        <a:srgbClr val="CC6600"/>
                      </a:gs>
                    </a:gsLst>
                    <a:lin ang="189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sp>
              <p:nvSpPr>
                <p:cNvPr id="6197" name="Freeform 99"/>
                <p:cNvSpPr>
                  <a:spLocks/>
                </p:cNvSpPr>
                <p:nvPr/>
              </p:nvSpPr>
              <p:spPr bwMode="auto">
                <a:xfrm rot="5135648">
                  <a:off x="2576" y="2029"/>
                  <a:ext cx="303" cy="100"/>
                </a:xfrm>
                <a:custGeom>
                  <a:avLst/>
                  <a:gdLst>
                    <a:gd name="T0" fmla="*/ 0 w 400"/>
                    <a:gd name="T1" fmla="*/ 61 h 126"/>
                    <a:gd name="T2" fmla="*/ 27 w 400"/>
                    <a:gd name="T3" fmla="*/ 16 h 126"/>
                    <a:gd name="T4" fmla="*/ 77 w 400"/>
                    <a:gd name="T5" fmla="*/ 0 h 126"/>
                    <a:gd name="T6" fmla="*/ 117 w 400"/>
                    <a:gd name="T7" fmla="*/ 14 h 126"/>
                    <a:gd name="T8" fmla="*/ 161 w 400"/>
                    <a:gd name="T9" fmla="*/ 71 h 126"/>
                    <a:gd name="T10" fmla="*/ 209 w 400"/>
                    <a:gd name="T11" fmla="*/ 66 h 126"/>
                    <a:gd name="T12" fmla="*/ 230 w 400"/>
                    <a:gd name="T13" fmla="*/ 23 h 1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00" h="126">
                      <a:moveTo>
                        <a:pt x="0" y="97"/>
                      </a:moveTo>
                      <a:cubicBezTo>
                        <a:pt x="8" y="85"/>
                        <a:pt x="26" y="41"/>
                        <a:pt x="48" y="25"/>
                      </a:cubicBezTo>
                      <a:cubicBezTo>
                        <a:pt x="70" y="9"/>
                        <a:pt x="108" y="0"/>
                        <a:pt x="134" y="0"/>
                      </a:cubicBezTo>
                      <a:cubicBezTo>
                        <a:pt x="160" y="0"/>
                        <a:pt x="181" y="4"/>
                        <a:pt x="205" y="23"/>
                      </a:cubicBezTo>
                      <a:cubicBezTo>
                        <a:pt x="230" y="42"/>
                        <a:pt x="255" y="98"/>
                        <a:pt x="281" y="112"/>
                      </a:cubicBezTo>
                      <a:cubicBezTo>
                        <a:pt x="307" y="126"/>
                        <a:pt x="344" y="117"/>
                        <a:pt x="364" y="105"/>
                      </a:cubicBezTo>
                      <a:cubicBezTo>
                        <a:pt x="384" y="93"/>
                        <a:pt x="393" y="51"/>
                        <a:pt x="400" y="37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C6600"/>
                    </a:gs>
                    <a:gs pos="50000">
                      <a:srgbClr val="996633"/>
                    </a:gs>
                    <a:gs pos="100000">
                      <a:srgbClr val="CC6600"/>
                    </a:gs>
                  </a:gsLst>
                  <a:lin ang="189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198" name="Freeform 100"/>
                <p:cNvSpPr>
                  <a:spLocks/>
                </p:cNvSpPr>
                <p:nvPr/>
              </p:nvSpPr>
              <p:spPr bwMode="auto">
                <a:xfrm>
                  <a:off x="2706" y="2014"/>
                  <a:ext cx="145" cy="221"/>
                </a:xfrm>
                <a:custGeom>
                  <a:avLst/>
                  <a:gdLst>
                    <a:gd name="T0" fmla="*/ 72 w 145"/>
                    <a:gd name="T1" fmla="*/ 0 h 221"/>
                    <a:gd name="T2" fmla="*/ 127 w 145"/>
                    <a:gd name="T3" fmla="*/ 39 h 221"/>
                    <a:gd name="T4" fmla="*/ 144 w 145"/>
                    <a:gd name="T5" fmla="*/ 106 h 221"/>
                    <a:gd name="T6" fmla="*/ 123 w 145"/>
                    <a:gd name="T7" fmla="*/ 158 h 221"/>
                    <a:gd name="T8" fmla="*/ 50 w 145"/>
                    <a:gd name="T9" fmla="*/ 212 h 221"/>
                    <a:gd name="T10" fmla="*/ 6 w 145"/>
                    <a:gd name="T11" fmla="*/ 214 h 221"/>
                    <a:gd name="T12" fmla="*/ 14 w 145"/>
                    <a:gd name="T13" fmla="*/ 218 h 22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45" h="221">
                      <a:moveTo>
                        <a:pt x="72" y="0"/>
                      </a:moveTo>
                      <a:cubicBezTo>
                        <a:pt x="82" y="7"/>
                        <a:pt x="115" y="23"/>
                        <a:pt x="127" y="39"/>
                      </a:cubicBezTo>
                      <a:cubicBezTo>
                        <a:pt x="139" y="57"/>
                        <a:pt x="145" y="86"/>
                        <a:pt x="144" y="106"/>
                      </a:cubicBezTo>
                      <a:cubicBezTo>
                        <a:pt x="143" y="125"/>
                        <a:pt x="139" y="141"/>
                        <a:pt x="123" y="158"/>
                      </a:cubicBezTo>
                      <a:cubicBezTo>
                        <a:pt x="107" y="176"/>
                        <a:pt x="69" y="203"/>
                        <a:pt x="50" y="212"/>
                      </a:cubicBezTo>
                      <a:cubicBezTo>
                        <a:pt x="31" y="221"/>
                        <a:pt x="12" y="213"/>
                        <a:pt x="6" y="214"/>
                      </a:cubicBezTo>
                      <a:cubicBezTo>
                        <a:pt x="0" y="215"/>
                        <a:pt x="12" y="217"/>
                        <a:pt x="14" y="21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C6600"/>
                    </a:gs>
                    <a:gs pos="50000">
                      <a:srgbClr val="996633"/>
                    </a:gs>
                    <a:gs pos="100000">
                      <a:srgbClr val="CC6600"/>
                    </a:gs>
                  </a:gsLst>
                  <a:lin ang="189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199" name="Freeform 101"/>
                <p:cNvSpPr>
                  <a:spLocks/>
                </p:cNvSpPr>
                <p:nvPr/>
              </p:nvSpPr>
              <p:spPr bwMode="auto">
                <a:xfrm>
                  <a:off x="503" y="2112"/>
                  <a:ext cx="228" cy="142"/>
                </a:xfrm>
                <a:custGeom>
                  <a:avLst/>
                  <a:gdLst>
                    <a:gd name="T0" fmla="*/ 145 w 228"/>
                    <a:gd name="T1" fmla="*/ 96 h 142"/>
                    <a:gd name="T2" fmla="*/ 25 w 228"/>
                    <a:gd name="T3" fmla="*/ 136 h 142"/>
                    <a:gd name="T4" fmla="*/ 7 w 228"/>
                    <a:gd name="T5" fmla="*/ 61 h 142"/>
                    <a:gd name="T6" fmla="*/ 66 w 228"/>
                    <a:gd name="T7" fmla="*/ 53 h 142"/>
                    <a:gd name="T8" fmla="*/ 150 w 228"/>
                    <a:gd name="T9" fmla="*/ 88 h 142"/>
                    <a:gd name="T10" fmla="*/ 207 w 228"/>
                    <a:gd name="T11" fmla="*/ 60 h 142"/>
                    <a:gd name="T12" fmla="*/ 228 w 228"/>
                    <a:gd name="T13" fmla="*/ 0 h 1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28" h="142">
                      <a:moveTo>
                        <a:pt x="145" y="96"/>
                      </a:moveTo>
                      <a:cubicBezTo>
                        <a:pt x="126" y="103"/>
                        <a:pt x="48" y="142"/>
                        <a:pt x="25" y="136"/>
                      </a:cubicBezTo>
                      <a:cubicBezTo>
                        <a:pt x="2" y="130"/>
                        <a:pt x="0" y="75"/>
                        <a:pt x="7" y="61"/>
                      </a:cubicBezTo>
                      <a:cubicBezTo>
                        <a:pt x="14" y="47"/>
                        <a:pt x="42" y="48"/>
                        <a:pt x="66" y="53"/>
                      </a:cubicBezTo>
                      <a:cubicBezTo>
                        <a:pt x="89" y="58"/>
                        <a:pt x="126" y="85"/>
                        <a:pt x="150" y="88"/>
                      </a:cubicBezTo>
                      <a:cubicBezTo>
                        <a:pt x="173" y="89"/>
                        <a:pt x="194" y="74"/>
                        <a:pt x="207" y="60"/>
                      </a:cubicBezTo>
                      <a:cubicBezTo>
                        <a:pt x="221" y="46"/>
                        <a:pt x="224" y="12"/>
                        <a:pt x="228" y="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C6600"/>
                    </a:gs>
                    <a:gs pos="50000">
                      <a:srgbClr val="996633"/>
                    </a:gs>
                    <a:gs pos="100000">
                      <a:srgbClr val="CC6600"/>
                    </a:gs>
                  </a:gsLst>
                  <a:lin ang="189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pic>
          <p:nvPicPr>
            <p:cNvPr id="6169" name="Picture 10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0" y="7840"/>
              <a:ext cx="408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0" name="Picture 10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3" y="7956"/>
              <a:ext cx="410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1" name="Picture 10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1" y="7840"/>
              <a:ext cx="411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2" name="Picture 10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1" y="8030"/>
              <a:ext cx="408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3" name="Picture 10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2" y="7705"/>
              <a:ext cx="408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4" name="Picture 10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" y="7705"/>
              <a:ext cx="409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5" name="Picture 10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" y="6697"/>
              <a:ext cx="215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6" name="Picture 10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" y="6549"/>
              <a:ext cx="193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7" name="Picture 11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5" y="6438"/>
              <a:ext cx="215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8" name="Picture 1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0" y="6378"/>
              <a:ext cx="193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9" name="Picture 11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3" y="6335"/>
              <a:ext cx="215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80" name="Picture 1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4" y="6344"/>
              <a:ext cx="193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81" name="Picture 11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1" y="6390"/>
              <a:ext cx="215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82" name="Picture 11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9" y="6507"/>
              <a:ext cx="193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83" name="Picture 1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7" y="6615"/>
              <a:ext cx="215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84" name="Picture 11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5" y="6783"/>
              <a:ext cx="193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85" name="Picture 11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4" y="6967"/>
              <a:ext cx="215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86" name="Picture 11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7" y="6931"/>
              <a:ext cx="193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147" name="Picture 126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2908300" y="3646488"/>
            <a:ext cx="1570038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25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3468688" y="3646488"/>
            <a:ext cx="1568450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27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2185988" y="3602038"/>
            <a:ext cx="1570037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28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1346200" y="3529013"/>
            <a:ext cx="1570038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5" descr="1301345061_derev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38" y="315913"/>
            <a:ext cx="4535487" cy="592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4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6392863" y="1125538"/>
            <a:ext cx="1571625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6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5743575" y="2708275"/>
            <a:ext cx="1571625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7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5313363" y="1700213"/>
            <a:ext cx="1570037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Прямоугольник 1"/>
          <p:cNvSpPr>
            <a:spLocks noChangeArrowheads="1"/>
          </p:cNvSpPr>
          <p:nvPr/>
        </p:nvSpPr>
        <p:spPr bwMode="auto">
          <a:xfrm>
            <a:off x="658813" y="0"/>
            <a:ext cx="65627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800" b="1" i="1">
                <a:latin typeface="Bookman Old Style" pitchFamily="18" charset="0"/>
                <a:cs typeface="Times New Roman" pitchFamily="18" charset="0"/>
              </a:rPr>
              <a:t>Guruhlar “Yong’oq sehri” ni ochib</a:t>
            </a:r>
          </a:p>
          <a:p>
            <a:pPr algn="ctr"/>
            <a:r>
              <a:rPr lang="en-US" sz="2800" b="1" i="1">
                <a:latin typeface="Bookman Old Style" pitchFamily="18" charset="0"/>
                <a:cs typeface="Times New Roman" pitchFamily="18" charset="0"/>
              </a:rPr>
              <a:t> berishlari talab etiladi</a:t>
            </a:r>
            <a:endParaRPr lang="ru-RU" sz="2800" b="1" i="1"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156" name="Picture 9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8121650" y="1916113"/>
            <a:ext cx="1571625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0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6897688" y="2133600"/>
            <a:ext cx="1570037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11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7546975" y="765175"/>
            <a:ext cx="1568450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120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638175" y="4162425"/>
            <a:ext cx="1570038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121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1568450" y="4427538"/>
            <a:ext cx="1570038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122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2511425" y="4368800"/>
            <a:ext cx="1570038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123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3571875" y="4265613"/>
            <a:ext cx="1568450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124" descr="img07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-14"/>
          <a:stretch>
            <a:fillRect/>
          </a:stretch>
        </p:blipFill>
        <p:spPr bwMode="auto">
          <a:xfrm>
            <a:off x="4311650" y="4148138"/>
            <a:ext cx="1568450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928688" y="214313"/>
            <a:ext cx="8667750" cy="1143000"/>
          </a:xfrm>
          <a:prstGeom prst="round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80309" y="285150"/>
            <a:ext cx="7905339" cy="5761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Yangi</a:t>
            </a:r>
            <a:r>
              <a:rPr lang="en-US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</a:t>
            </a:r>
            <a:r>
              <a:rPr lang="en-US" sz="48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mavzu</a:t>
            </a:r>
            <a:r>
              <a:rPr lang="en-US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</a:t>
            </a:r>
            <a:r>
              <a:rPr lang="en-US" sz="48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bayoni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pic>
        <p:nvPicPr>
          <p:cNvPr id="7173" name="Picture 4" descr="E:\STDDIR4\SO00858_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071563"/>
            <a:ext cx="1212850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Горизонтальный свиток 4"/>
          <p:cNvSpPr/>
          <p:nvPr/>
        </p:nvSpPr>
        <p:spPr>
          <a:xfrm>
            <a:off x="2554288" y="1500188"/>
            <a:ext cx="5262562" cy="1500187"/>
          </a:xfrm>
          <a:prstGeom prst="horizontalScroll">
            <a:avLst/>
          </a:prstGeom>
          <a:solidFill>
            <a:srgbClr val="66FF33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i="1">
                <a:solidFill>
                  <a:srgbClr val="7030A0"/>
                </a:solidFill>
              </a:rPr>
              <a:t>“A.Avloniy</a:t>
            </a:r>
            <a:r>
              <a:rPr lang="en-US" sz="3200">
                <a:solidFill>
                  <a:srgbClr val="7030A0"/>
                </a:solidFill>
              </a:rPr>
              <a:t>”</a:t>
            </a:r>
            <a:endParaRPr lang="ru-RU" sz="3200">
              <a:solidFill>
                <a:srgbClr val="7030A0"/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2863850" y="3000375"/>
            <a:ext cx="2786063" cy="3286125"/>
          </a:xfrm>
          <a:prstGeom prst="verticalScroll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400" b="1" i="1">
                <a:solidFill>
                  <a:srgbClr val="C00000"/>
                </a:solidFill>
              </a:rPr>
              <a:t>  </a:t>
            </a:r>
            <a:r>
              <a:rPr lang="en-US" sz="1500" b="1" i="1">
                <a:solidFill>
                  <a:srgbClr val="C00000"/>
                </a:solidFill>
              </a:rPr>
              <a:t>U Navoiyning rangin she’riyatiga, Fuzuliy g‘azallariga mehr qo‘ydi. U fors tilini o‘rgandi. 1904-yilda Avloniyning qizg‘in faoliyati boshlandi. U juda ko‘p urinishlar orqali, yangi tipdagi maktab ochishga muvaffaq bo‘ldi.</a:t>
            </a:r>
            <a:endParaRPr lang="ru-RU" sz="1500" b="1" i="1">
              <a:solidFill>
                <a:srgbClr val="0000FF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5264150" y="2981325"/>
            <a:ext cx="2708275" cy="3286125"/>
          </a:xfrm>
          <a:prstGeom prst="verticalScroll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>
                <a:solidFill>
                  <a:srgbClr val="0000FF"/>
                </a:solidFill>
              </a:rPr>
              <a:t>Yangi tipdagi maktablarga darsliklar zarur ekanligi tufayli, 1909-1919-yillar davomida 10 dan ortiq kitobini yozdi.</a:t>
            </a:r>
            <a:endParaRPr lang="ru-RU" b="1">
              <a:solidFill>
                <a:srgbClr val="C00000"/>
              </a:solidFill>
            </a:endParaRPr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7661275" y="2786063"/>
            <a:ext cx="2244725" cy="3429000"/>
          </a:xfrm>
          <a:prstGeom prst="verticalScroll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C00000"/>
                </a:solidFill>
              </a:rPr>
              <a:t>Uning “Birinchi muallim”, “Ikkinchi muallim”, “Turkiy Guliston yoxud axloq ”, “Maktab gulistoni” singari darsliklari bosilib chiqdi.</a:t>
            </a:r>
            <a:endParaRPr lang="ru-RU">
              <a:solidFill>
                <a:srgbClr val="0000FF"/>
              </a:solidFill>
            </a:endParaRP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0" y="2714625"/>
            <a:ext cx="3251200" cy="3714750"/>
          </a:xfrm>
          <a:prstGeom prst="verticalScroll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>
                <a:solidFill>
                  <a:srgbClr val="7030A0"/>
                </a:solidFill>
              </a:rPr>
              <a:t> </a:t>
            </a:r>
            <a:r>
              <a:rPr lang="en-US" sz="1700" b="1" i="1">
                <a:solidFill>
                  <a:srgbClr val="0000FF"/>
                </a:solidFill>
              </a:rPr>
              <a:t>1.A.Avloniy 1878 yilning 12-iyulida Toshkentning mergancha mahallasida dunyoga keldi. Otasi mirolim aka mayda hunarmand-to‘quvchi edi. U butun qiyinchilikni bo‘yniga olib, o‘g‘lini savodli qilishga jazm etdi.</a:t>
            </a:r>
            <a:endParaRPr lang="ru-RU" sz="1700">
              <a:solidFill>
                <a:srgbClr val="C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8195" name="Скругленная прямоугольная выноска 4"/>
          <p:cNvSpPr>
            <a:spLocks noChangeArrowheads="1"/>
          </p:cNvSpPr>
          <p:nvPr/>
        </p:nvSpPr>
        <p:spPr bwMode="auto">
          <a:xfrm>
            <a:off x="592138" y="925513"/>
            <a:ext cx="9070975" cy="4559300"/>
          </a:xfrm>
          <a:prstGeom prst="wedgeRoundRectCallout">
            <a:avLst>
              <a:gd name="adj1" fmla="val -47343"/>
              <a:gd name="adj2" fmla="val 62708"/>
              <a:gd name="adj3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 w="9525" algn="ctr">
            <a:solidFill>
              <a:srgbClr val="BE4B48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r>
              <a:rPr lang="en-US" sz="1600" b="1" i="1">
                <a:solidFill>
                  <a:srgbClr val="FF0000"/>
                </a:solidFill>
                <a:latin typeface="Calibri" pitchFamily="34" charset="0"/>
              </a:rPr>
              <a:t>                    </a:t>
            </a:r>
            <a:r>
              <a:rPr lang="fr-FR" sz="2000" b="1" i="1"/>
              <a:t>Bir kuni ikki bola ko‘chada o‘ynab yurgan zamonda bitta yong‘oq topib oldilar. </a:t>
            </a:r>
          </a:p>
          <a:p>
            <a:r>
              <a:rPr lang="fr-FR" sz="2000" b="1" i="1"/>
              <a:t>	Biri: « Men olaman, avval men ko‘rdim », - dedi.</a:t>
            </a:r>
            <a:r>
              <a:rPr lang="fi-FI" sz="2000" b="1" i="1"/>
              <a:t> </a:t>
            </a:r>
          </a:p>
          <a:p>
            <a:r>
              <a:rPr lang="fi-FI" sz="2000" b="1" i="1"/>
              <a:t>	Ikkinchsi: ”Yo‘q, birodar, men olaman, yerdan men oldim” – dedi.</a:t>
            </a:r>
          </a:p>
          <a:p>
            <a:r>
              <a:rPr lang="fi-FI" sz="2000" b="1" i="1"/>
              <a:t>	Ikkalasi janjallashib qoldi. Bir yigit kelib:  ”Ey chirog‘larim, shoshmang, talashmang.  Men sizlarga yaxshilab taqsimlab beraman”, - dedi.</a:t>
            </a:r>
          </a:p>
          <a:p>
            <a:r>
              <a:rPr lang="fi-FI" sz="2000" b="1" i="1"/>
              <a:t>	U yong‘oqni bolalar qo‘lidan olib, ikkiga ajratdi. Bir palla po‘choqni birinchi bolaga, ikkinchi palla po‘chog‘ini ikkinchi bolaga berdi: ”Mana, qolgani taqsim qilgan kishiga”, - dedi. </a:t>
            </a:r>
          </a:p>
          <a:p>
            <a:r>
              <a:rPr lang="fi-FI" sz="2000" b="1" i="1"/>
              <a:t>	Yong‘oqning mag‘zini og‘ziga solib, jo‘nab ketdi. Bolalar esa yong‘oq po‘chog‘ini ushlab, ajablanib qoldilar.</a:t>
            </a:r>
          </a:p>
          <a:p>
            <a:pPr algn="ctr"/>
            <a:endParaRPr lang="ru-RU" sz="2000" b="1" i="1"/>
          </a:p>
        </p:txBody>
      </p:sp>
      <p:sp>
        <p:nvSpPr>
          <p:cNvPr id="8196" name="WordArt 7"/>
          <p:cNvSpPr>
            <a:spLocks noChangeArrowheads="1" noChangeShapeType="1" noTextEdit="1"/>
          </p:cNvSpPr>
          <p:nvPr/>
        </p:nvSpPr>
        <p:spPr bwMode="auto">
          <a:xfrm>
            <a:off x="2351088" y="130175"/>
            <a:ext cx="4784725" cy="676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"Taqsim" </a:t>
            </a:r>
            <a:endParaRPr lang="ru-RU" sz="3600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3513138" y="5229225"/>
            <a:ext cx="6102350" cy="143668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8" dist="17961" dir="13500000">
              <a:schemeClr val="tx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/>
              <a:t>Lug’at ishi: </a:t>
            </a:r>
          </a:p>
          <a:p>
            <a:pPr algn="ctr">
              <a:defRPr/>
            </a:pPr>
            <a:r>
              <a:rPr lang="en-US" sz="2200" b="1"/>
              <a:t>Taqsim – bo’laklarga, qismlarga bo’lish</a:t>
            </a:r>
          </a:p>
          <a:p>
            <a:pPr algn="ctr">
              <a:defRPr/>
            </a:pPr>
            <a:r>
              <a:rPr lang="en-US" sz="2200" b="1"/>
              <a:t>Zamon – vaqt, davr</a:t>
            </a:r>
            <a:endParaRPr lang="ru-RU" sz="2200" b="1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" name="Горизонтальный свиток 1"/>
          <p:cNvSpPr/>
          <p:nvPr/>
        </p:nvSpPr>
        <p:spPr>
          <a:xfrm>
            <a:off x="232312" y="-126"/>
            <a:ext cx="9363992" cy="1357091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O’tilgan</a:t>
            </a:r>
            <a:r>
              <a:rPr lang="en-U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mavzuni</a:t>
            </a:r>
            <a:r>
              <a:rPr lang="en-U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so’rash</a:t>
            </a:r>
            <a:r>
              <a:rPr lang="en-U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220" name="Прямоугольная выноска 5"/>
          <p:cNvSpPr>
            <a:spLocks noChangeArrowheads="1"/>
          </p:cNvSpPr>
          <p:nvPr/>
        </p:nvSpPr>
        <p:spPr bwMode="auto">
          <a:xfrm>
            <a:off x="896938" y="1384300"/>
            <a:ext cx="8167687" cy="2720975"/>
          </a:xfrm>
          <a:prstGeom prst="wedgeRectCallout">
            <a:avLst>
              <a:gd name="adj1" fmla="val 787"/>
              <a:gd name="adj2" fmla="val 64759"/>
            </a:avLst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9525" algn="ctr">
            <a:solidFill>
              <a:srgbClr val="F6924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/>
            <a:r>
              <a:rPr lang="en-US" sz="3200" b="1">
                <a:solidFill>
                  <a:srgbClr val="0000CC"/>
                </a:solidFill>
                <a:latin typeface="Calibri" pitchFamily="34" charset="0"/>
              </a:rPr>
              <a:t>Ozga qanot qilmagan ko‘pdan qolur</a:t>
            </a:r>
            <a:endParaRPr lang="ru-RU" sz="3200" b="1">
              <a:solidFill>
                <a:srgbClr val="0000CC"/>
              </a:solidFill>
              <a:latin typeface="Calibri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36650" y="4365625"/>
            <a:ext cx="3455988" cy="2286000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              </a:t>
            </a: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13363" y="4292600"/>
            <a:ext cx="3482975" cy="2357438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2767013" y="1784350"/>
            <a:ext cx="3954462" cy="49847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3000" b="1" i="1">
                <a:solidFill>
                  <a:srgbClr val="FFFF00"/>
                </a:solidFill>
              </a:rPr>
              <a:t>Hikmatli gap:</a:t>
            </a:r>
            <a:endParaRPr lang="ru-RU" sz="3000" b="1" i="1">
              <a:solidFill>
                <a:srgbClr val="FFFF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344488" y="188913"/>
            <a:ext cx="9288462" cy="6408737"/>
          </a:xfrm>
          <a:prstGeom prst="rect">
            <a:avLst/>
          </a:prstGeom>
          <a:noFill/>
          <a:ln>
            <a:noFill/>
          </a:ln>
          <a:effectLst>
            <a:prstShdw prst="shdw17" dist="17961" dir="13500000">
              <a:srgbClr val="9999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7000" b="1">
                <a:solidFill>
                  <a:schemeClr val="hlink"/>
                </a:solidFill>
              </a:rPr>
              <a:t>Lug’at ishi:</a:t>
            </a:r>
            <a:r>
              <a:rPr lang="en-US" sz="7000" b="1"/>
              <a:t> </a:t>
            </a:r>
          </a:p>
          <a:p>
            <a:pPr algn="ctr"/>
            <a:r>
              <a:rPr lang="en-US" sz="7000" b="1">
                <a:solidFill>
                  <a:srgbClr val="FC1043"/>
                </a:solidFill>
              </a:rPr>
              <a:t>Taqsim</a:t>
            </a:r>
            <a:r>
              <a:rPr lang="en-US" sz="7000" b="1"/>
              <a:t> – bo‘laklarga, </a:t>
            </a:r>
          </a:p>
          <a:p>
            <a:pPr algn="ctr"/>
            <a:r>
              <a:rPr lang="en-US" sz="7000" b="1"/>
              <a:t>qismlarga bo‘lish</a:t>
            </a:r>
          </a:p>
          <a:p>
            <a:pPr algn="ctr"/>
            <a:r>
              <a:rPr lang="en-US" sz="7000" b="1">
                <a:solidFill>
                  <a:srgbClr val="FC1043"/>
                </a:solidFill>
              </a:rPr>
              <a:t>Zamon </a:t>
            </a:r>
            <a:r>
              <a:rPr lang="en-US" sz="7000" b="1"/>
              <a:t>– vaqt, davr</a:t>
            </a:r>
            <a:endParaRPr lang="ru-RU" sz="7000" b="1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4"/>
          <p:cNvSpPr>
            <a:spLocks noChangeArrowheads="1" noChangeShapeType="1" noTextEdit="1"/>
          </p:cNvSpPr>
          <p:nvPr/>
        </p:nvSpPr>
        <p:spPr bwMode="auto">
          <a:xfrm>
            <a:off x="2206625" y="209550"/>
            <a:ext cx="5346700" cy="7635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DAM OLISH DAQIQASI:</a:t>
            </a:r>
            <a:endParaRPr lang="ru-RU" sz="3600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1267" name="Rectangle 6"/>
          <p:cNvSpPr>
            <a:spLocks noGrp="1"/>
          </p:cNvSpPr>
          <p:nvPr>
            <p:ph type="body" idx="1"/>
          </p:nvPr>
        </p:nvSpPr>
        <p:spPr>
          <a:xfrm>
            <a:off x="344488" y="1052513"/>
            <a:ext cx="3887787" cy="4105275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Daddy finger, daddy finger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Were are you?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Here I am, Here I am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How do you do?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Mummy finger, mummy finfer,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Were are you?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Here I am, Here I am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How do you do?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Brother finger, brother finfer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Were are you?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Here I am, Here I am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b="1" smtClean="0"/>
              <a:t>How do you do?</a:t>
            </a:r>
          </a:p>
        </p:txBody>
      </p:sp>
      <p:sp>
        <p:nvSpPr>
          <p:cNvPr id="11268" name="Rectangle 7"/>
          <p:cNvSpPr>
            <a:spLocks/>
          </p:cNvSpPr>
          <p:nvPr/>
        </p:nvSpPr>
        <p:spPr bwMode="auto">
          <a:xfrm>
            <a:off x="6753225" y="1228725"/>
            <a:ext cx="3313113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Sister finger, sister finfer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Were are you?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Here I am, Here I am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How do you do?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Baby finger, baby finfer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Were are you?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Here I am, Here I am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How do you do?</a:t>
            </a:r>
            <a:endParaRPr lang="ru-RU" sz="2000" b="1">
              <a:latin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ru-RU" sz="2000" b="1">
              <a:latin typeface="Calibri" pitchFamily="34" charset="0"/>
            </a:endParaRPr>
          </a:p>
        </p:txBody>
      </p:sp>
      <p:pic>
        <p:nvPicPr>
          <p:cNvPr id="11269" name="Picture 8" descr="img40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8FCFD"/>
              </a:clrFrom>
              <a:clrTo>
                <a:srgbClr val="F8FCFD">
                  <a:alpha val="0"/>
                </a:srgbClr>
              </a:clrTo>
            </a:clrChange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" b="47"/>
          <a:stretch>
            <a:fillRect/>
          </a:stretch>
        </p:blipFill>
        <p:spPr bwMode="auto">
          <a:xfrm>
            <a:off x="3513138" y="2420938"/>
            <a:ext cx="3216275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33413" y="44450"/>
            <a:ext cx="8589962" cy="1500188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>
                <a:solidFill>
                  <a:srgbClr val="FF0000"/>
                </a:solidFill>
              </a:rPr>
              <a:t>O‘tilgan mavzular yuzasidan tezkor savollarga javob berish</a:t>
            </a:r>
            <a:endParaRPr lang="ru-RU" sz="3600" b="1">
              <a:solidFill>
                <a:srgbClr val="FF0000"/>
              </a:solidFill>
            </a:endParaRP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 rot="16200000" flipH="1">
            <a:off x="1236663" y="8469313"/>
            <a:ext cx="1320800" cy="685800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Горизонтальный свиток 10"/>
          <p:cNvSpPr/>
          <p:nvPr/>
        </p:nvSpPr>
        <p:spPr>
          <a:xfrm>
            <a:off x="4024313" y="1412875"/>
            <a:ext cx="5148262" cy="1927225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1.O‘zekistonning poytaxti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2. 2014-yil qanday nomlanadi.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3.Vatan – bu…she’rining muallifi kim?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4.Tovuq bir oyog‘ida tursa 3kg ikki oyog‘ida tursachi?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5. 9-may qanday bayram?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6.Har kun iste’mol qilamiz?</a:t>
            </a:r>
            <a:endParaRPr lang="ru-RU" sz="1400" b="1">
              <a:solidFill>
                <a:srgbClr val="0000CC"/>
              </a:solidFill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2647950" y="3141663"/>
            <a:ext cx="5233988" cy="2101850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1.Biz yashayotgan viloyat nomi?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2.o‘zbek tilida nechta undosh tovush bor?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3.Ushbu maqolni davom ettiring?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Sog‘ tanda ….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4.Bahorning uchinchi oyi?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5. 1 metr – necha santimetr?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6. Onalar qo‘shig‘i?</a:t>
            </a: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4376738" y="4941888"/>
            <a:ext cx="5256212" cy="1916112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1.Mahallangiz nomi? 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2. Buyuk zot kim?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3.Bilim manbai?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4.Sakkizinchi mart qanday bayram?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5.Shamollaganda tutamiz?</a:t>
            </a:r>
          </a:p>
          <a:p>
            <a:pPr>
              <a:defRPr/>
            </a:pPr>
            <a:r>
              <a:rPr lang="en-US" sz="1400" b="1">
                <a:solidFill>
                  <a:srgbClr val="0000CC"/>
                </a:solidFill>
              </a:rPr>
              <a:t>6. Qariganda suyanchiq?</a:t>
            </a:r>
            <a:endParaRPr lang="ru-RU" sz="1400" b="1">
              <a:solidFill>
                <a:srgbClr val="0000CC"/>
              </a:solidFill>
            </a:endParaRPr>
          </a:p>
        </p:txBody>
      </p:sp>
      <p:pic>
        <p:nvPicPr>
          <p:cNvPr id="12296" name="Picture 16" descr="img578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" b="-105"/>
          <a:stretch>
            <a:fillRect/>
          </a:stretch>
        </p:blipFill>
        <p:spPr bwMode="auto">
          <a:xfrm>
            <a:off x="2811463" y="5189538"/>
            <a:ext cx="1325562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7" descr="img406"/>
          <p:cNvPicPr>
            <a:picLocks noChangeAspect="1" noChangeArrowheads="1"/>
          </p:cNvPicPr>
          <p:nvPr/>
        </p:nvPicPr>
        <p:blipFill>
          <a:blip r:embed="rId3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8" b="93"/>
          <a:stretch>
            <a:fillRect/>
          </a:stretch>
        </p:blipFill>
        <p:spPr bwMode="auto">
          <a:xfrm>
            <a:off x="600075" y="3475038"/>
            <a:ext cx="155257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8"/>
          <p:cNvPicPr>
            <a:picLocks noChangeAspect="1" noChangeArrowheads="1"/>
          </p:cNvPicPr>
          <p:nvPr/>
        </p:nvPicPr>
        <p:blipFill>
          <a:blip r:embed="rId4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1571625"/>
            <a:ext cx="148590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4"/>
          <p:cNvSpPr>
            <a:spLocks noChangeArrowheads="1" noChangeShapeType="1" noTextEdit="1"/>
          </p:cNvSpPr>
          <p:nvPr/>
        </p:nvSpPr>
        <p:spPr bwMode="auto">
          <a:xfrm>
            <a:off x="2346325" y="257175"/>
            <a:ext cx="5249863" cy="839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>
                <a:ln w="381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"/>
                <a:cs typeface="Arial"/>
              </a:rPr>
              <a:t>TEZ AYTISH:</a:t>
            </a:r>
            <a:endParaRPr lang="ru-RU" sz="3600" b="1" kern="10">
              <a:ln w="381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"/>
              <a:cs typeface="Arial"/>
            </a:endParaRPr>
          </a:p>
        </p:txBody>
      </p:sp>
      <p:sp>
        <p:nvSpPr>
          <p:cNvPr id="13315" name="WordArt 5"/>
          <p:cNvSpPr>
            <a:spLocks noChangeArrowheads="1" noChangeShapeType="1" noTextEdit="1"/>
          </p:cNvSpPr>
          <p:nvPr/>
        </p:nvSpPr>
        <p:spPr bwMode="auto">
          <a:xfrm>
            <a:off x="434975" y="1917700"/>
            <a:ext cx="1725613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1-GURUH: </a:t>
            </a:r>
            <a:endParaRPr lang="ru-RU" sz="3600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3316" name="WordArt 6"/>
          <p:cNvSpPr>
            <a:spLocks noChangeArrowheads="1" noChangeShapeType="1" noTextEdit="1"/>
          </p:cNvSpPr>
          <p:nvPr/>
        </p:nvSpPr>
        <p:spPr bwMode="auto">
          <a:xfrm>
            <a:off x="1393825" y="3540125"/>
            <a:ext cx="1724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1-GURUH: </a:t>
            </a:r>
            <a:endParaRPr lang="ru-RU" sz="3600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3317" name="WordArt 7"/>
          <p:cNvSpPr>
            <a:spLocks noChangeArrowheads="1" noChangeShapeType="1" noTextEdit="1"/>
          </p:cNvSpPr>
          <p:nvPr/>
        </p:nvSpPr>
        <p:spPr bwMode="auto">
          <a:xfrm>
            <a:off x="2632075" y="5162550"/>
            <a:ext cx="1724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1-GURUH: </a:t>
            </a:r>
            <a:endParaRPr lang="ru-RU" sz="3600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3318" name="WordArt 8"/>
          <p:cNvSpPr>
            <a:spLocks noChangeArrowheads="1" noChangeShapeType="1" noTextEdit="1"/>
          </p:cNvSpPr>
          <p:nvPr/>
        </p:nvSpPr>
        <p:spPr bwMode="auto">
          <a:xfrm>
            <a:off x="2689225" y="1495425"/>
            <a:ext cx="4394200" cy="12239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FC1043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G'ani g'ildirakni</a:t>
            </a:r>
          </a:p>
          <a:p>
            <a:pPr algn="ctr"/>
            <a:r>
              <a:rPr lang="en-US" sz="3600" kern="10">
                <a:solidFill>
                  <a:srgbClr val="FC1043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g'izillatib, g'ildiratdi</a:t>
            </a:r>
            <a:endParaRPr lang="ru-RU" sz="3600" kern="10">
              <a:solidFill>
                <a:srgbClr val="FC1043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3319" name="WordArt 9"/>
          <p:cNvSpPr>
            <a:spLocks noChangeArrowheads="1" noChangeShapeType="1" noTextEdit="1"/>
          </p:cNvSpPr>
          <p:nvPr/>
        </p:nvSpPr>
        <p:spPr bwMode="auto">
          <a:xfrm>
            <a:off x="3560763" y="3028950"/>
            <a:ext cx="4056062" cy="11922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4718F4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Lola allalaydi,</a:t>
            </a:r>
          </a:p>
          <a:p>
            <a:pPr algn="ctr"/>
            <a:r>
              <a:rPr lang="en-US" sz="3600" kern="10">
                <a:solidFill>
                  <a:srgbClr val="4718F4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Sora arralaydi.</a:t>
            </a:r>
            <a:endParaRPr lang="ru-RU" sz="3600" kern="10">
              <a:solidFill>
                <a:srgbClr val="4718F4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3320" name="WordArt 10"/>
          <p:cNvSpPr>
            <a:spLocks noChangeArrowheads="1" noChangeShapeType="1" noTextEdit="1"/>
          </p:cNvSpPr>
          <p:nvPr/>
        </p:nvSpPr>
        <p:spPr bwMode="auto">
          <a:xfrm>
            <a:off x="4489450" y="4843463"/>
            <a:ext cx="4391025" cy="12239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Tolib tandir tagidan,</a:t>
            </a:r>
          </a:p>
          <a:p>
            <a:pPr algn="ctr"/>
            <a:r>
              <a:rPr lang="en-US" sz="3600" kern="10"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tanga topdi.</a:t>
            </a:r>
            <a:endParaRPr lang="ru-RU" sz="3600" kern="10">
              <a:solidFill>
                <a:srgbClr val="FF33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pic>
        <p:nvPicPr>
          <p:cNvPr id="13321" name="Picture 11" descr="article86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450" y="1341438"/>
            <a:ext cx="262255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5875" y="0"/>
            <a:ext cx="9906000" cy="6858000"/>
          </a:xfrm>
          <a:prstGeom prst="rect">
            <a:avLst/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39" name="AutoShape 13"/>
          <p:cNvSpPr>
            <a:spLocks noChangeArrowheads="1"/>
          </p:cNvSpPr>
          <p:nvPr/>
        </p:nvSpPr>
        <p:spPr bwMode="auto">
          <a:xfrm>
            <a:off x="200025" y="2305050"/>
            <a:ext cx="3743325" cy="1844675"/>
          </a:xfrm>
          <a:prstGeom prst="irregularSeal1">
            <a:avLst/>
          </a:prstGeom>
          <a:solidFill>
            <a:srgbClr val="99FF33"/>
          </a:solidFill>
          <a:ln>
            <a:noFill/>
          </a:ln>
          <a:effectLst>
            <a:prstShdw prst="shdw17" dist="17961" dir="13500000">
              <a:srgbClr val="5C991F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Ozga qanoat </a:t>
            </a:r>
          </a:p>
          <a:p>
            <a:pPr algn="ctr"/>
            <a:r>
              <a:rPr lang="en-US" b="1"/>
              <a:t>qilishni</a:t>
            </a:r>
            <a:endParaRPr lang="ru-RU" b="1"/>
          </a:p>
        </p:txBody>
      </p:sp>
      <p:sp>
        <p:nvSpPr>
          <p:cNvPr id="14340" name="AutoShape 15"/>
          <p:cNvSpPr>
            <a:spLocks noChangeArrowheads="1"/>
          </p:cNvSpPr>
          <p:nvPr/>
        </p:nvSpPr>
        <p:spPr bwMode="auto">
          <a:xfrm>
            <a:off x="6097588" y="2182813"/>
            <a:ext cx="3641725" cy="1893887"/>
          </a:xfrm>
          <a:prstGeom prst="irregularSeal1">
            <a:avLst/>
          </a:prstGeom>
          <a:solidFill>
            <a:srgbClr val="4718F4"/>
          </a:solidFill>
          <a:ln>
            <a:noFill/>
          </a:ln>
          <a:effectLst>
            <a:prstShdw prst="shdw17" dist="17961" dir="13500000">
              <a:srgbClr val="2B0E92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Tabiatni sevishni</a:t>
            </a:r>
            <a:endParaRPr lang="ru-RU" b="1">
              <a:solidFill>
                <a:srgbClr val="FFFF00"/>
              </a:solidFill>
            </a:endParaRPr>
          </a:p>
        </p:txBody>
      </p:sp>
      <p:sp>
        <p:nvSpPr>
          <p:cNvPr id="14341" name="AutoShape 17"/>
          <p:cNvSpPr>
            <a:spLocks noChangeArrowheads="1"/>
          </p:cNvSpPr>
          <p:nvPr/>
        </p:nvSpPr>
        <p:spPr bwMode="auto">
          <a:xfrm>
            <a:off x="376238" y="4425950"/>
            <a:ext cx="3746500" cy="1893888"/>
          </a:xfrm>
          <a:prstGeom prst="irregularSeal1">
            <a:avLst/>
          </a:prstGeom>
          <a:solidFill>
            <a:srgbClr val="8B4EBE"/>
          </a:solidFill>
          <a:ln>
            <a:noFill/>
          </a:ln>
          <a:effectLst>
            <a:prstShdw prst="shdw17" dist="17961" dir="13500000">
              <a:srgbClr val="532F72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Yong‘oqning </a:t>
            </a:r>
          </a:p>
          <a:p>
            <a:pPr algn="ctr"/>
            <a:r>
              <a:rPr lang="en-US" b="1">
                <a:solidFill>
                  <a:srgbClr val="FFFF00"/>
                </a:solidFill>
              </a:rPr>
              <a:t>shifobaxshligini</a:t>
            </a:r>
            <a:endParaRPr lang="ru-RU" b="1">
              <a:solidFill>
                <a:srgbClr val="FFFF00"/>
              </a:solidFill>
            </a:endParaRPr>
          </a:p>
        </p:txBody>
      </p:sp>
      <p:sp>
        <p:nvSpPr>
          <p:cNvPr id="14342" name="AutoShape 19"/>
          <p:cNvSpPr>
            <a:spLocks noChangeArrowheads="1"/>
          </p:cNvSpPr>
          <p:nvPr/>
        </p:nvSpPr>
        <p:spPr bwMode="auto">
          <a:xfrm>
            <a:off x="5888038" y="4425950"/>
            <a:ext cx="3810000" cy="1793875"/>
          </a:xfrm>
          <a:prstGeom prst="irregularSeal1">
            <a:avLst/>
          </a:prstGeom>
          <a:solidFill>
            <a:srgbClr val="DF4B2D"/>
          </a:solidFill>
          <a:ln>
            <a:noFill/>
          </a:ln>
          <a:effectLst>
            <a:prstShdw prst="shdw17" dist="17961" dir="13500000">
              <a:srgbClr val="862D1B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Ajdodlarimizga </a:t>
            </a:r>
          </a:p>
          <a:p>
            <a:pPr algn="ctr"/>
            <a:r>
              <a:rPr lang="en-US" b="1"/>
              <a:t>bo‘lgan hurmatni</a:t>
            </a:r>
            <a:endParaRPr lang="ru-RU" b="1"/>
          </a:p>
        </p:txBody>
      </p:sp>
      <p:sp>
        <p:nvSpPr>
          <p:cNvPr id="14343" name="AutoShape 22"/>
          <p:cNvSpPr>
            <a:spLocks noChangeArrowheads="1"/>
          </p:cNvSpPr>
          <p:nvPr/>
        </p:nvSpPr>
        <p:spPr bwMode="auto">
          <a:xfrm>
            <a:off x="1257300" y="55563"/>
            <a:ext cx="3743325" cy="1844675"/>
          </a:xfrm>
          <a:prstGeom prst="irregularSeal1">
            <a:avLst/>
          </a:prstGeom>
          <a:solidFill>
            <a:srgbClr val="D39139"/>
          </a:solidFill>
          <a:ln>
            <a:noFill/>
          </a:ln>
          <a:effectLst>
            <a:prstShdw prst="shdw17" dist="17961" dir="13500000">
              <a:srgbClr val="7F5722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Saxiylikni </a:t>
            </a:r>
            <a:endParaRPr lang="ru-RU" b="1">
              <a:solidFill>
                <a:srgbClr val="FFFF00"/>
              </a:solidFill>
            </a:endParaRPr>
          </a:p>
        </p:txBody>
      </p:sp>
      <p:sp>
        <p:nvSpPr>
          <p:cNvPr id="14344" name="AutoShape 23"/>
          <p:cNvSpPr>
            <a:spLocks noChangeArrowheads="1"/>
          </p:cNvSpPr>
          <p:nvPr/>
        </p:nvSpPr>
        <p:spPr bwMode="auto">
          <a:xfrm>
            <a:off x="5124450" y="123825"/>
            <a:ext cx="3748088" cy="1844675"/>
          </a:xfrm>
          <a:prstGeom prst="irregularSeal1">
            <a:avLst/>
          </a:prstGeom>
          <a:solidFill>
            <a:srgbClr val="E428B3"/>
          </a:solidFill>
          <a:ln>
            <a:noFill/>
          </a:ln>
          <a:effectLst>
            <a:prstShdw prst="shdw17" dist="17961" dir="13500000">
              <a:srgbClr val="89186B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Mehnatsevarlikni </a:t>
            </a:r>
            <a:endParaRPr lang="ru-RU" b="1"/>
          </a:p>
        </p:txBody>
      </p:sp>
      <p:pic>
        <p:nvPicPr>
          <p:cNvPr id="14345" name="Picture 27" descr="cutcaster-photo-100361608-Cute-summer-Su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938" y="1625600"/>
            <a:ext cx="3567112" cy="356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WordArt 28"/>
          <p:cNvSpPr>
            <a:spLocks noChangeArrowheads="1" noChangeShapeType="1" noTextEdit="1"/>
          </p:cNvSpPr>
          <p:nvPr/>
        </p:nvSpPr>
        <p:spPr bwMode="auto">
          <a:xfrm>
            <a:off x="2405063" y="6243638"/>
            <a:ext cx="5291137" cy="576262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BIZ NIMANI O‘RGANDIK?</a:t>
            </a:r>
            <a:endParaRPr lang="ru-RU" sz="3600" kern="10">
              <a:ln w="19050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Вертикальный свиток 2"/>
          <p:cNvSpPr/>
          <p:nvPr/>
        </p:nvSpPr>
        <p:spPr>
          <a:xfrm>
            <a:off x="387350" y="3214688"/>
            <a:ext cx="3249613" cy="2928937"/>
          </a:xfrm>
          <a:prstGeom prst="verticalScroll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>
                <a:solidFill>
                  <a:schemeClr val="tx1"/>
                </a:solidFill>
              </a:rPr>
              <a:t>G’olib guruhni aniqlash.</a:t>
            </a:r>
            <a:endParaRPr lang="ru-RU" sz="2800" b="1">
              <a:solidFill>
                <a:schemeClr val="tx1"/>
              </a:solidFill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3508375" y="1874838"/>
            <a:ext cx="3095625" cy="2947987"/>
          </a:xfrm>
          <a:prstGeom prst="verticalScroll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/>
                </a:solidFill>
              </a:rPr>
              <a:t>O’quvchilarni</a:t>
            </a:r>
            <a:endParaRPr lang="en-US" sz="24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/>
                </a:solidFill>
              </a:rPr>
              <a:t>rag’batlantirish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6500813" y="3286125"/>
            <a:ext cx="3173412" cy="2786063"/>
          </a:xfrm>
          <a:prstGeom prst="verticalScroll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>
                <a:solidFill>
                  <a:schemeClr val="tx1"/>
                </a:solidFill>
              </a:rPr>
              <a:t>Uyga vazifa;</a:t>
            </a:r>
          </a:p>
          <a:p>
            <a:pPr algn="ctr">
              <a:defRPr/>
            </a:pPr>
            <a:r>
              <a:rPr lang="en-US" sz="2800" b="1">
                <a:solidFill>
                  <a:schemeClr val="tx1"/>
                </a:solidFill>
              </a:rPr>
              <a:t>She’rni ifodali o’qish.</a:t>
            </a:r>
            <a:endParaRPr lang="ru-RU" sz="2800" b="1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34852" y="148204"/>
            <a:ext cx="6781286" cy="1502810"/>
          </a:xfrm>
          <a:prstGeom prst="rect">
            <a:avLst/>
          </a:prstGeom>
          <a:solidFill>
            <a:srgbClr val="66FF33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lgerian" pitchFamily="82" charset="0"/>
              </a:rPr>
              <a:t>Dars   </a:t>
            </a:r>
            <a:r>
              <a:rPr lang="en-US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lgerian" pitchFamily="82" charset="0"/>
              </a:rPr>
              <a:t>yakuni</a:t>
            </a:r>
            <a: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lgerian" pitchFamily="82" charset="0"/>
              </a:rPr>
              <a:t> 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pic>
        <p:nvPicPr>
          <p:cNvPr id="15367" name="Picture 17" descr="Рисунок2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56088" y="4970463"/>
            <a:ext cx="1423987" cy="188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www.aim.uz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675</Words>
  <Application>Microsoft Office PowerPoint</Application>
  <PresentationFormat>Лист A4 (210x297 мм)</PresentationFormat>
  <Paragraphs>178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</vt:lpstr>
      <vt:lpstr>Bookman Old Style</vt:lpstr>
      <vt:lpstr>Times New Roman</vt:lpstr>
      <vt:lpstr>Perpetua</vt:lpstr>
      <vt:lpstr>_Journal</vt:lpstr>
      <vt:lpstr>Century Schoolbook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BEST</cp:lastModifiedBy>
  <cp:revision>70</cp:revision>
  <dcterms:created xsi:type="dcterms:W3CDTF">2013-04-23T07:32:22Z</dcterms:created>
  <dcterms:modified xsi:type="dcterms:W3CDTF">2016-09-19T12:37:08Z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00080098150000000000010243100207f6000400038000</vt:lpwstr>
  </property>
</Properties>
</file>