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layout2.xml" ContentType="application/vnd.openxmlformats-officedocument.drawingml.diagramLayou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68" r:id="rId1"/>
  </p:sldMasterIdLst>
  <p:notesMasterIdLst>
    <p:notesMasterId r:id="rId23"/>
  </p:notesMasterIdLst>
  <p:sldIdLst>
    <p:sldId id="261" r:id="rId2"/>
    <p:sldId id="264" r:id="rId3"/>
    <p:sldId id="263" r:id="rId4"/>
    <p:sldId id="265" r:id="rId5"/>
    <p:sldId id="309" r:id="rId6"/>
    <p:sldId id="310" r:id="rId7"/>
    <p:sldId id="268" r:id="rId8"/>
    <p:sldId id="311" r:id="rId9"/>
    <p:sldId id="269" r:id="rId10"/>
    <p:sldId id="312" r:id="rId11"/>
    <p:sldId id="270" r:id="rId12"/>
    <p:sldId id="271" r:id="rId13"/>
    <p:sldId id="272" r:id="rId14"/>
    <p:sldId id="273" r:id="rId15"/>
    <p:sldId id="277" r:id="rId16"/>
    <p:sldId id="278" r:id="rId17"/>
    <p:sldId id="305" r:id="rId18"/>
    <p:sldId id="306" r:id="rId19"/>
    <p:sldId id="307" r:id="rId20"/>
    <p:sldId id="308" r:id="rId21"/>
    <p:sldId id="313" r:id="rId22"/>
  </p:sldIdLst>
  <p:sldSz cx="9144000" cy="6858000" type="screen4x3"/>
  <p:notesSz cx="6858000" cy="9144000"/>
  <p:custDataLst>
    <p:tags r:id="rId24"/>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6633"/>
    <a:srgbClr val="996600"/>
    <a:srgbClr val="993300"/>
    <a:srgbClr val="204ED0"/>
    <a:srgbClr val="996633"/>
    <a:srgbClr val="969696"/>
    <a:srgbClr val="004A8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1" autoAdjust="0"/>
    <p:restoredTop sz="95851" autoAdjust="0"/>
  </p:normalViewPr>
  <p:slideViewPr>
    <p:cSldViewPr>
      <p:cViewPr varScale="1">
        <p:scale>
          <a:sx n="111" d="100"/>
          <a:sy n="111" d="100"/>
        </p:scale>
        <p:origin x="-161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E30B65-3746-45E2-8996-187BF2ABBC79}" type="doc">
      <dgm:prSet loTypeId="urn:microsoft.com/office/officeart/2005/8/layout/vProcess5" loCatId="process" qsTypeId="urn:microsoft.com/office/officeart/2005/8/quickstyle/3d2" qsCatId="3D" csTypeId="urn:microsoft.com/office/officeart/2005/8/colors/colorful5" csCatId="colorful" phldr="1"/>
      <dgm:spPr/>
      <dgm:t>
        <a:bodyPr/>
        <a:lstStyle/>
        <a:p>
          <a:endParaRPr lang="ru-RU"/>
        </a:p>
      </dgm:t>
    </dgm:pt>
    <dgm:pt modelId="{95F00948-4FED-460A-80F1-982BD1B8EC60}">
      <dgm:prSet phldrT="[Текст]" custT="1"/>
      <dgm:spPr/>
      <dgm:t>
        <a:bodyPr/>
        <a:lstStyle/>
        <a:p>
          <a:pPr algn="l"/>
          <a:r>
            <a:rPr lang="uz-Cyrl-UZ" sz="2200" b="1" dirty="0" smtClean="0">
              <a:latin typeface="Times New Roman" pitchFamily="18" charset="0"/>
              <a:cs typeface="Times New Roman" pitchFamily="18" charset="0"/>
            </a:rPr>
            <a:t>Кашандалик</a:t>
          </a:r>
          <a:r>
            <a:rPr lang="uz-Cyrl-UZ" sz="2200" b="0" dirty="0" smtClean="0">
              <a:latin typeface="Times New Roman" pitchFamily="18" charset="0"/>
              <a:cs typeface="Times New Roman" pitchFamily="18" charset="0"/>
            </a:rPr>
            <a:t>. Дастлаб сигаретга ўргатиш ва унинг воситасида гиёҳванд модда чекишга кўниктириш</a:t>
          </a:r>
          <a:endParaRPr lang="ru-RU" sz="2200" b="0" dirty="0">
            <a:latin typeface="Times New Roman" pitchFamily="18" charset="0"/>
            <a:cs typeface="Times New Roman" pitchFamily="18" charset="0"/>
          </a:endParaRPr>
        </a:p>
      </dgm:t>
    </dgm:pt>
    <dgm:pt modelId="{F0A32706-A8B9-4C80-9F8F-A14B70F2A47B}" type="parTrans" cxnId="{C5F5152D-3E84-4785-AD6A-80D9575E83FB}">
      <dgm:prSet/>
      <dgm:spPr/>
      <dgm:t>
        <a:bodyPr/>
        <a:lstStyle/>
        <a:p>
          <a:endParaRPr lang="ru-RU"/>
        </a:p>
      </dgm:t>
    </dgm:pt>
    <dgm:pt modelId="{A28F689D-5939-44C0-952F-276848D0057C}" type="sibTrans" cxnId="{C5F5152D-3E84-4785-AD6A-80D9575E83FB}">
      <dgm:prSet/>
      <dgm:spPr/>
      <dgm:t>
        <a:bodyPr/>
        <a:lstStyle/>
        <a:p>
          <a:endParaRPr lang="ru-RU"/>
        </a:p>
      </dgm:t>
    </dgm:pt>
    <dgm:pt modelId="{272F4C3D-CBD4-46C1-9EBB-E22A1D9F6D32}">
      <dgm:prSet phldrT="[Текст]" custT="1"/>
      <dgm:spPr/>
      <dgm:t>
        <a:bodyPr/>
        <a:lstStyle/>
        <a:p>
          <a:pPr algn="l"/>
          <a:r>
            <a:rPr lang="uz-Cyrl-UZ" sz="2200" b="1" dirty="0" smtClean="0">
              <a:latin typeface="Times New Roman" pitchFamily="18" charset="0"/>
              <a:cs typeface="Times New Roman" pitchFamily="18" charset="0"/>
            </a:rPr>
            <a:t>Ичкиликбозлик</a:t>
          </a:r>
          <a:r>
            <a:rPr lang="uz-Cyrl-UZ" sz="2200" b="0" dirty="0" smtClean="0">
              <a:latin typeface="Times New Roman" pitchFamily="18" charset="0"/>
              <a:cs typeface="Times New Roman" pitchFamily="18" charset="0"/>
            </a:rPr>
            <a:t>. Дастлаб спиртли ичимликларга ўргатиш ва кейин унинг воситасида гиёҳванд модданинг суюлтирилган кўринишига ўргатиш</a:t>
          </a:r>
          <a:endParaRPr lang="ru-RU" sz="2200" b="0" dirty="0">
            <a:latin typeface="Times New Roman" pitchFamily="18" charset="0"/>
            <a:cs typeface="Times New Roman" pitchFamily="18" charset="0"/>
          </a:endParaRPr>
        </a:p>
      </dgm:t>
    </dgm:pt>
    <dgm:pt modelId="{F1291AC5-16D7-48A3-90F6-9F5A2BAD48F8}" type="parTrans" cxnId="{977472C5-9FD4-4C6C-94D0-61054629C25E}">
      <dgm:prSet/>
      <dgm:spPr/>
      <dgm:t>
        <a:bodyPr/>
        <a:lstStyle/>
        <a:p>
          <a:endParaRPr lang="ru-RU"/>
        </a:p>
      </dgm:t>
    </dgm:pt>
    <dgm:pt modelId="{3FF704DA-38C8-4EC6-9893-F10ECDD7D557}" type="sibTrans" cxnId="{977472C5-9FD4-4C6C-94D0-61054629C25E}">
      <dgm:prSet/>
      <dgm:spPr/>
      <dgm:t>
        <a:bodyPr/>
        <a:lstStyle/>
        <a:p>
          <a:endParaRPr lang="ru-RU"/>
        </a:p>
      </dgm:t>
    </dgm:pt>
    <dgm:pt modelId="{3891258B-6CAE-4879-8A1D-E7F5387E429E}">
      <dgm:prSet phldrT="[Текст]" custT="1"/>
      <dgm:spPr/>
      <dgm:t>
        <a:bodyPr/>
        <a:lstStyle/>
        <a:p>
          <a:pPr algn="l"/>
          <a:r>
            <a:rPr lang="uz-Cyrl-UZ" sz="2200" b="1" dirty="0" smtClean="0">
              <a:latin typeface="Times New Roman" pitchFamily="18" charset="0"/>
              <a:cs typeface="Times New Roman" pitchFamily="18" charset="0"/>
            </a:rPr>
            <a:t>Таксомания</a:t>
          </a:r>
          <a:r>
            <a:rPr lang="uz-Cyrl-UZ" sz="2200" b="0" dirty="0" smtClean="0">
              <a:latin typeface="Times New Roman" pitchFamily="18" charset="0"/>
              <a:cs typeface="Times New Roman" pitchFamily="18" charset="0"/>
            </a:rPr>
            <a:t>. Кашандалик ва ичкиликбозлик босқичидаги ўсмирларни суюлтирилган шаклдаги гиёҳванд моддаларни ҳидлаш воситасида сархуш бўлишга ўргатиш</a:t>
          </a:r>
          <a:endParaRPr lang="ru-RU" sz="2200" b="0" dirty="0">
            <a:latin typeface="Times New Roman" pitchFamily="18" charset="0"/>
            <a:cs typeface="Times New Roman" pitchFamily="18" charset="0"/>
          </a:endParaRPr>
        </a:p>
      </dgm:t>
    </dgm:pt>
    <dgm:pt modelId="{90A56EF4-26B3-447A-877E-864A51DC94D6}" type="parTrans" cxnId="{31D7ED0D-0576-4CD4-BFE6-7257D0E6D7BF}">
      <dgm:prSet/>
      <dgm:spPr/>
      <dgm:t>
        <a:bodyPr/>
        <a:lstStyle/>
        <a:p>
          <a:endParaRPr lang="ru-RU"/>
        </a:p>
      </dgm:t>
    </dgm:pt>
    <dgm:pt modelId="{C9D39728-2836-48F6-B536-811BF6093367}" type="sibTrans" cxnId="{31D7ED0D-0576-4CD4-BFE6-7257D0E6D7BF}">
      <dgm:prSet/>
      <dgm:spPr/>
      <dgm:t>
        <a:bodyPr/>
        <a:lstStyle/>
        <a:p>
          <a:endParaRPr lang="ru-RU"/>
        </a:p>
      </dgm:t>
    </dgm:pt>
    <dgm:pt modelId="{BE33F3C8-7A4C-4AAE-A738-7C12A9150789}">
      <dgm:prSet phldrT="[Текст]" custT="1"/>
      <dgm:spPr/>
      <dgm:t>
        <a:bodyPr/>
        <a:lstStyle/>
        <a:p>
          <a:pPr algn="l"/>
          <a:r>
            <a:rPr lang="uz-Cyrl-UZ" sz="2200" b="1" dirty="0" smtClean="0">
              <a:latin typeface="Times New Roman" pitchFamily="18" charset="0"/>
              <a:cs typeface="Times New Roman" pitchFamily="18" charset="0"/>
            </a:rPr>
            <a:t>Наркомания</a:t>
          </a:r>
          <a:r>
            <a:rPr lang="uz-Cyrl-UZ" sz="2200" b="0" dirty="0" smtClean="0">
              <a:latin typeface="Times New Roman" pitchFamily="18" charset="0"/>
              <a:cs typeface="Times New Roman" pitchFamily="18" charset="0"/>
            </a:rPr>
            <a:t>. Гиёҳвандликнинг энг олий кўриниши, давосиз иллат ва бу иллат махсус даволаш йўли билангина баратараф қилиниши мумкин</a:t>
          </a:r>
          <a:endParaRPr lang="ru-RU" sz="2200" b="0" dirty="0">
            <a:latin typeface="Times New Roman" pitchFamily="18" charset="0"/>
            <a:cs typeface="Times New Roman" pitchFamily="18" charset="0"/>
          </a:endParaRPr>
        </a:p>
      </dgm:t>
    </dgm:pt>
    <dgm:pt modelId="{7A015694-78DE-4155-BFD1-681D92F25A34}" type="parTrans" cxnId="{52D99AA7-B11A-41BA-B2F9-C83BF68396E2}">
      <dgm:prSet/>
      <dgm:spPr/>
      <dgm:t>
        <a:bodyPr/>
        <a:lstStyle/>
        <a:p>
          <a:endParaRPr lang="ru-RU"/>
        </a:p>
      </dgm:t>
    </dgm:pt>
    <dgm:pt modelId="{7EDA46E0-B8BC-48CB-ABB0-74BA588E2495}" type="sibTrans" cxnId="{52D99AA7-B11A-41BA-B2F9-C83BF68396E2}">
      <dgm:prSet/>
      <dgm:spPr/>
      <dgm:t>
        <a:bodyPr/>
        <a:lstStyle/>
        <a:p>
          <a:endParaRPr lang="ru-RU"/>
        </a:p>
      </dgm:t>
    </dgm:pt>
    <dgm:pt modelId="{CBDE1789-916F-41AC-8EF1-E13BD04F3691}" type="pres">
      <dgm:prSet presAssocID="{7FE30B65-3746-45E2-8996-187BF2ABBC79}" presName="outerComposite" presStyleCnt="0">
        <dgm:presLayoutVars>
          <dgm:chMax val="5"/>
          <dgm:dir/>
          <dgm:resizeHandles val="exact"/>
        </dgm:presLayoutVars>
      </dgm:prSet>
      <dgm:spPr/>
      <dgm:t>
        <a:bodyPr/>
        <a:lstStyle/>
        <a:p>
          <a:endParaRPr lang="ru-RU"/>
        </a:p>
      </dgm:t>
    </dgm:pt>
    <dgm:pt modelId="{DA59E525-51C0-4134-B525-43A006082473}" type="pres">
      <dgm:prSet presAssocID="{7FE30B65-3746-45E2-8996-187BF2ABBC79}" presName="dummyMaxCanvas" presStyleCnt="0">
        <dgm:presLayoutVars/>
      </dgm:prSet>
      <dgm:spPr/>
    </dgm:pt>
    <dgm:pt modelId="{39C0EA8C-94F9-44F6-8EEA-AD7A8E37FE5E}" type="pres">
      <dgm:prSet presAssocID="{7FE30B65-3746-45E2-8996-187BF2ABBC79}" presName="FourNodes_1" presStyleLbl="node1" presStyleIdx="0" presStyleCnt="4">
        <dgm:presLayoutVars>
          <dgm:bulletEnabled val="1"/>
        </dgm:presLayoutVars>
      </dgm:prSet>
      <dgm:spPr/>
      <dgm:t>
        <a:bodyPr/>
        <a:lstStyle/>
        <a:p>
          <a:endParaRPr lang="ru-RU"/>
        </a:p>
      </dgm:t>
    </dgm:pt>
    <dgm:pt modelId="{DECE47FF-75D6-4B7D-994B-79C22B5B5BF4}" type="pres">
      <dgm:prSet presAssocID="{7FE30B65-3746-45E2-8996-187BF2ABBC79}" presName="FourNodes_2" presStyleLbl="node1" presStyleIdx="1" presStyleCnt="4">
        <dgm:presLayoutVars>
          <dgm:bulletEnabled val="1"/>
        </dgm:presLayoutVars>
      </dgm:prSet>
      <dgm:spPr/>
      <dgm:t>
        <a:bodyPr/>
        <a:lstStyle/>
        <a:p>
          <a:endParaRPr lang="ru-RU"/>
        </a:p>
      </dgm:t>
    </dgm:pt>
    <dgm:pt modelId="{F017DC74-58AC-4DA2-A925-DD552426136B}" type="pres">
      <dgm:prSet presAssocID="{7FE30B65-3746-45E2-8996-187BF2ABBC79}" presName="FourNodes_3" presStyleLbl="node1" presStyleIdx="2" presStyleCnt="4">
        <dgm:presLayoutVars>
          <dgm:bulletEnabled val="1"/>
        </dgm:presLayoutVars>
      </dgm:prSet>
      <dgm:spPr/>
      <dgm:t>
        <a:bodyPr/>
        <a:lstStyle/>
        <a:p>
          <a:endParaRPr lang="ru-RU"/>
        </a:p>
      </dgm:t>
    </dgm:pt>
    <dgm:pt modelId="{CA08F3D6-52EB-4BA0-988F-7F8738F080F8}" type="pres">
      <dgm:prSet presAssocID="{7FE30B65-3746-45E2-8996-187BF2ABBC79}" presName="FourNodes_4" presStyleLbl="node1" presStyleIdx="3" presStyleCnt="4">
        <dgm:presLayoutVars>
          <dgm:bulletEnabled val="1"/>
        </dgm:presLayoutVars>
      </dgm:prSet>
      <dgm:spPr/>
      <dgm:t>
        <a:bodyPr/>
        <a:lstStyle/>
        <a:p>
          <a:endParaRPr lang="ru-RU"/>
        </a:p>
      </dgm:t>
    </dgm:pt>
    <dgm:pt modelId="{9A526878-3BF1-4FA0-8A70-6C855403C177}" type="pres">
      <dgm:prSet presAssocID="{7FE30B65-3746-45E2-8996-187BF2ABBC79}" presName="FourConn_1-2" presStyleLbl="fgAccFollowNode1" presStyleIdx="0" presStyleCnt="3">
        <dgm:presLayoutVars>
          <dgm:bulletEnabled val="1"/>
        </dgm:presLayoutVars>
      </dgm:prSet>
      <dgm:spPr/>
      <dgm:t>
        <a:bodyPr/>
        <a:lstStyle/>
        <a:p>
          <a:endParaRPr lang="ru-RU"/>
        </a:p>
      </dgm:t>
    </dgm:pt>
    <dgm:pt modelId="{875DF1BC-7407-4D36-8646-86BD7D46B563}" type="pres">
      <dgm:prSet presAssocID="{7FE30B65-3746-45E2-8996-187BF2ABBC79}" presName="FourConn_2-3" presStyleLbl="fgAccFollowNode1" presStyleIdx="1" presStyleCnt="3">
        <dgm:presLayoutVars>
          <dgm:bulletEnabled val="1"/>
        </dgm:presLayoutVars>
      </dgm:prSet>
      <dgm:spPr/>
      <dgm:t>
        <a:bodyPr/>
        <a:lstStyle/>
        <a:p>
          <a:endParaRPr lang="ru-RU"/>
        </a:p>
      </dgm:t>
    </dgm:pt>
    <dgm:pt modelId="{C9CB87EF-E7F7-4F79-9670-19B5E97409DB}" type="pres">
      <dgm:prSet presAssocID="{7FE30B65-3746-45E2-8996-187BF2ABBC79}" presName="FourConn_3-4" presStyleLbl="fgAccFollowNode1" presStyleIdx="2" presStyleCnt="3" custLinFactNeighborX="-4498" custLinFactNeighborY="-1458">
        <dgm:presLayoutVars>
          <dgm:bulletEnabled val="1"/>
        </dgm:presLayoutVars>
      </dgm:prSet>
      <dgm:spPr/>
      <dgm:t>
        <a:bodyPr/>
        <a:lstStyle/>
        <a:p>
          <a:endParaRPr lang="ru-RU"/>
        </a:p>
      </dgm:t>
    </dgm:pt>
    <dgm:pt modelId="{B0F42EB0-404A-4D3E-9077-CC2163FFF179}" type="pres">
      <dgm:prSet presAssocID="{7FE30B65-3746-45E2-8996-187BF2ABBC79}" presName="FourNodes_1_text" presStyleLbl="node1" presStyleIdx="3" presStyleCnt="4">
        <dgm:presLayoutVars>
          <dgm:bulletEnabled val="1"/>
        </dgm:presLayoutVars>
      </dgm:prSet>
      <dgm:spPr/>
      <dgm:t>
        <a:bodyPr/>
        <a:lstStyle/>
        <a:p>
          <a:endParaRPr lang="ru-RU"/>
        </a:p>
      </dgm:t>
    </dgm:pt>
    <dgm:pt modelId="{FB10032E-2B13-4628-9B34-4E7458976455}" type="pres">
      <dgm:prSet presAssocID="{7FE30B65-3746-45E2-8996-187BF2ABBC79}" presName="FourNodes_2_text" presStyleLbl="node1" presStyleIdx="3" presStyleCnt="4">
        <dgm:presLayoutVars>
          <dgm:bulletEnabled val="1"/>
        </dgm:presLayoutVars>
      </dgm:prSet>
      <dgm:spPr/>
      <dgm:t>
        <a:bodyPr/>
        <a:lstStyle/>
        <a:p>
          <a:endParaRPr lang="ru-RU"/>
        </a:p>
      </dgm:t>
    </dgm:pt>
    <dgm:pt modelId="{DD62D142-3941-40D1-B0C5-213E0160CAFD}" type="pres">
      <dgm:prSet presAssocID="{7FE30B65-3746-45E2-8996-187BF2ABBC79}" presName="FourNodes_3_text" presStyleLbl="node1" presStyleIdx="3" presStyleCnt="4">
        <dgm:presLayoutVars>
          <dgm:bulletEnabled val="1"/>
        </dgm:presLayoutVars>
      </dgm:prSet>
      <dgm:spPr/>
      <dgm:t>
        <a:bodyPr/>
        <a:lstStyle/>
        <a:p>
          <a:endParaRPr lang="ru-RU"/>
        </a:p>
      </dgm:t>
    </dgm:pt>
    <dgm:pt modelId="{A84DE8E0-8A15-43F9-AFA5-147C58A7EA65}" type="pres">
      <dgm:prSet presAssocID="{7FE30B65-3746-45E2-8996-187BF2ABBC79}" presName="FourNodes_4_text" presStyleLbl="node1" presStyleIdx="3" presStyleCnt="4">
        <dgm:presLayoutVars>
          <dgm:bulletEnabled val="1"/>
        </dgm:presLayoutVars>
      </dgm:prSet>
      <dgm:spPr/>
      <dgm:t>
        <a:bodyPr/>
        <a:lstStyle/>
        <a:p>
          <a:endParaRPr lang="ru-RU"/>
        </a:p>
      </dgm:t>
    </dgm:pt>
  </dgm:ptLst>
  <dgm:cxnLst>
    <dgm:cxn modelId="{C0AA12F8-7723-4675-BE11-36C3B7436E90}" type="presOf" srcId="{3891258B-6CAE-4879-8A1D-E7F5387E429E}" destId="{DD62D142-3941-40D1-B0C5-213E0160CAFD}" srcOrd="1" destOrd="0" presId="urn:microsoft.com/office/officeart/2005/8/layout/vProcess5"/>
    <dgm:cxn modelId="{6CBD2A46-15CD-43F3-A227-7CED340EBC26}" type="presOf" srcId="{95F00948-4FED-460A-80F1-982BD1B8EC60}" destId="{39C0EA8C-94F9-44F6-8EEA-AD7A8E37FE5E}" srcOrd="0" destOrd="0" presId="urn:microsoft.com/office/officeart/2005/8/layout/vProcess5"/>
    <dgm:cxn modelId="{8F057B05-16CD-4973-8D1A-47DFCA982387}" type="presOf" srcId="{272F4C3D-CBD4-46C1-9EBB-E22A1D9F6D32}" destId="{FB10032E-2B13-4628-9B34-4E7458976455}" srcOrd="1" destOrd="0" presId="urn:microsoft.com/office/officeart/2005/8/layout/vProcess5"/>
    <dgm:cxn modelId="{7B2A228D-03B3-4A07-868B-D89D20A4F804}" type="presOf" srcId="{BE33F3C8-7A4C-4AAE-A738-7C12A9150789}" destId="{CA08F3D6-52EB-4BA0-988F-7F8738F080F8}" srcOrd="0" destOrd="0" presId="urn:microsoft.com/office/officeart/2005/8/layout/vProcess5"/>
    <dgm:cxn modelId="{DD256B99-6C1E-407A-9A18-D6858653C23C}" type="presOf" srcId="{C9D39728-2836-48F6-B536-811BF6093367}" destId="{C9CB87EF-E7F7-4F79-9670-19B5E97409DB}" srcOrd="0" destOrd="0" presId="urn:microsoft.com/office/officeart/2005/8/layout/vProcess5"/>
    <dgm:cxn modelId="{187DF62F-A8FD-420E-9651-D58DA914BD2E}" type="presOf" srcId="{A28F689D-5939-44C0-952F-276848D0057C}" destId="{9A526878-3BF1-4FA0-8A70-6C855403C177}" srcOrd="0" destOrd="0" presId="urn:microsoft.com/office/officeart/2005/8/layout/vProcess5"/>
    <dgm:cxn modelId="{899EF94D-8DB5-42F0-A30A-74C8BA008F4C}" type="presOf" srcId="{BE33F3C8-7A4C-4AAE-A738-7C12A9150789}" destId="{A84DE8E0-8A15-43F9-AFA5-147C58A7EA65}" srcOrd="1" destOrd="0" presId="urn:microsoft.com/office/officeart/2005/8/layout/vProcess5"/>
    <dgm:cxn modelId="{977472C5-9FD4-4C6C-94D0-61054629C25E}" srcId="{7FE30B65-3746-45E2-8996-187BF2ABBC79}" destId="{272F4C3D-CBD4-46C1-9EBB-E22A1D9F6D32}" srcOrd="1" destOrd="0" parTransId="{F1291AC5-16D7-48A3-90F6-9F5A2BAD48F8}" sibTransId="{3FF704DA-38C8-4EC6-9893-F10ECDD7D557}"/>
    <dgm:cxn modelId="{2B6FA665-BFFD-4224-94C0-E52337AFFBDC}" type="presOf" srcId="{95F00948-4FED-460A-80F1-982BD1B8EC60}" destId="{B0F42EB0-404A-4D3E-9077-CC2163FFF179}" srcOrd="1" destOrd="0" presId="urn:microsoft.com/office/officeart/2005/8/layout/vProcess5"/>
    <dgm:cxn modelId="{D3A2A619-9FD7-4FD8-B16B-F9886E2C3133}" type="presOf" srcId="{272F4C3D-CBD4-46C1-9EBB-E22A1D9F6D32}" destId="{DECE47FF-75D6-4B7D-994B-79C22B5B5BF4}" srcOrd="0" destOrd="0" presId="urn:microsoft.com/office/officeart/2005/8/layout/vProcess5"/>
    <dgm:cxn modelId="{31D7ED0D-0576-4CD4-BFE6-7257D0E6D7BF}" srcId="{7FE30B65-3746-45E2-8996-187BF2ABBC79}" destId="{3891258B-6CAE-4879-8A1D-E7F5387E429E}" srcOrd="2" destOrd="0" parTransId="{90A56EF4-26B3-447A-877E-864A51DC94D6}" sibTransId="{C9D39728-2836-48F6-B536-811BF6093367}"/>
    <dgm:cxn modelId="{C5F5152D-3E84-4785-AD6A-80D9575E83FB}" srcId="{7FE30B65-3746-45E2-8996-187BF2ABBC79}" destId="{95F00948-4FED-460A-80F1-982BD1B8EC60}" srcOrd="0" destOrd="0" parTransId="{F0A32706-A8B9-4C80-9F8F-A14B70F2A47B}" sibTransId="{A28F689D-5939-44C0-952F-276848D0057C}"/>
    <dgm:cxn modelId="{51461A52-77C5-4B14-8FCC-5BD86B97DCC0}" type="presOf" srcId="{7FE30B65-3746-45E2-8996-187BF2ABBC79}" destId="{CBDE1789-916F-41AC-8EF1-E13BD04F3691}" srcOrd="0" destOrd="0" presId="urn:microsoft.com/office/officeart/2005/8/layout/vProcess5"/>
    <dgm:cxn modelId="{176A0483-14A7-4CBA-8A09-AFDDC7AD31B3}" type="presOf" srcId="{3FF704DA-38C8-4EC6-9893-F10ECDD7D557}" destId="{875DF1BC-7407-4D36-8646-86BD7D46B563}" srcOrd="0" destOrd="0" presId="urn:microsoft.com/office/officeart/2005/8/layout/vProcess5"/>
    <dgm:cxn modelId="{52D99AA7-B11A-41BA-B2F9-C83BF68396E2}" srcId="{7FE30B65-3746-45E2-8996-187BF2ABBC79}" destId="{BE33F3C8-7A4C-4AAE-A738-7C12A9150789}" srcOrd="3" destOrd="0" parTransId="{7A015694-78DE-4155-BFD1-681D92F25A34}" sibTransId="{7EDA46E0-B8BC-48CB-ABB0-74BA588E2495}"/>
    <dgm:cxn modelId="{ADC7415C-026C-4C59-86FB-0F8CBEE51018}" type="presOf" srcId="{3891258B-6CAE-4879-8A1D-E7F5387E429E}" destId="{F017DC74-58AC-4DA2-A925-DD552426136B}" srcOrd="0" destOrd="0" presId="urn:microsoft.com/office/officeart/2005/8/layout/vProcess5"/>
    <dgm:cxn modelId="{B771C595-12EA-4EA4-A812-68F4F9AB85F2}" type="presParOf" srcId="{CBDE1789-916F-41AC-8EF1-E13BD04F3691}" destId="{DA59E525-51C0-4134-B525-43A006082473}" srcOrd="0" destOrd="0" presId="urn:microsoft.com/office/officeart/2005/8/layout/vProcess5"/>
    <dgm:cxn modelId="{28A5C42B-CDD8-42D0-BCF6-831FEF78FC0D}" type="presParOf" srcId="{CBDE1789-916F-41AC-8EF1-E13BD04F3691}" destId="{39C0EA8C-94F9-44F6-8EEA-AD7A8E37FE5E}" srcOrd="1" destOrd="0" presId="urn:microsoft.com/office/officeart/2005/8/layout/vProcess5"/>
    <dgm:cxn modelId="{CBDEF84E-27A1-44E2-A164-388CE92E8ABC}" type="presParOf" srcId="{CBDE1789-916F-41AC-8EF1-E13BD04F3691}" destId="{DECE47FF-75D6-4B7D-994B-79C22B5B5BF4}" srcOrd="2" destOrd="0" presId="urn:microsoft.com/office/officeart/2005/8/layout/vProcess5"/>
    <dgm:cxn modelId="{1BE1D78D-A418-4D5E-9011-05D8C0667C98}" type="presParOf" srcId="{CBDE1789-916F-41AC-8EF1-E13BD04F3691}" destId="{F017DC74-58AC-4DA2-A925-DD552426136B}" srcOrd="3" destOrd="0" presId="urn:microsoft.com/office/officeart/2005/8/layout/vProcess5"/>
    <dgm:cxn modelId="{8FAFA810-5C12-472F-B742-CF032EB4B977}" type="presParOf" srcId="{CBDE1789-916F-41AC-8EF1-E13BD04F3691}" destId="{CA08F3D6-52EB-4BA0-988F-7F8738F080F8}" srcOrd="4" destOrd="0" presId="urn:microsoft.com/office/officeart/2005/8/layout/vProcess5"/>
    <dgm:cxn modelId="{35B50898-B625-42D3-9DE3-5DA9482CADA7}" type="presParOf" srcId="{CBDE1789-916F-41AC-8EF1-E13BD04F3691}" destId="{9A526878-3BF1-4FA0-8A70-6C855403C177}" srcOrd="5" destOrd="0" presId="urn:microsoft.com/office/officeart/2005/8/layout/vProcess5"/>
    <dgm:cxn modelId="{6447CCB2-8A2E-402E-9EF9-031BF932CD2A}" type="presParOf" srcId="{CBDE1789-916F-41AC-8EF1-E13BD04F3691}" destId="{875DF1BC-7407-4D36-8646-86BD7D46B563}" srcOrd="6" destOrd="0" presId="urn:microsoft.com/office/officeart/2005/8/layout/vProcess5"/>
    <dgm:cxn modelId="{FEA19B63-5323-43F1-9991-7FE1CCCCB572}" type="presParOf" srcId="{CBDE1789-916F-41AC-8EF1-E13BD04F3691}" destId="{C9CB87EF-E7F7-4F79-9670-19B5E97409DB}" srcOrd="7" destOrd="0" presId="urn:microsoft.com/office/officeart/2005/8/layout/vProcess5"/>
    <dgm:cxn modelId="{CB2000A5-9CF8-4130-ADF5-6679C81FAB57}" type="presParOf" srcId="{CBDE1789-916F-41AC-8EF1-E13BD04F3691}" destId="{B0F42EB0-404A-4D3E-9077-CC2163FFF179}" srcOrd="8" destOrd="0" presId="urn:microsoft.com/office/officeart/2005/8/layout/vProcess5"/>
    <dgm:cxn modelId="{A9BFDC39-8526-41A8-A3A1-F7F112DE2408}" type="presParOf" srcId="{CBDE1789-916F-41AC-8EF1-E13BD04F3691}" destId="{FB10032E-2B13-4628-9B34-4E7458976455}" srcOrd="9" destOrd="0" presId="urn:microsoft.com/office/officeart/2005/8/layout/vProcess5"/>
    <dgm:cxn modelId="{A7FCF784-4FD0-4230-AA15-4B2ECCEE00C7}" type="presParOf" srcId="{CBDE1789-916F-41AC-8EF1-E13BD04F3691}" destId="{DD62D142-3941-40D1-B0C5-213E0160CAFD}" srcOrd="10" destOrd="0" presId="urn:microsoft.com/office/officeart/2005/8/layout/vProcess5"/>
    <dgm:cxn modelId="{AD273FEE-3241-4F27-8214-168E4338E334}" type="presParOf" srcId="{CBDE1789-916F-41AC-8EF1-E13BD04F3691}" destId="{A84DE8E0-8A15-43F9-AFA5-147C58A7EA65}" srcOrd="11" destOrd="0" presId="urn:microsoft.com/office/officeart/2005/8/layout/vProcess5"/>
  </dgm:cxnLst>
  <dgm:bg/>
  <dgm:whole/>
</dgm:dataModel>
</file>

<file path=ppt/diagrams/data2.xml><?xml version="1.0" encoding="utf-8"?>
<dgm:dataModel xmlns:dgm="http://schemas.openxmlformats.org/drawingml/2006/diagram" xmlns:a="http://schemas.openxmlformats.org/drawingml/2006/main">
  <dgm:ptLst>
    <dgm:pt modelId="{3E334470-F1D2-4516-8ECF-A54B30F6A3BD}" type="doc">
      <dgm:prSet loTypeId="urn:microsoft.com/office/officeart/2005/8/layout/matrix1" loCatId="matrix" qsTypeId="urn:microsoft.com/office/officeart/2005/8/quickstyle/3d3" qsCatId="3D" csTypeId="urn:microsoft.com/office/officeart/2005/8/colors/colorful5" csCatId="colorful" phldr="1"/>
      <dgm:spPr/>
      <dgm:t>
        <a:bodyPr/>
        <a:lstStyle/>
        <a:p>
          <a:endParaRPr lang="ru-RU"/>
        </a:p>
      </dgm:t>
    </dgm:pt>
    <dgm:pt modelId="{27FBAB81-EA58-4DE0-9576-ADEAD5E45AC9}">
      <dgm:prSet phldrT="[Текст]" custT="1"/>
      <dgm:spPr/>
      <dgm:t>
        <a:bodyPr/>
        <a:lstStyle/>
        <a:p>
          <a:r>
            <a:rPr lang="uz-Cyrl-UZ" sz="2000" b="1" dirty="0" smtClean="0">
              <a:latin typeface="Times New Roman" pitchFamily="18" charset="0"/>
              <a:cs typeface="Times New Roman" pitchFamily="18" charset="0"/>
            </a:rPr>
            <a:t>Гиёҳвандлик</a:t>
          </a:r>
          <a:endParaRPr lang="ru-RU" sz="2000" b="1" dirty="0">
            <a:latin typeface="Times New Roman" pitchFamily="18" charset="0"/>
            <a:cs typeface="Times New Roman" pitchFamily="18" charset="0"/>
          </a:endParaRPr>
        </a:p>
      </dgm:t>
    </dgm:pt>
    <dgm:pt modelId="{98F0C156-2397-4141-8A4B-D7616FF7FE1B}" type="parTrans" cxnId="{8FEC76D4-9895-49BB-A111-AA5CD40CD5EF}">
      <dgm:prSet/>
      <dgm:spPr/>
      <dgm:t>
        <a:bodyPr/>
        <a:lstStyle/>
        <a:p>
          <a:endParaRPr lang="ru-RU"/>
        </a:p>
      </dgm:t>
    </dgm:pt>
    <dgm:pt modelId="{688F22B9-741B-4AE7-B343-4EDA3C642DA0}" type="sibTrans" cxnId="{8FEC76D4-9895-49BB-A111-AA5CD40CD5EF}">
      <dgm:prSet/>
      <dgm:spPr/>
      <dgm:t>
        <a:bodyPr/>
        <a:lstStyle/>
        <a:p>
          <a:endParaRPr lang="ru-RU"/>
        </a:p>
      </dgm:t>
    </dgm:pt>
    <dgm:pt modelId="{6A56AB19-8862-4CA9-ADB4-E816F4D5748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sz="2200" dirty="0" smtClean="0">
              <a:latin typeface="Times New Roman" pitchFamily="18" charset="0"/>
              <a:cs typeface="Times New Roman" pitchFamily="18" charset="0"/>
            </a:rPr>
            <a:t>Гиёҳвандлик инсонни руҳий-маънавий ва жисмоний жиҳатдан инқирозга олиб боради</a:t>
          </a:r>
          <a:endParaRPr lang="ru-RU" sz="2200" dirty="0">
            <a:latin typeface="Times New Roman" pitchFamily="18" charset="0"/>
            <a:cs typeface="Times New Roman" pitchFamily="18" charset="0"/>
          </a:endParaRPr>
        </a:p>
      </dgm:t>
    </dgm:pt>
    <dgm:pt modelId="{6A6AD1B3-27CE-45BA-8604-148912E3214B}" type="parTrans" cxnId="{24A921EA-A892-4AD4-BA40-268E50D5B385}">
      <dgm:prSet/>
      <dgm:spPr/>
      <dgm:t>
        <a:bodyPr/>
        <a:lstStyle/>
        <a:p>
          <a:endParaRPr lang="ru-RU"/>
        </a:p>
      </dgm:t>
    </dgm:pt>
    <dgm:pt modelId="{FD575D86-0D1E-42A4-9092-C82658F4C731}" type="sibTrans" cxnId="{24A921EA-A892-4AD4-BA40-268E50D5B385}">
      <dgm:prSet/>
      <dgm:spPr/>
      <dgm:t>
        <a:bodyPr/>
        <a:lstStyle/>
        <a:p>
          <a:endParaRPr lang="ru-RU"/>
        </a:p>
      </dgm:t>
    </dgm:pt>
    <dgm:pt modelId="{634265B6-AE7E-4E67-A78A-EB0C4D0A74CC}">
      <dgm:prSet phldrT="[Текст]" custT="1"/>
      <dgm:spPr/>
      <dgm:t>
        <a:bodyPr/>
        <a:lstStyle/>
        <a:p>
          <a:r>
            <a:rPr lang="uz-Cyrl-UZ" sz="2200" dirty="0" smtClean="0">
              <a:latin typeface="Times New Roman" pitchFamily="18" charset="0"/>
              <a:cs typeface="Times New Roman" pitchFamily="18" charset="0"/>
            </a:rPr>
            <a:t>Одам иродасиз, ўзини тута олмовчи ва ўзгаларга тобе бўлиб қолади</a:t>
          </a:r>
          <a:endParaRPr lang="ru-RU" sz="2200" dirty="0">
            <a:latin typeface="Times New Roman" pitchFamily="18" charset="0"/>
            <a:cs typeface="Times New Roman" pitchFamily="18" charset="0"/>
          </a:endParaRPr>
        </a:p>
      </dgm:t>
    </dgm:pt>
    <dgm:pt modelId="{D0373071-4D8E-4954-83FB-0F15800167C6}" type="parTrans" cxnId="{AECA30DD-636F-45D7-AAA5-891D1A2B43E9}">
      <dgm:prSet/>
      <dgm:spPr/>
      <dgm:t>
        <a:bodyPr/>
        <a:lstStyle/>
        <a:p>
          <a:endParaRPr lang="ru-RU"/>
        </a:p>
      </dgm:t>
    </dgm:pt>
    <dgm:pt modelId="{27FD3ECF-2A39-4F79-99C7-3ED249501E39}" type="sibTrans" cxnId="{AECA30DD-636F-45D7-AAA5-891D1A2B43E9}">
      <dgm:prSet/>
      <dgm:spPr/>
      <dgm:t>
        <a:bodyPr/>
        <a:lstStyle/>
        <a:p>
          <a:endParaRPr lang="ru-RU"/>
        </a:p>
      </dgm:t>
    </dgm:pt>
    <dgm:pt modelId="{C9C3640D-429F-4483-B387-A34EBE81DA46}">
      <dgm:prSet phldrT="[Текст]" custT="1"/>
      <dgm:spPr/>
      <dgm:t>
        <a:bodyPr/>
        <a:lstStyle/>
        <a:p>
          <a:r>
            <a:rPr lang="uz-Cyrl-UZ" sz="2200" dirty="0" smtClean="0">
              <a:latin typeface="Times New Roman" pitchFamily="18" charset="0"/>
              <a:cs typeface="Times New Roman" pitchFamily="18" charset="0"/>
            </a:rPr>
            <a:t>Ахлоқ, меҳнатсеварлик ва ижтимоий фаолиятга салбий таъсир кўрсатади</a:t>
          </a:r>
          <a:endParaRPr lang="ru-RU" sz="2200" dirty="0">
            <a:latin typeface="Times New Roman" pitchFamily="18" charset="0"/>
            <a:cs typeface="Times New Roman" pitchFamily="18" charset="0"/>
          </a:endParaRPr>
        </a:p>
      </dgm:t>
    </dgm:pt>
    <dgm:pt modelId="{E59D3893-4DD4-460C-90AA-A98B3F83D92A}" type="parTrans" cxnId="{FF2E1BF1-0AD8-4EDC-A301-647CE1DC3C3A}">
      <dgm:prSet/>
      <dgm:spPr/>
      <dgm:t>
        <a:bodyPr/>
        <a:lstStyle/>
        <a:p>
          <a:endParaRPr lang="ru-RU"/>
        </a:p>
      </dgm:t>
    </dgm:pt>
    <dgm:pt modelId="{8F05B9CB-EFB8-49C7-B84B-E45944014D15}" type="sibTrans" cxnId="{FF2E1BF1-0AD8-4EDC-A301-647CE1DC3C3A}">
      <dgm:prSet/>
      <dgm:spPr/>
      <dgm:t>
        <a:bodyPr/>
        <a:lstStyle/>
        <a:p>
          <a:endParaRPr lang="ru-RU"/>
        </a:p>
      </dgm:t>
    </dgm:pt>
    <dgm:pt modelId="{F17BF3B5-D2F4-4273-9C1D-C687A6C258A3}">
      <dgm:prSet phldrT="[Текст]" custT="1"/>
      <dgm:spPr/>
      <dgm:t>
        <a:bodyPr/>
        <a:lstStyle/>
        <a:p>
          <a:r>
            <a:rPr lang="uz-Cyrl-UZ" sz="2200" dirty="0" smtClean="0">
              <a:latin typeface="Times New Roman" pitchFamily="18" charset="0"/>
              <a:cs typeface="Times New Roman" pitchFamily="18" charset="0"/>
            </a:rPr>
            <a:t>Кишини моддий танқислик балосига гирифтор қилади</a:t>
          </a:r>
          <a:endParaRPr lang="ru-RU" sz="2200" dirty="0">
            <a:latin typeface="Times New Roman" pitchFamily="18" charset="0"/>
            <a:cs typeface="Times New Roman" pitchFamily="18" charset="0"/>
          </a:endParaRPr>
        </a:p>
      </dgm:t>
    </dgm:pt>
    <dgm:pt modelId="{B8A24505-96BE-42B3-99B4-B37B2B1B6561}" type="parTrans" cxnId="{2712D703-C015-40D7-851F-A97A849CEE34}">
      <dgm:prSet/>
      <dgm:spPr/>
      <dgm:t>
        <a:bodyPr/>
        <a:lstStyle/>
        <a:p>
          <a:endParaRPr lang="ru-RU"/>
        </a:p>
      </dgm:t>
    </dgm:pt>
    <dgm:pt modelId="{69566195-09E8-4479-87E6-1C7BDB15C2AF}" type="sibTrans" cxnId="{2712D703-C015-40D7-851F-A97A849CEE34}">
      <dgm:prSet/>
      <dgm:spPr/>
      <dgm:t>
        <a:bodyPr/>
        <a:lstStyle/>
        <a:p>
          <a:endParaRPr lang="ru-RU"/>
        </a:p>
      </dgm:t>
    </dgm:pt>
    <dgm:pt modelId="{FA98BE6A-2E01-4D02-8014-1DB6DFAB379B}" type="pres">
      <dgm:prSet presAssocID="{3E334470-F1D2-4516-8ECF-A54B30F6A3BD}" presName="diagram" presStyleCnt="0">
        <dgm:presLayoutVars>
          <dgm:chMax val="1"/>
          <dgm:dir/>
          <dgm:animLvl val="ctr"/>
          <dgm:resizeHandles val="exact"/>
        </dgm:presLayoutVars>
      </dgm:prSet>
      <dgm:spPr/>
      <dgm:t>
        <a:bodyPr/>
        <a:lstStyle/>
        <a:p>
          <a:endParaRPr lang="ru-RU"/>
        </a:p>
      </dgm:t>
    </dgm:pt>
    <dgm:pt modelId="{263063E7-3722-492F-9432-950BA5FEBFE6}" type="pres">
      <dgm:prSet presAssocID="{3E334470-F1D2-4516-8ECF-A54B30F6A3BD}" presName="matrix" presStyleCnt="0"/>
      <dgm:spPr/>
    </dgm:pt>
    <dgm:pt modelId="{D2E7C63F-650A-44D3-A367-24BA521779CC}" type="pres">
      <dgm:prSet presAssocID="{3E334470-F1D2-4516-8ECF-A54B30F6A3BD}" presName="tile1" presStyleLbl="node1" presStyleIdx="0" presStyleCnt="4"/>
      <dgm:spPr/>
      <dgm:t>
        <a:bodyPr/>
        <a:lstStyle/>
        <a:p>
          <a:endParaRPr lang="ru-RU"/>
        </a:p>
      </dgm:t>
    </dgm:pt>
    <dgm:pt modelId="{5B9C3367-82B7-4297-BF63-990647CD31E1}" type="pres">
      <dgm:prSet presAssocID="{3E334470-F1D2-4516-8ECF-A54B30F6A3BD}" presName="tile1text" presStyleLbl="node1" presStyleIdx="0" presStyleCnt="4">
        <dgm:presLayoutVars>
          <dgm:chMax val="0"/>
          <dgm:chPref val="0"/>
          <dgm:bulletEnabled val="1"/>
        </dgm:presLayoutVars>
      </dgm:prSet>
      <dgm:spPr/>
      <dgm:t>
        <a:bodyPr/>
        <a:lstStyle/>
        <a:p>
          <a:endParaRPr lang="ru-RU"/>
        </a:p>
      </dgm:t>
    </dgm:pt>
    <dgm:pt modelId="{B7CF8EAC-2819-42E3-9639-2886CC9ACB07}" type="pres">
      <dgm:prSet presAssocID="{3E334470-F1D2-4516-8ECF-A54B30F6A3BD}" presName="tile2" presStyleLbl="node1" presStyleIdx="1" presStyleCnt="4" custLinFactNeighborY="0"/>
      <dgm:spPr/>
      <dgm:t>
        <a:bodyPr/>
        <a:lstStyle/>
        <a:p>
          <a:endParaRPr lang="ru-RU"/>
        </a:p>
      </dgm:t>
    </dgm:pt>
    <dgm:pt modelId="{15C05E15-04AD-44E4-94E4-1FACF75891C4}" type="pres">
      <dgm:prSet presAssocID="{3E334470-F1D2-4516-8ECF-A54B30F6A3BD}" presName="tile2text" presStyleLbl="node1" presStyleIdx="1" presStyleCnt="4">
        <dgm:presLayoutVars>
          <dgm:chMax val="0"/>
          <dgm:chPref val="0"/>
          <dgm:bulletEnabled val="1"/>
        </dgm:presLayoutVars>
      </dgm:prSet>
      <dgm:spPr/>
      <dgm:t>
        <a:bodyPr/>
        <a:lstStyle/>
        <a:p>
          <a:endParaRPr lang="ru-RU"/>
        </a:p>
      </dgm:t>
    </dgm:pt>
    <dgm:pt modelId="{8845CB2C-8C26-4041-ACC6-B9270F65297F}" type="pres">
      <dgm:prSet presAssocID="{3E334470-F1D2-4516-8ECF-A54B30F6A3BD}" presName="tile3" presStyleLbl="node1" presStyleIdx="2" presStyleCnt="4"/>
      <dgm:spPr/>
      <dgm:t>
        <a:bodyPr/>
        <a:lstStyle/>
        <a:p>
          <a:endParaRPr lang="ru-RU"/>
        </a:p>
      </dgm:t>
    </dgm:pt>
    <dgm:pt modelId="{470499F4-F7C7-4F97-B6DC-7644EAC2BDC1}" type="pres">
      <dgm:prSet presAssocID="{3E334470-F1D2-4516-8ECF-A54B30F6A3BD}" presName="tile3text" presStyleLbl="node1" presStyleIdx="2" presStyleCnt="4">
        <dgm:presLayoutVars>
          <dgm:chMax val="0"/>
          <dgm:chPref val="0"/>
          <dgm:bulletEnabled val="1"/>
        </dgm:presLayoutVars>
      </dgm:prSet>
      <dgm:spPr/>
      <dgm:t>
        <a:bodyPr/>
        <a:lstStyle/>
        <a:p>
          <a:endParaRPr lang="ru-RU"/>
        </a:p>
      </dgm:t>
    </dgm:pt>
    <dgm:pt modelId="{0ED9FA7E-B861-462A-94EF-99DB72BDC682}" type="pres">
      <dgm:prSet presAssocID="{3E334470-F1D2-4516-8ECF-A54B30F6A3BD}" presName="tile4" presStyleLbl="node1" presStyleIdx="3" presStyleCnt="4"/>
      <dgm:spPr/>
      <dgm:t>
        <a:bodyPr/>
        <a:lstStyle/>
        <a:p>
          <a:endParaRPr lang="ru-RU"/>
        </a:p>
      </dgm:t>
    </dgm:pt>
    <dgm:pt modelId="{F655CAC3-AB89-47BA-9BC4-C4C117ECC60D}" type="pres">
      <dgm:prSet presAssocID="{3E334470-F1D2-4516-8ECF-A54B30F6A3BD}" presName="tile4text" presStyleLbl="node1" presStyleIdx="3" presStyleCnt="4">
        <dgm:presLayoutVars>
          <dgm:chMax val="0"/>
          <dgm:chPref val="0"/>
          <dgm:bulletEnabled val="1"/>
        </dgm:presLayoutVars>
      </dgm:prSet>
      <dgm:spPr/>
      <dgm:t>
        <a:bodyPr/>
        <a:lstStyle/>
        <a:p>
          <a:endParaRPr lang="ru-RU"/>
        </a:p>
      </dgm:t>
    </dgm:pt>
    <dgm:pt modelId="{FDF4759C-E719-41D0-B134-0B15C59E6B91}" type="pres">
      <dgm:prSet presAssocID="{3E334470-F1D2-4516-8ECF-A54B30F6A3BD}" presName="centerTile" presStyleLbl="fgShp" presStyleIdx="0" presStyleCnt="1" custScaleX="79096" custScaleY="36364">
        <dgm:presLayoutVars>
          <dgm:chMax val="0"/>
          <dgm:chPref val="0"/>
        </dgm:presLayoutVars>
      </dgm:prSet>
      <dgm:spPr/>
      <dgm:t>
        <a:bodyPr/>
        <a:lstStyle/>
        <a:p>
          <a:endParaRPr lang="ru-RU"/>
        </a:p>
      </dgm:t>
    </dgm:pt>
  </dgm:ptLst>
  <dgm:cxnLst>
    <dgm:cxn modelId="{2712D703-C015-40D7-851F-A97A849CEE34}" srcId="{27FBAB81-EA58-4DE0-9576-ADEAD5E45AC9}" destId="{F17BF3B5-D2F4-4273-9C1D-C687A6C258A3}" srcOrd="3" destOrd="0" parTransId="{B8A24505-96BE-42B3-99B4-B37B2B1B6561}" sibTransId="{69566195-09E8-4479-87E6-1C7BDB15C2AF}"/>
    <dgm:cxn modelId="{BE4B0082-EF47-4ADC-883F-3FFA5C8E528E}" type="presOf" srcId="{634265B6-AE7E-4E67-A78A-EB0C4D0A74CC}" destId="{B7CF8EAC-2819-42E3-9639-2886CC9ACB07}" srcOrd="0" destOrd="0" presId="urn:microsoft.com/office/officeart/2005/8/layout/matrix1"/>
    <dgm:cxn modelId="{2222625D-FFBE-4241-9AF5-3E27CA3B5674}" type="presOf" srcId="{3E334470-F1D2-4516-8ECF-A54B30F6A3BD}" destId="{FA98BE6A-2E01-4D02-8014-1DB6DFAB379B}" srcOrd="0" destOrd="0" presId="urn:microsoft.com/office/officeart/2005/8/layout/matrix1"/>
    <dgm:cxn modelId="{1A25FDD2-843E-4F47-94DB-CFE251CCE149}" type="presOf" srcId="{6A56AB19-8862-4CA9-ADB4-E816F4D5748A}" destId="{D2E7C63F-650A-44D3-A367-24BA521779CC}" srcOrd="0" destOrd="0" presId="urn:microsoft.com/office/officeart/2005/8/layout/matrix1"/>
    <dgm:cxn modelId="{AECA30DD-636F-45D7-AAA5-891D1A2B43E9}" srcId="{27FBAB81-EA58-4DE0-9576-ADEAD5E45AC9}" destId="{634265B6-AE7E-4E67-A78A-EB0C4D0A74CC}" srcOrd="1" destOrd="0" parTransId="{D0373071-4D8E-4954-83FB-0F15800167C6}" sibTransId="{27FD3ECF-2A39-4F79-99C7-3ED249501E39}"/>
    <dgm:cxn modelId="{23E6E4D7-B3F9-4F21-96F2-F4FCC3AA8DB7}" type="presOf" srcId="{C9C3640D-429F-4483-B387-A34EBE81DA46}" destId="{8845CB2C-8C26-4041-ACC6-B9270F65297F}" srcOrd="0" destOrd="0" presId="urn:microsoft.com/office/officeart/2005/8/layout/matrix1"/>
    <dgm:cxn modelId="{62FACE80-02A8-47A6-A283-270590AAD769}" type="presOf" srcId="{6A56AB19-8862-4CA9-ADB4-E816F4D5748A}" destId="{5B9C3367-82B7-4297-BF63-990647CD31E1}" srcOrd="1" destOrd="0" presId="urn:microsoft.com/office/officeart/2005/8/layout/matrix1"/>
    <dgm:cxn modelId="{FF2E1BF1-0AD8-4EDC-A301-647CE1DC3C3A}" srcId="{27FBAB81-EA58-4DE0-9576-ADEAD5E45AC9}" destId="{C9C3640D-429F-4483-B387-A34EBE81DA46}" srcOrd="2" destOrd="0" parTransId="{E59D3893-4DD4-460C-90AA-A98B3F83D92A}" sibTransId="{8F05B9CB-EFB8-49C7-B84B-E45944014D15}"/>
    <dgm:cxn modelId="{8B8B7A02-E1BF-4B8D-B59F-1F354053F981}" type="presOf" srcId="{C9C3640D-429F-4483-B387-A34EBE81DA46}" destId="{470499F4-F7C7-4F97-B6DC-7644EAC2BDC1}" srcOrd="1" destOrd="0" presId="urn:microsoft.com/office/officeart/2005/8/layout/matrix1"/>
    <dgm:cxn modelId="{FAB1C504-3EA0-46AA-A040-0379B39E05D1}" type="presOf" srcId="{634265B6-AE7E-4E67-A78A-EB0C4D0A74CC}" destId="{15C05E15-04AD-44E4-94E4-1FACF75891C4}" srcOrd="1" destOrd="0" presId="urn:microsoft.com/office/officeart/2005/8/layout/matrix1"/>
    <dgm:cxn modelId="{8FEC76D4-9895-49BB-A111-AA5CD40CD5EF}" srcId="{3E334470-F1D2-4516-8ECF-A54B30F6A3BD}" destId="{27FBAB81-EA58-4DE0-9576-ADEAD5E45AC9}" srcOrd="0" destOrd="0" parTransId="{98F0C156-2397-4141-8A4B-D7616FF7FE1B}" sibTransId="{688F22B9-741B-4AE7-B343-4EDA3C642DA0}"/>
    <dgm:cxn modelId="{24A921EA-A892-4AD4-BA40-268E50D5B385}" srcId="{27FBAB81-EA58-4DE0-9576-ADEAD5E45AC9}" destId="{6A56AB19-8862-4CA9-ADB4-E816F4D5748A}" srcOrd="0" destOrd="0" parTransId="{6A6AD1B3-27CE-45BA-8604-148912E3214B}" sibTransId="{FD575D86-0D1E-42A4-9092-C82658F4C731}"/>
    <dgm:cxn modelId="{4BF5DC63-FF59-4816-9AAC-C62CCEBCF7D4}" type="presOf" srcId="{F17BF3B5-D2F4-4273-9C1D-C687A6C258A3}" destId="{F655CAC3-AB89-47BA-9BC4-C4C117ECC60D}" srcOrd="1" destOrd="0" presId="urn:microsoft.com/office/officeart/2005/8/layout/matrix1"/>
    <dgm:cxn modelId="{4640975D-4C7C-4FB6-88A0-40F99E11A9D6}" type="presOf" srcId="{F17BF3B5-D2F4-4273-9C1D-C687A6C258A3}" destId="{0ED9FA7E-B861-462A-94EF-99DB72BDC682}" srcOrd="0" destOrd="0" presId="urn:microsoft.com/office/officeart/2005/8/layout/matrix1"/>
    <dgm:cxn modelId="{3C025A00-E041-4246-87BA-43D0C3E96AB7}" type="presOf" srcId="{27FBAB81-EA58-4DE0-9576-ADEAD5E45AC9}" destId="{FDF4759C-E719-41D0-B134-0B15C59E6B91}" srcOrd="0" destOrd="0" presId="urn:microsoft.com/office/officeart/2005/8/layout/matrix1"/>
    <dgm:cxn modelId="{C473D66D-3E51-4F3E-A96A-A0358B55508F}" type="presParOf" srcId="{FA98BE6A-2E01-4D02-8014-1DB6DFAB379B}" destId="{263063E7-3722-492F-9432-950BA5FEBFE6}" srcOrd="0" destOrd="0" presId="urn:microsoft.com/office/officeart/2005/8/layout/matrix1"/>
    <dgm:cxn modelId="{25B7F677-2534-47A2-B519-ED9D6721B3D8}" type="presParOf" srcId="{263063E7-3722-492F-9432-950BA5FEBFE6}" destId="{D2E7C63F-650A-44D3-A367-24BA521779CC}" srcOrd="0" destOrd="0" presId="urn:microsoft.com/office/officeart/2005/8/layout/matrix1"/>
    <dgm:cxn modelId="{B771DB01-5EC8-405E-8E89-76EEEE5FE58A}" type="presParOf" srcId="{263063E7-3722-492F-9432-950BA5FEBFE6}" destId="{5B9C3367-82B7-4297-BF63-990647CD31E1}" srcOrd="1" destOrd="0" presId="urn:microsoft.com/office/officeart/2005/8/layout/matrix1"/>
    <dgm:cxn modelId="{8EF22656-80A7-4243-A7E5-21D6A5D925E4}" type="presParOf" srcId="{263063E7-3722-492F-9432-950BA5FEBFE6}" destId="{B7CF8EAC-2819-42E3-9639-2886CC9ACB07}" srcOrd="2" destOrd="0" presId="urn:microsoft.com/office/officeart/2005/8/layout/matrix1"/>
    <dgm:cxn modelId="{822199E5-D73C-44CA-8861-B8E78357A286}" type="presParOf" srcId="{263063E7-3722-492F-9432-950BA5FEBFE6}" destId="{15C05E15-04AD-44E4-94E4-1FACF75891C4}" srcOrd="3" destOrd="0" presId="urn:microsoft.com/office/officeart/2005/8/layout/matrix1"/>
    <dgm:cxn modelId="{671ED384-0EC7-4865-B8EF-819E68E5D7AC}" type="presParOf" srcId="{263063E7-3722-492F-9432-950BA5FEBFE6}" destId="{8845CB2C-8C26-4041-ACC6-B9270F65297F}" srcOrd="4" destOrd="0" presId="urn:microsoft.com/office/officeart/2005/8/layout/matrix1"/>
    <dgm:cxn modelId="{DCB150BE-2EB2-4492-A490-C4778E2612F1}" type="presParOf" srcId="{263063E7-3722-492F-9432-950BA5FEBFE6}" destId="{470499F4-F7C7-4F97-B6DC-7644EAC2BDC1}" srcOrd="5" destOrd="0" presId="urn:microsoft.com/office/officeart/2005/8/layout/matrix1"/>
    <dgm:cxn modelId="{BEF0DA8F-6DC5-47A2-9752-7F21E6201B0A}" type="presParOf" srcId="{263063E7-3722-492F-9432-950BA5FEBFE6}" destId="{0ED9FA7E-B861-462A-94EF-99DB72BDC682}" srcOrd="6" destOrd="0" presId="urn:microsoft.com/office/officeart/2005/8/layout/matrix1"/>
    <dgm:cxn modelId="{8CB9C62F-DB8D-4584-8815-2F6C6CF68D0C}" type="presParOf" srcId="{263063E7-3722-492F-9432-950BA5FEBFE6}" destId="{F655CAC3-AB89-47BA-9BC4-C4C117ECC60D}" srcOrd="7" destOrd="0" presId="urn:microsoft.com/office/officeart/2005/8/layout/matrix1"/>
    <dgm:cxn modelId="{4B6745A6-8FDA-4E5D-AF69-83700E6DDC45}" type="presParOf" srcId="{FA98BE6A-2E01-4D02-8014-1DB6DFAB379B}" destId="{FDF4759C-E719-41D0-B134-0B15C59E6B91}" srcOrd="1" destOrd="0" presId="urn:microsoft.com/office/officeart/2005/8/layout/matrix1"/>
  </dgm:cxnLst>
  <dgm:bg/>
  <dgm:whole/>
</dgm:dataModel>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A62D84-127D-468B-BD7C-13BBA0423AE1}" type="datetimeFigureOut">
              <a:rPr lang="ru-RU" smtClean="0"/>
              <a:pPr/>
              <a:t>09.04.2019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3CEBB0-C5BF-41E1-A9AA-B009376D5BFE}" type="slidenum">
              <a:rPr lang="ru-RU" smtClean="0"/>
              <a:pPr/>
              <a:t>‹#›</a:t>
            </a:fld>
            <a:endParaRPr lang="ru-RU"/>
          </a:p>
        </p:txBody>
      </p:sp>
    </p:spTree>
    <p:extLst>
      <p:ext uri="{BB962C8B-B14F-4D97-AF65-F5344CB8AC3E}">
        <p14:creationId xmlns:p14="http://schemas.microsoft.com/office/powerpoint/2010/main" xmlns="" val="411997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2</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3</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4</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5</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6</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7</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8</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9</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10</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11</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12</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13</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14</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15</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16</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17</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18</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19</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CDF32518-8291-40CB-80A3-57582BEE108D}" type="slidenum">
              <a:rPr lang="ru-RU" smtClean="0"/>
              <a:pPr/>
              <a:t>20</a:t>
            </a:fld>
            <a:endParaRPr lang="ru-RU" smtClean="0"/>
          </a:p>
        </p:txBody>
      </p:sp>
      <p:sp>
        <p:nvSpPr>
          <p:cNvPr id="27651" name="Rectangle 1026"/>
          <p:cNvSpPr>
            <a:spLocks noGrp="1" noRot="1" noChangeAspect="1" noChangeArrowheads="1" noTextEdit="1"/>
          </p:cNvSpPr>
          <p:nvPr>
            <p:ph type="sldImg"/>
          </p:nvPr>
        </p:nvSpPr>
        <p:spPr>
          <a:ln/>
        </p:spPr>
      </p:sp>
      <p:sp>
        <p:nvSpPr>
          <p:cNvPr id="27652" name="Rectangle 1027"/>
          <p:cNvSpPr>
            <a:spLocks noGrp="1" noChangeArrowheads="1"/>
          </p:cNvSpPr>
          <p:nvPr>
            <p:ph type="body" idx="1"/>
          </p:nvPr>
        </p:nvSpPr>
        <p:spPr>
          <a:noFill/>
          <a:ln w="9525"/>
        </p:spPr>
        <p:txBody>
          <a:bodyPr/>
          <a:lstStyle/>
          <a:p>
            <a:pPr eaLnBrk="1" hangingPunct="1"/>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683F2CF7-C47A-4789-A35C-A445E2CF12DF}" type="datetime1">
              <a:rPr lang="ru-RU" smtClean="0"/>
              <a:pPr/>
              <a:t>09.04.2019</a:t>
            </a:fld>
            <a:endParaRPr lang="en-US"/>
          </a:p>
        </p:txBody>
      </p:sp>
      <p:sp>
        <p:nvSpPr>
          <p:cNvPr id="17" name="Нижний колонтитул 16"/>
          <p:cNvSpPr>
            <a:spLocks noGrp="1"/>
          </p:cNvSpPr>
          <p:nvPr>
            <p:ph type="ftr" sz="quarter" idx="11"/>
          </p:nvPr>
        </p:nvSpPr>
        <p:spPr/>
        <p:txBody>
          <a:bodyPr/>
          <a:lstStyle/>
          <a:p>
            <a:endParaRPr kumimoji="0" lang="en-US"/>
          </a:p>
        </p:txBody>
      </p:sp>
      <p:sp>
        <p:nvSpPr>
          <p:cNvPr id="29" name="Номер слайда 28"/>
          <p:cNvSpPr>
            <a:spLocks noGrp="1"/>
          </p:cNvSpPr>
          <p:nvPr>
            <p:ph type="sldNum" sz="quarter" idx="12"/>
          </p:nvPr>
        </p:nvSpPr>
        <p:spPr/>
        <p:txBody>
          <a:bodyPr/>
          <a:lstStyle/>
          <a:p>
            <a:fld id="{2AA957AF-53C0-420B-9C2D-77DB1416566C}" type="slidenum">
              <a:rPr kumimoji="0" lang="en-US" smtClean="0"/>
              <a:pPr/>
              <a:t>‹#›</a:t>
            </a:fld>
            <a:endParaRPr kumimoji="0" lang="en-US"/>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transition>
    <p:zo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29436F3-45C3-4CCE-B91F-9E8706F0B880}" type="datetime1">
              <a:rPr lang="ru-RU" smtClean="0"/>
              <a:pPr/>
              <a:t>09.04.2019</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CE199501-3271-490E-8B2A-7FB5569134C2}" type="datetime1">
              <a:rPr lang="ru-RU" smtClean="0"/>
              <a:pPr/>
              <a:t>09.04.2019</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a:xfrm>
            <a:off x="7924800" y="6416675"/>
            <a:ext cx="762000" cy="365125"/>
          </a:xfrm>
        </p:spPr>
        <p:txBody>
          <a:bodyPr/>
          <a:lstStyle/>
          <a:p>
            <a:fld id="{2AA957AF-53C0-420B-9C2D-77DB1416566C}" type="slidenum">
              <a:rPr kumimoji="0" lang="en-US" smtClean="0"/>
              <a:pPr/>
              <a:t>‹#›</a:t>
            </a:fld>
            <a:endParaRPr kumimoji="0" lang="en-US"/>
          </a:p>
        </p:txBody>
      </p:sp>
    </p:spTree>
  </p:cSld>
  <p:clrMapOvr>
    <a:overrideClrMapping bg1="dk1" tx1="lt1" bg2="dk2" tx2="lt2" accent1="accent1" accent2="accent2" accent3="accent3" accent4="accent4" accent5="accent5" accent6="accent6" hlink="hlink" folHlink="folHlink"/>
  </p:clrMapOvr>
  <p:transition>
    <p:zoom/>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962072D-9AAA-4744-95F8-E6F0EF6897AD}" type="datetime1">
              <a:rPr lang="ru-RU" smtClean="0"/>
              <a:pPr/>
              <a:t>09.04.2019</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196F7DCA-C0A3-40DF-A41F-872F55F97413}" type="datetime1">
              <a:rPr lang="ru-RU" smtClean="0"/>
              <a:pPr/>
              <a:t>09.04.2019</a:t>
            </a:fld>
            <a:endParaRPr lang="en-US"/>
          </a:p>
        </p:txBody>
      </p:sp>
      <p:sp>
        <p:nvSpPr>
          <p:cNvPr id="8" name="Нижний колонтитул 7"/>
          <p:cNvSpPr>
            <a:spLocks noGrp="1"/>
          </p:cNvSpPr>
          <p:nvPr>
            <p:ph type="ftr" sz="quarter" idx="11"/>
          </p:nvPr>
        </p:nvSpPr>
        <p:spPr/>
        <p:txBody>
          <a:bodyPr/>
          <a:lstStyle/>
          <a:p>
            <a:endParaRPr kumimoji="0"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8CE94EBD-ECC3-4517-892A-26F4FF978873}" type="datetime1">
              <a:rPr lang="ru-RU" smtClean="0"/>
              <a:pPr/>
              <a:t>09.04.2019</a:t>
            </a:fld>
            <a:endParaRPr lang="en-US"/>
          </a:p>
        </p:txBody>
      </p:sp>
      <p:sp>
        <p:nvSpPr>
          <p:cNvPr id="4" name="Нижний колонтитул 3"/>
          <p:cNvSpPr>
            <a:spLocks noGrp="1"/>
          </p:cNvSpPr>
          <p:nvPr>
            <p:ph type="ftr" sz="quarter" idx="11"/>
          </p:nvPr>
        </p:nvSpPr>
        <p:spPr/>
        <p:txBody>
          <a:bodyPr/>
          <a:lstStyle/>
          <a:p>
            <a:endParaRPr kumimoji="0" lang="en-US"/>
          </a:p>
        </p:txBody>
      </p:sp>
      <p:sp>
        <p:nvSpPr>
          <p:cNvPr id="5" name="Номер слайда 4"/>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828AC3C-61B7-4BFD-A5C6-DD7A87C8A82E}" type="datetime1">
              <a:rPr lang="ru-RU" smtClean="0"/>
              <a:pPr/>
              <a:t>09.04.2019</a:t>
            </a:fld>
            <a:endParaRPr lang="en-US"/>
          </a:p>
        </p:txBody>
      </p:sp>
      <p:sp>
        <p:nvSpPr>
          <p:cNvPr id="3" name="Нижний колонтитул 2"/>
          <p:cNvSpPr>
            <a:spLocks noGrp="1"/>
          </p:cNvSpPr>
          <p:nvPr>
            <p:ph type="ftr" sz="quarter" idx="11"/>
          </p:nvPr>
        </p:nvSpPr>
        <p:spPr/>
        <p:txBody>
          <a:bodyPr/>
          <a:lstStyle/>
          <a:p>
            <a:endParaRPr kumimoji="0" lang="en-US"/>
          </a:p>
        </p:txBody>
      </p:sp>
      <p:sp>
        <p:nvSpPr>
          <p:cNvPr id="4" name="Номер слайда 3"/>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D6446688-B6E2-4ABB-B622-52A1922A6A0B}" type="datetime1">
              <a:rPr lang="ru-RU" smtClean="0"/>
              <a:pPr/>
              <a:t>09.04.2019</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C7FB9EB4-5098-49E8-9CD6-AB15191F8DA4}" type="datetime1">
              <a:rPr lang="ru-RU" smtClean="0"/>
              <a:pPr/>
              <a:t>09.04.2019</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A92D4E08-5618-4C77-BA88-C25880C26749}" type="datetime1">
              <a:rPr lang="ru-RU" smtClean="0"/>
              <a:pPr/>
              <a:t>09.04.2019</a:t>
            </a:fld>
            <a:endParaRPr lang="en-US" dirty="0"/>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51D4286-10A6-42C3-8123-30FA01EBE4A9}" type="datetime1">
              <a:rPr lang="ru-RU" smtClean="0"/>
              <a:pPr/>
              <a:t>09.04.2019</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fld id="{2AA957AF-53C0-420B-9C2D-77DB1416566C}" type="slidenum">
              <a:rPr kumimoji="0" lang="en-US" smtClean="0"/>
              <a:pPr/>
              <a:t>‹#›</a:t>
            </a:fld>
            <a:endParaRPr kumimoji="0" lang="en-US"/>
          </a:p>
        </p:txBody>
      </p:sp>
    </p:spTree>
  </p:cSld>
  <p:clrMapOvr>
    <a:masterClrMapping/>
  </p:clrMapOvr>
  <p:transition>
    <p:zoom/>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A276AA6-CD24-42BA-A2A1-9DCDD929F8A3}" type="datetime1">
              <a:rPr lang="ru-RU" sz="1000" smtClean="0">
                <a:solidFill>
                  <a:schemeClr val="tx2">
                    <a:shade val="50000"/>
                  </a:schemeClr>
                </a:solidFill>
              </a:rPr>
              <a:pPr/>
              <a:t>09.04.2019</a:t>
            </a:fld>
            <a:endParaRPr lang="en-US" sz="1000">
              <a:solidFill>
                <a:schemeClr val="tx2">
                  <a:shade val="50000"/>
                </a:schemeClr>
              </a:solidFill>
            </a:endParaRPr>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lgn="ctr" eaLnBrk="1" latinLnBrk="0" hangingPunct="1"/>
            <a:endParaRPr kumimoji="0" lang="en-US" sz="1000" dirty="0">
              <a:solidFill>
                <a:schemeClr val="tx2">
                  <a:shade val="50000"/>
                </a:schemeClr>
              </a:solidFill>
            </a:endParaRPr>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2AA957AF-53C0-420B-9C2D-77DB1416566C}" type="slidenum">
              <a:rPr kumimoji="0" lang="en-US" smtClean="0"/>
              <a:pPr/>
              <a:t>‹#›</a:t>
            </a:fld>
            <a:endParaRPr kumimoji="0" lang="en-US" sz="1000" dirty="0">
              <a:solidFill>
                <a:schemeClr val="tx2">
                  <a:shade val="50000"/>
                </a:schemeClr>
              </a:solidFill>
            </a:endParaRPr>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zoom/>
  </p:transition>
  <p:timing>
    <p:tnLst>
      <p:par>
        <p:cTn id="1" dur="indefinite" restart="never" nodeType="tmRoot"/>
      </p:par>
    </p:tnLst>
  </p:timing>
  <p:hf hdr="0" ftr="0"/>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slide" Target="slide4.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10.xml.rels><?xml version="1.0" encoding="UTF-8" standalone="yes"?>
<Relationships xmlns="http://schemas.openxmlformats.org/package/2006/relationships"><Relationship Id="rId8" Type="http://schemas.openxmlformats.org/officeDocument/2006/relationships/slide" Target="slide21.xml"/><Relationship Id="rId3" Type="http://schemas.openxmlformats.org/officeDocument/2006/relationships/diagramData" Target="../diagrams/data2.xml"/><Relationship Id="rId7" Type="http://schemas.openxmlformats.org/officeDocument/2006/relationships/slide" Target="slide20.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slide" Target="slide14.xml"/><Relationship Id="rId4" Type="http://schemas.openxmlformats.org/officeDocument/2006/relationships/slide" Target="slide5.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slide" Target="slide13.xml"/><Relationship Id="rId4" Type="http://schemas.openxmlformats.org/officeDocument/2006/relationships/slide" Target="slide5.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slide" Target="slide5.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slide" Target="slide15.xml"/><Relationship Id="rId4" Type="http://schemas.openxmlformats.org/officeDocument/2006/relationships/slide" Target="slide5.xml"/></Relationships>
</file>

<file path=ppt/slides/_rels/slide1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slide" Target="slide15.xml"/></Relationships>
</file>

<file path=ppt/slides/_rels/slide1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slide" Target="slide15.xml"/></Relationships>
</file>

<file path=ppt/slides/_rels/slide1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slide" Target="slide15.xml"/></Relationships>
</file>

<file path=ppt/slides/_rels/slide2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slide" Target="slide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4" name="Группа 3"/>
          <p:cNvGrpSpPr/>
          <p:nvPr/>
        </p:nvGrpSpPr>
        <p:grpSpPr>
          <a:xfrm>
            <a:off x="785786" y="1000107"/>
            <a:ext cx="7643866" cy="2643207"/>
            <a:chOff x="0" y="-436889"/>
            <a:chExt cx="7499350" cy="1335449"/>
          </a:xfrm>
          <a:scene3d>
            <a:camera prst="orthographicFront"/>
            <a:lightRig rig="flat" dir="t"/>
          </a:scene3d>
        </p:grpSpPr>
        <p:sp>
          <p:nvSpPr>
            <p:cNvPr id="5" name="Скругленный прямоугольник 4"/>
            <p:cNvSpPr/>
            <p:nvPr/>
          </p:nvSpPr>
          <p:spPr>
            <a:xfrm>
              <a:off x="0" y="-436889"/>
              <a:ext cx="7499350" cy="1335449"/>
            </a:xfrm>
            <a:prstGeom prst="roundRect">
              <a:avLst/>
            </a:prstGeom>
            <a:solidFill>
              <a:srgbClr val="0070C0"/>
            </a:solidFill>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pPr algn="ctr"/>
              <a:r>
                <a:rPr lang="uz-Cyrl-UZ" sz="2400" b="1" dirty="0" smtClean="0">
                  <a:latin typeface="Times New Roman" pitchFamily="18" charset="0"/>
                  <a:cs typeface="Times New Roman" pitchFamily="18" charset="0"/>
                </a:rPr>
                <a:t>РЕСПУБЛИКА МАЪНАВИЯТ ВА МАРИФАТ КЕНГАШИ</a:t>
              </a:r>
            </a:p>
            <a:p>
              <a:pPr algn="ctr"/>
              <a:endParaRPr lang="uz-Cyrl-UZ" sz="3600" b="1" dirty="0" smtClean="0">
                <a:latin typeface="Times New Roman" pitchFamily="18" charset="0"/>
                <a:cs typeface="Times New Roman" pitchFamily="18" charset="0"/>
              </a:endParaRPr>
            </a:p>
            <a:p>
              <a:pPr algn="ctr"/>
              <a:r>
                <a:rPr lang="uz-Cyrl-UZ" sz="3600" b="1" dirty="0" smtClean="0">
                  <a:latin typeface="Times New Roman" pitchFamily="18" charset="0"/>
                  <a:cs typeface="Times New Roman" pitchFamily="18" charset="0"/>
                </a:rPr>
                <a:t>РЕСПУБЛИКА МАЪНАВИЯТ ВА МАЪРИФАТ МАРКАЗИ</a:t>
              </a:r>
              <a:endParaRPr lang="ru-RU" sz="3600" b="1"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13" name="Стрелка влево 12">
            <a:hlinkClick r:id="rId4" action="ppaction://hlinksldjump"/>
          </p:cNvPr>
          <p:cNvSpPr/>
          <p:nvPr/>
        </p:nvSpPr>
        <p:spPr>
          <a:xfrm flipH="1">
            <a:off x="457200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1142976" y="3857628"/>
            <a:ext cx="6786610" cy="1569660"/>
          </a:xfrm>
          <a:prstGeom prst="rect">
            <a:avLst/>
          </a:prstGeom>
          <a:noFill/>
        </p:spPr>
        <p:txBody>
          <a:bodyPr wrap="square" lIns="91440" tIns="45720" rIns="91440" bIns="45720" anchor="ctr">
            <a:spAutoFit/>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uz-Cyrl-UZ" sz="3200" b="1" dirty="0" smtClean="0">
              <a:ln>
                <a:solidFill>
                  <a:srgbClr val="969696"/>
                </a:solidFill>
              </a:ln>
              <a:solidFill>
                <a:schemeClr val="bg2">
                  <a:lumMod val="75000"/>
                </a:schemeClr>
              </a:solidFill>
              <a:latin typeface="Times New Roman" pitchFamily="18" charset="0"/>
              <a:cs typeface="Times New Roman" pitchFamily="18" charset="0"/>
            </a:endParaRPr>
          </a:p>
          <a:p>
            <a:r>
              <a:rPr lang="uz-Cyrl-UZ" sz="3200" b="1" dirty="0" smtClean="0">
                <a:solidFill>
                  <a:schemeClr val="bg1"/>
                </a:solidFill>
              </a:rPr>
              <a:t>ГИЁҲВАНДЛИК – АСР ВАБОСИ</a:t>
            </a:r>
            <a:endParaRPr lang="ru-RU" sz="3200" dirty="0" smtClean="0">
              <a:solidFill>
                <a:schemeClr val="bg1"/>
              </a:solidFill>
            </a:endParaRPr>
          </a:p>
          <a:p>
            <a:pPr algn="ctr"/>
            <a:endParaRPr lang="ru-RU" sz="3200" b="1" dirty="0">
              <a:ln>
                <a:solidFill>
                  <a:srgbClr val="969696"/>
                </a:solidFill>
              </a:ln>
              <a:solidFill>
                <a:schemeClr val="bg2">
                  <a:lumMod val="75000"/>
                </a:schemeClr>
              </a:solidFill>
              <a:latin typeface="Times New Roman" pitchFamily="18" charset="0"/>
              <a:cs typeface="Times New Roman" pitchFamily="18" charset="0"/>
            </a:endParaRPr>
          </a:p>
        </p:txBody>
      </p:sp>
    </p:spTree>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10" name="Номер слайда 9"/>
          <p:cNvSpPr>
            <a:spLocks noGrp="1"/>
          </p:cNvSpPr>
          <p:nvPr>
            <p:ph type="sldNum" sz="quarter" idx="12"/>
          </p:nvPr>
        </p:nvSpPr>
        <p:spPr/>
        <p:txBody>
          <a:bodyPr/>
          <a:lstStyle/>
          <a:p>
            <a:fld id="{2AA957AF-53C0-420B-9C2D-77DB1416566C}" type="slidenum">
              <a:rPr kumimoji="0" lang="en-US" smtClean="0">
                <a:solidFill>
                  <a:schemeClr val="accent5">
                    <a:lumMod val="75000"/>
                  </a:schemeClr>
                </a:solidFill>
              </a:rPr>
              <a:pPr/>
              <a:t>2</a:t>
            </a:fld>
            <a:endParaRPr kumimoji="0" lang="en-US" dirty="0">
              <a:solidFill>
                <a:schemeClr val="accent5">
                  <a:lumMod val="75000"/>
                </a:schemeClr>
              </a:solidFill>
            </a:endParaRPr>
          </a:p>
        </p:txBody>
      </p:sp>
      <p:sp>
        <p:nvSpPr>
          <p:cNvPr id="12" name="Прямоугольник 11"/>
          <p:cNvSpPr/>
          <p:nvPr/>
        </p:nvSpPr>
        <p:spPr>
          <a:xfrm>
            <a:off x="857224" y="2000240"/>
            <a:ext cx="7072362" cy="1569660"/>
          </a:xfrm>
          <a:prstGeom prst="rect">
            <a:avLst/>
          </a:prstGeom>
          <a:noFill/>
        </p:spPr>
        <p:txBody>
          <a:bodyPr wrap="square" lIns="91440" tIns="45720" rIns="91440" bIns="45720" anchor="ctr">
            <a:spAutoFit/>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uz-Cyrl-UZ" sz="3200" b="1" dirty="0" smtClean="0">
              <a:ln>
                <a:solidFill>
                  <a:srgbClr val="969696"/>
                </a:solidFill>
              </a:ln>
              <a:solidFill>
                <a:schemeClr val="bg2">
                  <a:lumMod val="75000"/>
                </a:schemeClr>
              </a:solidFill>
              <a:latin typeface="Times New Roman" pitchFamily="18" charset="0"/>
              <a:cs typeface="Times New Roman" pitchFamily="18" charset="0"/>
            </a:endParaRPr>
          </a:p>
          <a:p>
            <a:r>
              <a:rPr lang="uz-Cyrl-UZ" sz="3200" b="1" dirty="0" smtClean="0">
                <a:solidFill>
                  <a:schemeClr val="bg1"/>
                </a:solidFill>
              </a:rPr>
              <a:t>ГИЁҲВАНДЛИК – АСР ВАБОСИ</a:t>
            </a:r>
            <a:endParaRPr lang="ru-RU" sz="3200" dirty="0" smtClean="0">
              <a:solidFill>
                <a:schemeClr val="bg1"/>
              </a:solidFill>
            </a:endParaRPr>
          </a:p>
          <a:p>
            <a:pPr algn="ctr"/>
            <a:endParaRPr lang="ru-RU" sz="3200" b="1" dirty="0">
              <a:ln>
                <a:solidFill>
                  <a:srgbClr val="969696"/>
                </a:solidFill>
              </a:ln>
              <a:solidFill>
                <a:schemeClr val="bg2">
                  <a:lumMod val="75000"/>
                </a:schemeClr>
              </a:solidFill>
              <a:latin typeface="Times New Roman" pitchFamily="18" charset="0"/>
              <a:cs typeface="Times New Roman" pitchFamily="18" charset="0"/>
            </a:endParaRPr>
          </a:p>
        </p:txBody>
      </p:sp>
      <p:sp>
        <p:nvSpPr>
          <p:cNvPr id="15" name="Скругленный прямоугольник 4"/>
          <p:cNvSpPr/>
          <p:nvPr/>
        </p:nvSpPr>
        <p:spPr>
          <a:xfrm>
            <a:off x="830495" y="2388837"/>
            <a:ext cx="7554447" cy="2342214"/>
          </a:xfrm>
          <a:prstGeom prst="rect">
            <a:avLst/>
          </a:prstGeom>
          <a:scene3d>
            <a:camera prst="orthographicFront">
              <a:rot lat="0" lon="0" rev="0"/>
            </a:camera>
            <a:lightRig rig="chilly" dir="t">
              <a:rot lat="0" lon="0" rev="18480000"/>
            </a:lightRig>
          </a:scene3d>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5" name="Скругленный прямоугольник 4"/>
          <p:cNvSpPr/>
          <p:nvPr/>
        </p:nvSpPr>
        <p:spPr>
          <a:xfrm>
            <a:off x="500034" y="785794"/>
            <a:ext cx="8143932" cy="5572163"/>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spcAft>
                <a:spcPts val="1000"/>
              </a:spcAft>
            </a:pPr>
            <a:r>
              <a:rPr lang="uz-Cyrl-UZ" sz="2800" smtClean="0"/>
              <a:t>Бугунги кунда гиёҳвандлик дунё миқёсида глобал муаммоларидан бирига айланиб улгурди. </a:t>
            </a:r>
            <a:r>
              <a:rPr lang="ru-RU" sz="2800" smtClean="0"/>
              <a:t>Гиёҳвандлик </a:t>
            </a:r>
            <a:r>
              <a:rPr lang="uz-Cyrl-UZ" sz="2800" smtClean="0"/>
              <a:t>сўзи  </a:t>
            </a:r>
            <a:r>
              <a:rPr lang="ru-RU" sz="2800" smtClean="0"/>
              <a:t>(наркомания) – юнонча “нарке” – карахтлик ва “мания” – телбалик, жаҳл, деган</a:t>
            </a:r>
            <a:r>
              <a:rPr lang="uz-Cyrl-UZ" sz="2800" smtClean="0"/>
              <a:t> маънони англатади. Гиёхвандликнинг пайдо бўлиши тўғрисида фикр билдирилса, тарихда яъни мил.ав 2 минг йилликда опийга ўхшаган моддаларнинг кайф килувчи таъсири тўғрисида Ўрта Ер денгизининг шарқий қисмида яшовчи халқларга маълумлиги аниқланган. </a:t>
            </a:r>
            <a:endParaRPr lang="ru-RU" sz="2800" dirty="0">
              <a:latin typeface="Times New Roman" pitchFamily="18" charset="0"/>
              <a:cs typeface="Times New Roman" pitchFamily="18" charset="0"/>
            </a:endParaRPr>
          </a:p>
        </p:txBody>
      </p:sp>
      <p:sp>
        <p:nvSpPr>
          <p:cNvPr id="7" name="TextBox 6"/>
          <p:cNvSpPr txBox="1"/>
          <p:nvPr/>
        </p:nvSpPr>
        <p:spPr>
          <a:xfrm>
            <a:off x="6357950" y="71415"/>
            <a:ext cx="2714644" cy="461665"/>
          </a:xfrm>
          <a:prstGeom prst="rect">
            <a:avLst/>
          </a:prstGeom>
          <a:noFill/>
        </p:spPr>
        <p:txBody>
          <a:bodyPr wrap="square" rtlCol="0">
            <a:spAutoFit/>
          </a:bodyPr>
          <a:lstStyle/>
          <a:p>
            <a:pPr algn="r"/>
            <a:r>
              <a:rPr lang="uz-Cyrl-UZ" sz="1200" b="1" i="1" dirty="0" smtClean="0">
                <a:latin typeface="Times New Roman" pitchFamily="18" charset="0"/>
                <a:cs typeface="Mangal" pitchFamily="2"/>
              </a:rPr>
              <a:t>Глобаллашув шароитида маънавий таҳдидларнинг кўринишлари</a:t>
            </a:r>
            <a:endParaRPr lang="ru-RU" sz="1200" i="1" dirty="0">
              <a:latin typeface="Times New Roman" pitchFamily="18" charset="0"/>
              <a:cs typeface="Mangal" pitchFamily="2"/>
            </a:endParaRPr>
          </a:p>
        </p:txBody>
      </p:sp>
      <p:sp>
        <p:nvSpPr>
          <p:cNvPr id="8" name="Дата 7"/>
          <p:cNvSpPr>
            <a:spLocks noGrp="1"/>
          </p:cNvSpPr>
          <p:nvPr>
            <p:ph type="dt" sz="half" idx="10"/>
          </p:nvPr>
        </p:nvSpPr>
        <p:spPr/>
        <p:txBody>
          <a:bodyPr/>
          <a:lstStyle/>
          <a:p>
            <a:fld id="{D51B9B25-32EB-4D63-8B8C-AE473570A330}" type="datetime1">
              <a:rPr lang="ru-RU" smtClean="0"/>
              <a:pPr/>
              <a:t>09.04.2019</a:t>
            </a:fld>
            <a:endParaRPr lang="en-US" dirty="0"/>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3</a:t>
            </a:fld>
            <a:endParaRPr kumimoji="0" lang="en-US"/>
          </a:p>
        </p:txBody>
      </p:sp>
      <p:sp>
        <p:nvSpPr>
          <p:cNvPr id="10" name="Стрелка влево 9">
            <a:hlinkClick r:id="rId4"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лево 10">
            <a:hlinkClick r:id="rId5" action="ppaction://hlinksldjump"/>
          </p:cNvPr>
          <p:cNvSpPr/>
          <p:nvPr/>
        </p:nvSpPr>
        <p:spPr>
          <a:xfrm flipH="1">
            <a:off x="457200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500034" y="1928802"/>
            <a:ext cx="8143932" cy="3071834"/>
            <a:chOff x="-280350" y="-585272"/>
            <a:chExt cx="7779700" cy="2003173"/>
          </a:xfrm>
          <a:scene3d>
            <a:camera prst="orthographicFront"/>
            <a:lightRig rig="flat" dir="t"/>
          </a:scene3d>
        </p:grpSpPr>
        <p:sp>
          <p:nvSpPr>
            <p:cNvPr id="5" name="Скругленный прямоугольник 4"/>
            <p:cNvSpPr/>
            <p:nvPr/>
          </p:nvSpPr>
          <p:spPr>
            <a:xfrm>
              <a:off x="-280350" y="-585272"/>
              <a:ext cx="7779700" cy="2003173"/>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ctr">
                <a:spcAft>
                  <a:spcPts val="1000"/>
                </a:spcAft>
              </a:pPr>
              <a:r>
                <a:rPr lang="uz-Cyrl-UZ" sz="2400" smtClean="0"/>
                <a:t>Айрим маълумотларга кўра, Жанубий Осиёга опий экинини Александр Македонскийнинг лашкарлари томонидан олиб келганлиги қайд этилиб ўтилади. XVIII асрида эса опий Хиндистондан  Шарқий-Жанубий Осиёга тарқалиб, аста секинлик билан Европа давлатларида пайдо бўла бошлаган. ХХ асрининг охирига келиб эса, опий гиёхванд модда сифатида жуда кенг тарқалиб кетган. 			</a:t>
              </a: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7" name="TextBox 6"/>
          <p:cNvSpPr txBox="1"/>
          <p:nvPr/>
        </p:nvSpPr>
        <p:spPr>
          <a:xfrm>
            <a:off x="6357950" y="71415"/>
            <a:ext cx="2714644" cy="461665"/>
          </a:xfrm>
          <a:prstGeom prst="rect">
            <a:avLst/>
          </a:prstGeom>
          <a:noFill/>
        </p:spPr>
        <p:txBody>
          <a:bodyPr wrap="square" rtlCol="0">
            <a:spAutoFit/>
          </a:bodyPr>
          <a:lstStyle/>
          <a:p>
            <a:pPr algn="r"/>
            <a:r>
              <a:rPr lang="uz-Cyrl-UZ" sz="1200" b="1" i="1" dirty="0" smtClean="0">
                <a:latin typeface="Times New Roman" pitchFamily="18" charset="0"/>
                <a:cs typeface="Mangal" pitchFamily="2"/>
              </a:rPr>
              <a:t>Глобаллашув шароитида маънавий таҳдидларнинг кўринишлари</a:t>
            </a:r>
            <a:endParaRPr lang="ru-RU" sz="1200" i="1" dirty="0">
              <a:latin typeface="Times New Roman" pitchFamily="18" charset="0"/>
              <a:cs typeface="Mangal" pitchFamily="2"/>
            </a:endParaRPr>
          </a:p>
        </p:txBody>
      </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4</a:t>
            </a:fld>
            <a:endParaRPr kumimoji="0" lang="en-US"/>
          </a:p>
        </p:txBody>
      </p:sp>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714357"/>
            <a:ext cx="8572560" cy="5214974"/>
            <a:chOff x="-485079" y="-529022"/>
            <a:chExt cx="8189158" cy="2046276"/>
          </a:xfrm>
          <a:scene3d>
            <a:camera prst="orthographicFront"/>
            <a:lightRig rig="flat" dir="t"/>
          </a:scene3d>
        </p:grpSpPr>
        <p:sp>
          <p:nvSpPr>
            <p:cNvPr id="5" name="Скругленный прямоугольник 4"/>
            <p:cNvSpPr/>
            <p:nvPr/>
          </p:nvSpPr>
          <p:spPr>
            <a:xfrm>
              <a:off x="-485079" y="-529022"/>
              <a:ext cx="8189158" cy="2046276"/>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400" dirty="0" smtClean="0">
                  <a:latin typeface="Times New Roman" pitchFamily="18" charset="0"/>
                  <a:cs typeface="Times New Roman" pitchFamily="18" charset="0"/>
                </a:rPr>
                <a:t>Гиёҳвандлик деганда инсон онгини ва физиологик қувватларини сархуш ҳолатга солувчи моддаларни қабул қилиш тушунилади. Бу ўринда Гиёҳвандликнинг инсон маънавиятига дахл қилувчи хусусиятларига диққатингизни </a:t>
              </a:r>
              <a:r>
                <a:rPr lang="uz-Cyrl-UZ" sz="2400" smtClean="0">
                  <a:latin typeface="Times New Roman" pitchFamily="18" charset="0"/>
                  <a:cs typeface="Times New Roman" pitchFamily="18" charset="0"/>
                </a:rPr>
                <a:t>тортамиз. Гиёҳвандлик </a:t>
              </a:r>
              <a:r>
                <a:rPr lang="uz-Cyrl-UZ" sz="2400" dirty="0" smtClean="0">
                  <a:latin typeface="Times New Roman" pitchFamily="18" charset="0"/>
                  <a:cs typeface="Times New Roman" pitchFamily="18" charset="0"/>
                </a:rPr>
                <a:t>инсонни маънавий айнатувчи восита сифатида ғаламис кучлар томонидан тарқатилаётган ижтимоий иллатдир. Турли психотроп воситалар (ўсимликнинг кучайтирилган заҳарли унсурлари) ёрдамида инсонга руҳий-маънавий ва жисмоний салбий таъсир кўрсатишга уринилмоқда. Бундай ҳатти-ҳаракат четдан туриб онгли равишда амалга оширилмоқда.</a:t>
              </a:r>
              <a:endParaRPr lang="ru-RU" sz="24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13" name="Скругленный прямоугольник 4"/>
          <p:cNvSpPr/>
          <p:nvPr/>
        </p:nvSpPr>
        <p:spPr>
          <a:xfrm>
            <a:off x="312528" y="259625"/>
            <a:ext cx="5875737" cy="838024"/>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a:lnSpc>
                <a:spcPct val="150000"/>
              </a:lnSpc>
            </a:pPr>
            <a:endParaRPr lang="ru-RU" sz="2200" b="1" dirty="0" smtClean="0">
              <a:latin typeface="Times New Roman" pitchFamily="18" charset="0"/>
              <a:cs typeface="Times New Roman" pitchFamily="18" charset="0"/>
            </a:endParaRPr>
          </a:p>
        </p:txBody>
      </p:sp>
    </p:spTree>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357167"/>
            <a:ext cx="8572560" cy="5500725"/>
            <a:chOff x="-485079" y="-381696"/>
            <a:chExt cx="8189158" cy="1606251"/>
          </a:xfrm>
          <a:scene3d>
            <a:camera prst="orthographicFront"/>
            <a:lightRig rig="flat" dir="t"/>
          </a:scene3d>
        </p:grpSpPr>
        <p:sp>
          <p:nvSpPr>
            <p:cNvPr id="5" name="Скругленный прямоугольник 4"/>
            <p:cNvSpPr/>
            <p:nvPr/>
          </p:nvSpPr>
          <p:spPr>
            <a:xfrm>
              <a:off x="-485079" y="-381696"/>
              <a:ext cx="8189158" cy="1606251"/>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400" dirty="0" smtClean="0">
                  <a:latin typeface="Times New Roman" pitchFamily="18" charset="0"/>
                  <a:cs typeface="Times New Roman" pitchFamily="18" charset="0"/>
                </a:rPr>
                <a:t>Кузатишлар шуни кўрсатадики, гиёҳвандлик балосига кўпроқ   13-16 ёшлар оралиғидаги ўсмирларни тортишга ҳаракат қилинади. Чунки бу ёшда киши қизиқувчан, ҳаёт неъматларини тортиб кўришга интилувчан ва салбий оқибатларни ўйлашга улгура олмайдиган босқичда бўлади. Натижада бор-йўғи икки марта гиёҳванд модда қабул қилган ўсмир унга одатланиб </a:t>
              </a:r>
              <a:r>
                <a:rPr lang="uz-Cyrl-UZ" sz="2400" smtClean="0">
                  <a:latin typeface="Times New Roman" pitchFamily="18" charset="0"/>
                  <a:cs typeface="Times New Roman" pitchFamily="18" charset="0"/>
                </a:rPr>
                <a:t>қолади. Гиёҳвандлик </a:t>
              </a:r>
              <a:r>
                <a:rPr lang="uz-Cyrl-UZ" sz="2400" dirty="0" smtClean="0">
                  <a:latin typeface="Times New Roman" pitchFamily="18" charset="0"/>
                  <a:cs typeface="Times New Roman" pitchFamily="18" charset="0"/>
                </a:rPr>
                <a:t>иллатининг мазмуни икки хусусиятдан иборат:</a:t>
              </a:r>
            </a:p>
            <a:p>
              <a:pPr algn="just"/>
              <a:r>
                <a:rPr lang="uz-Cyrl-UZ" sz="2400" b="1" smtClean="0">
                  <a:latin typeface="Times New Roman" pitchFamily="18" charset="0"/>
                  <a:cs typeface="Times New Roman" pitchFamily="18" charset="0"/>
                </a:rPr>
                <a:t>    инсонни </a:t>
              </a:r>
              <a:r>
                <a:rPr lang="uz-Cyrl-UZ" sz="2400" b="1" dirty="0" smtClean="0">
                  <a:latin typeface="Times New Roman" pitchFamily="18" charset="0"/>
                  <a:cs typeface="Times New Roman" pitchFamily="18" charset="0"/>
                </a:rPr>
                <a:t>руҳий-маънавий фалажга айлантириш;</a:t>
              </a:r>
            </a:p>
            <a:p>
              <a:pPr algn="just"/>
              <a:r>
                <a:rPr lang="uz-Cyrl-UZ" sz="2400" b="1" smtClean="0">
                  <a:latin typeface="Times New Roman" pitchFamily="18" charset="0"/>
                  <a:cs typeface="Times New Roman" pitchFamily="18" charset="0"/>
                </a:rPr>
                <a:t>     инсонни </a:t>
              </a:r>
              <a:r>
                <a:rPr lang="uz-Cyrl-UZ" sz="2400" b="1" dirty="0" smtClean="0">
                  <a:latin typeface="Times New Roman" pitchFamily="18" charset="0"/>
                  <a:cs typeface="Times New Roman" pitchFamily="18" charset="0"/>
                </a:rPr>
                <a:t>жисмоний жиҳатдан нотўғри шакллантириш;</a:t>
              </a:r>
            </a:p>
            <a:p>
              <a:pPr algn="just"/>
              <a:r>
                <a:rPr lang="uz-Cyrl-UZ" sz="2400" smtClean="0">
                  <a:latin typeface="Times New Roman" pitchFamily="18" charset="0"/>
                  <a:cs typeface="Times New Roman" pitchFamily="18" charset="0"/>
                </a:rPr>
                <a:t>Бу </a:t>
              </a:r>
              <a:r>
                <a:rPr lang="uz-Cyrl-UZ" sz="2400" dirty="0" smtClean="0">
                  <a:latin typeface="Times New Roman" pitchFamily="18" charset="0"/>
                  <a:cs typeface="Times New Roman" pitchFamily="18" charset="0"/>
                </a:rPr>
                <a:t>икки хусусият миллат саломатлигига дахл қилиш билан кишини ҳушёр торттиради.</a:t>
              </a: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a:xfrm>
            <a:off x="285720" y="6492875"/>
            <a:ext cx="2133600" cy="365125"/>
          </a:xfrm>
        </p:spPr>
        <p:txBody>
          <a:bodyPr/>
          <a:lstStyle/>
          <a:p>
            <a:endParaRPr lang="en-US"/>
          </a:p>
        </p:txBody>
      </p:sp>
      <p:sp>
        <p:nvSpPr>
          <p:cNvPr id="9" name="Номер слайда 8"/>
          <p:cNvSpPr>
            <a:spLocks noGrp="1"/>
          </p:cNvSpPr>
          <p:nvPr>
            <p:ph type="sldNum" sz="quarter" idx="12"/>
          </p:nvPr>
        </p:nvSpPr>
        <p:spPr/>
        <p:txBody>
          <a:bodyPr/>
          <a:lstStyle/>
          <a:p>
            <a:endParaRPr kumimoji="0" lang="uz-Cyrl-UZ" smtClean="0"/>
          </a:p>
          <a:p>
            <a:endParaRPr lang="uz-Cyrl-UZ" smtClean="0"/>
          </a:p>
          <a:p>
            <a:endParaRPr kumimoji="0" lang="en-US"/>
          </a:p>
        </p:txBody>
      </p: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500034" y="571480"/>
            <a:ext cx="8143932" cy="5786477"/>
            <a:chOff x="-280350" y="-585272"/>
            <a:chExt cx="7779700" cy="2003173"/>
          </a:xfrm>
          <a:scene3d>
            <a:camera prst="orthographicFront"/>
            <a:lightRig rig="flat" dir="t"/>
          </a:scene3d>
        </p:grpSpPr>
        <p:sp>
          <p:nvSpPr>
            <p:cNvPr id="5" name="Скругленный прямоугольник 4"/>
            <p:cNvSpPr/>
            <p:nvPr/>
          </p:nvSpPr>
          <p:spPr>
            <a:xfrm>
              <a:off x="-280350" y="-585272"/>
              <a:ext cx="7779700" cy="2003173"/>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spcAft>
                  <a:spcPts val="1000"/>
                </a:spcAft>
              </a:pPr>
              <a:r>
                <a:rPr lang="uz-Cyrl-UZ" sz="2400" smtClean="0"/>
                <a:t>Гиёҳвандлик иллатига дучор бўлган ҳар қандай инсон ўзининг соғлом турмуш тарзига раҳна солиш орқали уни барбод этиб, ўзининг тинч, фаровон ва бахтли ҳаётини қора зулматга айлантиради. Гиёҳвандлик гирдобига тушган инсон нафақат ўзига, балки яқинларига ҳам тўхтовсиз жиддий азоб беради.</a:t>
              </a:r>
              <a:r>
                <a:rPr lang="en-US" sz="2400" smtClean="0"/>
                <a:t> </a:t>
              </a:r>
              <a:r>
                <a:rPr lang="uz-Cyrl-UZ" sz="2400" smtClean="0"/>
                <a:t>Мазкуур иллатга гирифтор бўлган инсонни касаллик охирида ногиронликка олиб келади. Аксарият холларда гиёхвандлик оғир кечиб унинг оқибати ўлим билан якун топади. Гиёҳвандлик таъсирига тушиб қолиш турли хилда кечиши мумкин. Баъзилар тўқликка шўхлик қилса, бошқалар ўзи билмаган ҳолда алдовлар натижасида унинг қурбонига айланади. </a:t>
              </a: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7</a:t>
            </a:fld>
            <a:endParaRPr kumimoji="0" lang="en-US"/>
          </a:p>
        </p:txBody>
      </p:sp>
      <p:sp>
        <p:nvSpPr>
          <p:cNvPr id="13" name="Выгнутая вниз стрелка 12">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242590"/>
            <a:ext cx="8572560" cy="1114708"/>
            <a:chOff x="-485079" y="-214813"/>
            <a:chExt cx="8189158" cy="1069509"/>
          </a:xfrm>
          <a:scene3d>
            <a:camera prst="orthographicFront"/>
            <a:lightRig rig="flat" dir="t"/>
          </a:scene3d>
        </p:grpSpPr>
        <p:sp>
          <p:nvSpPr>
            <p:cNvPr id="5" name="Скругленный прямоугольник 4"/>
            <p:cNvSpPr/>
            <p:nvPr/>
          </p:nvSpPr>
          <p:spPr>
            <a:xfrm>
              <a:off x="-485079" y="-214813"/>
              <a:ext cx="8189158" cy="822496"/>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ctr"/>
              <a:r>
                <a:rPr lang="uz-Cyrl-UZ" sz="2200" dirty="0" smtClean="0">
                  <a:latin typeface="Times New Roman" pitchFamily="18" charset="0"/>
                  <a:cs typeface="Times New Roman" pitchFamily="18" charset="0"/>
                </a:rPr>
                <a:t>Мазкур иллатнинг қуйидаги шакллари учраётганлигини таъкидлаб кўрсатиш мумкин.</a:t>
              </a: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8</a:t>
            </a:fld>
            <a:endParaRPr kumimoji="0" lang="en-US"/>
          </a:p>
        </p:txBody>
      </p:sp>
      <p:graphicFrame>
        <p:nvGraphicFramePr>
          <p:cNvPr id="14" name="Схема 13"/>
          <p:cNvGraphicFramePr/>
          <p:nvPr>
            <p:extLst>
              <p:ext uri="{D42A27DB-BD31-4B8C-83A1-F6EECF244321}">
                <p14:modId xmlns:p14="http://schemas.microsoft.com/office/powerpoint/2010/main" xmlns="" val="905755616"/>
              </p:ext>
            </p:extLst>
          </p:nvPr>
        </p:nvGraphicFramePr>
        <p:xfrm>
          <a:off x="0" y="1214422"/>
          <a:ext cx="8858312" cy="5429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571472" y="857232"/>
            <a:ext cx="8143932" cy="5429288"/>
            <a:chOff x="-212107" y="-459654"/>
            <a:chExt cx="7779700" cy="1712858"/>
          </a:xfrm>
          <a:scene3d>
            <a:camera prst="orthographicFront"/>
            <a:lightRig rig="flat" dir="t"/>
          </a:scene3d>
        </p:grpSpPr>
        <p:sp>
          <p:nvSpPr>
            <p:cNvPr id="5" name="Скругленный прямоугольник 4"/>
            <p:cNvSpPr/>
            <p:nvPr/>
          </p:nvSpPr>
          <p:spPr>
            <a:xfrm>
              <a:off x="-212107" y="-459654"/>
              <a:ext cx="7779700" cy="1712858"/>
            </a:xfrm>
            <a:prstGeom prst="roundRect">
              <a:avLst/>
            </a:prstGeom>
          </p:spPr>
          <p:style>
            <a:lnRef idx="1">
              <a:schemeClr val="accent5"/>
            </a:lnRef>
            <a:fillRef idx="2">
              <a:schemeClr val="accent5"/>
            </a:fillRef>
            <a:effectRef idx="1">
              <a:schemeClr val="accent5"/>
            </a:effectRef>
            <a:fontRef idx="minor">
              <a:schemeClr val="dk1"/>
            </a:fontRef>
          </p:style>
          <p:txBody>
            <a:bodyPr/>
            <a:lstStyle/>
            <a:p>
              <a:r>
                <a:rPr lang="uz-Cyrl-UZ" sz="2800" smtClean="0"/>
                <a:t>Ушбу</a:t>
              </a:r>
              <a:r>
                <a:rPr lang="en-US" sz="2800" smtClean="0"/>
                <a:t> </a:t>
              </a:r>
              <a:r>
                <a:rPr lang="uz-Cyrl-UZ" sz="2800" smtClean="0"/>
                <a:t> иллатга ружу қўйганларнинг, айниқса, ёшларнинг бу ажал гирдобига тушиб қолишида кўпинча оиладаги муҳит ёки эътиборликсизлик ҳам бевосита сабаб бўлади. Ёшларнинг бўш вақтини бекор ўтказиши, ота-оналарнинг фарзандини ҳаддан ташқари эркалатиши ва улар тарбиясига бепарволиги юқорида келтирилган салбий оқибатларга олиб келиши мумкин.</a:t>
              </a:r>
              <a:r>
                <a:rPr lang="en-US" sz="2800" smtClean="0"/>
                <a:t> </a:t>
              </a:r>
              <a:r>
                <a:rPr lang="uz-Cyrl-UZ" sz="2800" smtClean="0"/>
                <a:t>Гиёҳвандилик гирдобига тушган инсонларнинг ташқи ва ички дунёсида бир қатор салбий ҳолатлар намоён бўлади. </a:t>
              </a:r>
              <a:endParaRPr lang="ru-RU" sz="2800"/>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9</a:t>
            </a:fld>
            <a:endParaRPr kumimoji="0" lang="en-US"/>
          </a:p>
        </p:txBody>
      </p:sp>
      <p:sp>
        <p:nvSpPr>
          <p:cNvPr id="10" name="Выгнутая вниз стрелка 9">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314028"/>
            <a:ext cx="8572560" cy="1555026"/>
            <a:chOff x="-485079" y="-167838"/>
            <a:chExt cx="8189158" cy="1022534"/>
          </a:xfrm>
          <a:scene3d>
            <a:camera prst="orthographicFront"/>
            <a:lightRig rig="flat" dir="t"/>
          </a:scene3d>
        </p:grpSpPr>
        <p:sp>
          <p:nvSpPr>
            <p:cNvPr id="5" name="Скругленный прямоугольник 4"/>
            <p:cNvSpPr/>
            <p:nvPr/>
          </p:nvSpPr>
          <p:spPr>
            <a:xfrm>
              <a:off x="-485079" y="-167838"/>
              <a:ext cx="8189158" cy="920896"/>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ctr"/>
              <a:r>
                <a:rPr lang="uz-Cyrl-UZ" sz="2200" dirty="0" smtClean="0">
                  <a:latin typeface="Times New Roman" pitchFamily="18" charset="0"/>
                  <a:cs typeface="Times New Roman" pitchFamily="18" charset="0"/>
                </a:rPr>
                <a:t>Гиёҳвандликнинг зарарли оқибатлари тўғрисида бугунги кунда жамоатчилик нисбатан хабардорликка эга. Бу ўринда унинг айрим жиҳатларини таъкидлаб ўтиш мақсадга мувофиқ:</a:t>
              </a: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10</a:t>
            </a:fld>
            <a:endParaRPr kumimoji="0" lang="en-US"/>
          </a:p>
        </p:txBody>
      </p:sp>
      <p:sp>
        <p:nvSpPr>
          <p:cNvPr id="10" name="TextBox 9"/>
          <p:cNvSpPr txBox="1"/>
          <p:nvPr/>
        </p:nvSpPr>
        <p:spPr>
          <a:xfrm>
            <a:off x="6643702" y="0"/>
            <a:ext cx="2500298" cy="307777"/>
          </a:xfrm>
          <a:prstGeom prst="rect">
            <a:avLst/>
          </a:prstGeom>
          <a:noFill/>
        </p:spPr>
        <p:txBody>
          <a:bodyPr wrap="square" rtlCol="0">
            <a:spAutoFit/>
          </a:bodyPr>
          <a:lstStyle/>
          <a:p>
            <a:pPr algn="r"/>
            <a:r>
              <a:rPr lang="uz-Cyrl-UZ" sz="1400" b="1" i="1" dirty="0" smtClean="0">
                <a:latin typeface="Times New Roman" pitchFamily="18" charset="0"/>
                <a:cs typeface="Times New Roman" pitchFamily="18" charset="0"/>
              </a:rPr>
              <a:t>Гиёҳвандлик</a:t>
            </a:r>
            <a:endParaRPr lang="ru-RU" sz="1400" i="1" dirty="0">
              <a:latin typeface="Times New Roman" pitchFamily="18" charset="0"/>
              <a:cs typeface="Times New Roman" pitchFamily="18" charset="0"/>
            </a:endParaRPr>
          </a:p>
        </p:txBody>
      </p:sp>
      <p:graphicFrame>
        <p:nvGraphicFramePr>
          <p:cNvPr id="12" name="Схема 11"/>
          <p:cNvGraphicFramePr/>
          <p:nvPr/>
        </p:nvGraphicFramePr>
        <p:xfrm>
          <a:off x="357158" y="1857364"/>
          <a:ext cx="8429684" cy="46434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Стрелка углом вверх 10">
            <a:hlinkClick r:id="rId7" action="ppaction://hlinksldjump"/>
          </p:cNvPr>
          <p:cNvSpPr/>
          <p:nvPr/>
        </p:nvSpPr>
        <p:spPr>
          <a:xfrm>
            <a:off x="8143900" y="6500858"/>
            <a:ext cx="357190" cy="357166"/>
          </a:xfrm>
          <a:prstGeom prst="bentUpArrow">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лево 12">
            <a:hlinkClick r:id="" action="ppaction://noaction"/>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лево 13">
            <a:hlinkClick r:id="rId8" action="ppaction://hlinksldjump"/>
          </p:cNvPr>
          <p:cNvSpPr/>
          <p:nvPr/>
        </p:nvSpPr>
        <p:spPr>
          <a:xfrm flipH="1">
            <a:off x="457200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285720" y="500042"/>
            <a:ext cx="8429684" cy="6000792"/>
            <a:chOff x="-212107" y="-220651"/>
            <a:chExt cx="7779700" cy="1712858"/>
          </a:xfrm>
          <a:scene3d>
            <a:camera prst="orthographicFront"/>
            <a:lightRig rig="flat" dir="t"/>
          </a:scene3d>
        </p:grpSpPr>
        <p:sp>
          <p:nvSpPr>
            <p:cNvPr id="5" name="Скругленный прямоугольник 4"/>
            <p:cNvSpPr/>
            <p:nvPr/>
          </p:nvSpPr>
          <p:spPr>
            <a:xfrm>
              <a:off x="-212107" y="-220651"/>
              <a:ext cx="7779700" cy="1712858"/>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800" smtClean="0"/>
                <a:t>Наркоманлар</a:t>
              </a:r>
              <a:r>
                <a:rPr lang="en-US" sz="2800" smtClean="0"/>
                <a:t> </a:t>
              </a:r>
              <a:r>
                <a:rPr lang="uz-Cyrl-UZ" sz="2800" smtClean="0"/>
                <a:t>асосан озғин бўлишиб, терлари рангсиз бўлиб, сочлари анча эрта тўкилиб оқариб колади. Шу билан бирга инсонинг тирноқлари, тишлари мурт бўлиши оқибатида салга синадиган бўлади, кўпчиликда мия фаолиятида катта салбий ўзгаришлар, юрак етишмовчилиги, жигар касаллиги кузатилади. Гиёхванд моддани ўз танасига қабул қилган жойларида – қўлларида, оёқларида чандиқлар пайдо бўлади. Гиёҳвандлик гирдобига тушган инсондан тўғилажак фарзандлар эса ота-онасининг хатоси оқибатида бир умрга мажруҳ, ва ногиронлик қисматига мубтало бўладилар. </a:t>
              </a:r>
              <a:endParaRPr lang="ru-RU" sz="24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11</a:t>
            </a:fld>
            <a:endParaRPr kumimoji="0" lang="en-US"/>
          </a:p>
        </p:txBody>
      </p:sp>
      <p:sp>
        <p:nvSpPr>
          <p:cNvPr id="10" name="Выгнутая вниз стрелка 9">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571472" y="571480"/>
            <a:ext cx="8143932" cy="5643602"/>
            <a:chOff x="-212107" y="-618991"/>
            <a:chExt cx="7779700" cy="2111198"/>
          </a:xfrm>
          <a:scene3d>
            <a:camera prst="orthographicFront"/>
            <a:lightRig rig="flat" dir="t"/>
          </a:scene3d>
        </p:grpSpPr>
        <p:sp>
          <p:nvSpPr>
            <p:cNvPr id="5" name="Скругленный прямоугольник 4"/>
            <p:cNvSpPr/>
            <p:nvPr/>
          </p:nvSpPr>
          <p:spPr>
            <a:xfrm>
              <a:off x="-212107" y="-618991"/>
              <a:ext cx="7779700" cy="2111198"/>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400" smtClean="0"/>
                <a:t>Статистик маълумотларга кўра бугунги кунда дунёда 500 миллиондан ортиқ одам гиёҳвандлик дардига йўлиққан. Унинг аксарият қисмини 30 ёшгача бўлганлар ташкил этади. Натижада, бунинг оқибатида ҳар йили 200 мингдан ортиқ киши ҳаётдан бевақт кўз юмади. Шу билан бирга, жаҳонда содир этилаётган жиноятларнинг 57 фоизи гиёҳвандлар ҳиссасига тўғри келади.</a:t>
              </a:r>
              <a:r>
                <a:rPr lang="en-US" sz="2400" smtClean="0"/>
                <a:t> </a:t>
              </a:r>
              <a:r>
                <a:rPr lang="uz-Cyrl-UZ" sz="2400" smtClean="0"/>
                <a:t>Зеро, гиёҳванд моддаларни истеъмол қилиш инсон камолотига жиддий хавф солиш билан бирга, мамлакат тараққиётига ҳам ўта салбий таъсир кўрсатади. Гиёҳвандликка мубтало бўлган киши атроф-муҳитда бўлаётган воқеаларга бепарво бўлиб қолади. </a:t>
              </a: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12</a:t>
            </a:fld>
            <a:endParaRPr kumimoji="0" lang="en-US"/>
          </a:p>
        </p:txBody>
      </p:sp>
      <p:sp>
        <p:nvSpPr>
          <p:cNvPr id="10" name="Выгнутая вниз стрелка 9">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285720" y="357167"/>
            <a:ext cx="8572560" cy="6215105"/>
            <a:chOff x="-485079" y="-1171150"/>
            <a:chExt cx="8189158" cy="2825757"/>
          </a:xfrm>
          <a:scene3d>
            <a:camera prst="orthographicFront"/>
            <a:lightRig rig="flat" dir="t"/>
          </a:scene3d>
        </p:grpSpPr>
        <p:sp>
          <p:nvSpPr>
            <p:cNvPr id="5" name="Скругленный прямоугольник 4"/>
            <p:cNvSpPr/>
            <p:nvPr/>
          </p:nvSpPr>
          <p:spPr>
            <a:xfrm>
              <a:off x="-485079" y="-1171150"/>
              <a:ext cx="8189158" cy="2825757"/>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600" smtClean="0"/>
                <a:t>Бугунги кунда гиёҳвандлик инсонга ҳар томонлама жиддий зарар етказиши дунё тиббиёт мутахассислари томонидан бир овоздан тасдиқланмоқда. Гиёҳвандлик оқибатида бедаво касалликларга йўлиқиш оқибатида инсонларда бевақт ўлим ҳолатлари, мажруҳ, ақли заиф фарзандлар тўғилиши исботланган. Бундан ташқари, бу зарарли иллат инсонни ўта ялқов, беварқт, оилага бепарво, жинсий заиф қилиб қўяди</a:t>
              </a:r>
              <a:r>
                <a:rPr lang="uz-Cyrl-UZ" sz="2600" i="1" smtClean="0"/>
                <a:t>.</a:t>
              </a:r>
              <a:r>
                <a:rPr lang="uz-Cyrl-UZ" sz="2600" smtClean="0"/>
                <a:t> Шу боисдан, гиёҳвандликка қарши қурашни кучайтириш мақсадида БМТ томонидан “Наркотик моддалар тўғрисида”ги, “Психотроп моддалар” ҳамда “Гиёҳвандлик воситалари ва психотроп моддаларнинг ноқонуний айланишига қарши қураш тўғрисида”ги конвенциялар қабул қилган. </a:t>
              </a:r>
              <a:endParaRPr lang="ru-RU" sz="2600" smtClean="0"/>
            </a:p>
            <a:p>
              <a:pPr algn="ct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13</a:t>
            </a:fld>
            <a:endParaRPr kumimoji="0" lang="en-US"/>
          </a:p>
        </p:txBody>
      </p:sp>
      <p:sp>
        <p:nvSpPr>
          <p:cNvPr id="13" name="Выгнутая вниз стрелка 12">
            <a:hlinkClick r:id="rId4" action="ppaction://hlinksldjump"/>
          </p:cNvPr>
          <p:cNvSpPr/>
          <p:nvPr/>
        </p:nvSpPr>
        <p:spPr>
          <a:xfrm>
            <a:off x="8072462" y="6643710"/>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5" name="Стрелка влево 14">
            <a:hlinkClick r:id="rId5" action="ppaction://hlinksldjump"/>
          </p:cNvPr>
          <p:cNvSpPr/>
          <p:nvPr/>
        </p:nvSpPr>
        <p:spPr>
          <a:xfrm flipH="1">
            <a:off x="4572000" y="6643710"/>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428596" y="571481"/>
            <a:ext cx="8286808" cy="5286412"/>
            <a:chOff x="-348593" y="-91344"/>
            <a:chExt cx="7916186" cy="2120270"/>
          </a:xfrm>
          <a:scene3d>
            <a:camera prst="orthographicFront"/>
            <a:lightRig rig="flat" dir="t"/>
          </a:scene3d>
        </p:grpSpPr>
        <p:sp>
          <p:nvSpPr>
            <p:cNvPr id="5" name="Скругленный прямоугольник 4"/>
            <p:cNvSpPr/>
            <p:nvPr/>
          </p:nvSpPr>
          <p:spPr>
            <a:xfrm>
              <a:off x="-348593" y="-91344"/>
              <a:ext cx="7916186" cy="2120270"/>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400" smtClean="0"/>
                <a:t>БМТ Бош Ассамблеясининг 1997 йил 7 декабрдаги қарори билан 26-июнь кунини “Ҳалқаро гиёҳвандликка қарши кураш куни” деб белгилади. Шу кундан бошлаб, ҳар йили дунё миқёсида 26 июн куни бутун дунё наркомания билан кураш куни деб эълон килинган. </a:t>
              </a:r>
              <a:r>
                <a:rPr lang="ru-RU" sz="2400" smtClean="0"/>
                <a:t>1999 йил 19 август </a:t>
              </a:r>
              <a:r>
                <a:rPr lang="uz-Cyrl-UZ" sz="2400" smtClean="0"/>
                <a:t>куни Ў</a:t>
              </a:r>
              <a:r>
                <a:rPr lang="ru-RU" sz="2400" smtClean="0"/>
                <a:t>збекистон Республикасини</a:t>
              </a:r>
              <a:r>
                <a:rPr lang="uz-Cyrl-UZ" sz="2400" smtClean="0"/>
                <a:t>нг</a:t>
              </a:r>
              <a:r>
                <a:rPr lang="ru-RU" sz="2400" smtClean="0"/>
                <a:t> Наркомания билан кураш т</a:t>
              </a:r>
              <a:r>
                <a:rPr lang="uz-Cyrl-UZ" sz="2400" smtClean="0"/>
                <a:t>ўғ</a:t>
              </a:r>
              <a:r>
                <a:rPr lang="ru-RU" sz="2400" smtClean="0"/>
                <a:t>рисида </a:t>
              </a:r>
              <a:r>
                <a:rPr lang="uz-Cyrl-UZ" sz="2400" smtClean="0"/>
                <a:t>қ</a:t>
              </a:r>
              <a:r>
                <a:rPr lang="ru-RU" sz="2400" smtClean="0"/>
                <a:t>онуни кабул килинган.</a:t>
              </a:r>
              <a:r>
                <a:rPr lang="en-US" sz="2400" smtClean="0"/>
                <a:t> </a:t>
              </a:r>
              <a:r>
                <a:rPr lang="uz-Cyrl-UZ" sz="2400" smtClean="0"/>
                <a:t>Дунё бозорида тарқаладиган қора дорининг асосий қисми Афғонистонда етиштирилиб, уни ноқонуний йўл билан Марказий Осиё мамлакатлари орқали Ғарбга етказишга бўлган ҳолатлари учраб турмоқда. Ушбу иллатга қарши курашиш мақсадида бир қатор қонунлар ва халқаро шартномалар қабул қилинди. </a:t>
              </a:r>
              <a:endParaRPr lang="ru-RU" sz="2400" smtClean="0"/>
            </a:p>
            <a:p>
              <a:pPr algn="r"/>
              <a:endParaRPr lang="uz-Cyrl-UZ" sz="1200" dirty="0" smtClean="0">
                <a:latin typeface="Times New Roman" pitchFamily="18" charset="0"/>
                <a:cs typeface="Times New Roman" pitchFamily="18" charset="0"/>
              </a:endParaRPr>
            </a:p>
            <a:p>
              <a:pPr algn="ctr"/>
              <a:endParaRPr lang="ru-RU" sz="22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14</a:t>
            </a:fld>
            <a:endParaRPr kumimoji="0" lang="en-US"/>
          </a:p>
        </p:txBody>
      </p:sp>
      <p:sp>
        <p:nvSpPr>
          <p:cNvPr id="10" name="TextBox 9"/>
          <p:cNvSpPr txBox="1"/>
          <p:nvPr/>
        </p:nvSpPr>
        <p:spPr>
          <a:xfrm>
            <a:off x="7429488" y="0"/>
            <a:ext cx="1714512" cy="523220"/>
          </a:xfrm>
          <a:prstGeom prst="rect">
            <a:avLst/>
          </a:prstGeom>
          <a:noFill/>
        </p:spPr>
        <p:txBody>
          <a:bodyPr wrap="square" rtlCol="0">
            <a:spAutoFit/>
          </a:bodyPr>
          <a:lstStyle/>
          <a:p>
            <a:r>
              <a:rPr lang="uz-Cyrl-UZ" sz="1400" b="1" i="1" dirty="0" smtClean="0">
                <a:latin typeface="Times New Roman" pitchFamily="18" charset="0"/>
                <a:cs typeface="Times New Roman" pitchFamily="18" charset="0"/>
              </a:rPr>
              <a:t>Маънавий таҳдид</a:t>
            </a:r>
            <a:endParaRPr lang="ru-RU" sz="1400" i="1" dirty="0" smtClean="0">
              <a:latin typeface="Times New Roman" pitchFamily="18" charset="0"/>
              <a:cs typeface="Times New Roman" pitchFamily="18" charset="0"/>
            </a:endParaRPr>
          </a:p>
          <a:p>
            <a:endParaRPr lang="ru-RU" sz="1400" i="1" dirty="0"/>
          </a:p>
        </p:txBody>
      </p:sp>
      <p:sp>
        <p:nvSpPr>
          <p:cNvPr id="14" name="Выгнутая вниз стрелка 13">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5" name="Стрелка влево 14">
            <a:hlinkClick r:id="rId5"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трелка влево 15">
            <a:hlinkClick r:id="rId6" action="ppaction://hlinksldjump"/>
          </p:cNvPr>
          <p:cNvSpPr/>
          <p:nvPr/>
        </p:nvSpPr>
        <p:spPr>
          <a:xfrm flipH="1">
            <a:off x="457200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285720" y="285726"/>
            <a:ext cx="8715436" cy="6286544"/>
            <a:chOff x="-485079" y="-709469"/>
            <a:chExt cx="8325644" cy="1701258"/>
          </a:xfrm>
          <a:scene3d>
            <a:camera prst="orthographicFront"/>
            <a:lightRig rig="flat" dir="t"/>
          </a:scene3d>
        </p:grpSpPr>
        <p:sp>
          <p:nvSpPr>
            <p:cNvPr id="5" name="Скругленный прямоугольник 4"/>
            <p:cNvSpPr/>
            <p:nvPr/>
          </p:nvSpPr>
          <p:spPr>
            <a:xfrm>
              <a:off x="-485079" y="-709469"/>
              <a:ext cx="8325644" cy="1701258"/>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600" smtClean="0"/>
                <a:t>2006 йил 24 июль куни Қозоғистон пойтахти Остона шаҳрида “Гиёҳвандлик воситалари, психотроп моддалар ва улар прекурсорларининг қонунга хилоф равишда муомалада бўлишига қарши курашиш бўйича Марказий Осиё минтақавий ахборот мувофиқлаштириш марказини ташкил этиш тўғрисида Россия Федерацияси, Озарбайжон, Қозоғистон, Ўзбекистон, Қирғизистон, Тожикистон Республикалари ва Туркманистон ўртасидаги битимни ратификация қилиш ҳақида”ги, “Гиёҳвандлик воситалари ва психотроп моддалар тўғрисида”ги, “Фуқаролар соғлиғини сақлаш тўғрисида”ги, бир қатор қонунларнинг қабул қилиниши  келажакда соғлом ва баркамол авлодни тарбиялашдаги энг муҳим омиллардан биридир.</a:t>
              </a:r>
              <a:endParaRPr lang="ru-RU" sz="2600" dirty="0" smtClean="0">
                <a:latin typeface="Times New Roman" pitchFamily="18" charset="0"/>
                <a:cs typeface="Times New Roman" pitchFamily="18" charset="0"/>
              </a:endParaRPr>
            </a:p>
            <a:p>
              <a:pPr algn="just"/>
              <a:r>
                <a:rPr lang="uz-Cyrl-UZ" sz="2600" dirty="0" smtClean="0">
                  <a:latin typeface="Times New Roman" pitchFamily="18" charset="0"/>
                  <a:cs typeface="Times New Roman" pitchFamily="18" charset="0"/>
                </a:rPr>
                <a:t>  </a:t>
              </a:r>
              <a:endParaRPr lang="ru-RU" sz="2600" dirty="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15</a:t>
            </a:fld>
            <a:endParaRPr kumimoji="0" lang="en-US"/>
          </a:p>
        </p:txBody>
      </p:sp>
      <p:sp>
        <p:nvSpPr>
          <p:cNvPr id="10" name="TextBox 9"/>
          <p:cNvSpPr txBox="1"/>
          <p:nvPr/>
        </p:nvSpPr>
        <p:spPr>
          <a:xfrm>
            <a:off x="7429488" y="0"/>
            <a:ext cx="1714512" cy="738664"/>
          </a:xfrm>
          <a:prstGeom prst="rect">
            <a:avLst/>
          </a:prstGeom>
          <a:noFill/>
        </p:spPr>
        <p:txBody>
          <a:bodyPr wrap="square" rtlCol="0">
            <a:spAutoFit/>
          </a:bodyPr>
          <a:lstStyle/>
          <a:p>
            <a:pPr algn="r"/>
            <a:r>
              <a:rPr lang="uz-Cyrl-UZ" sz="1400" b="1" i="1" dirty="0" smtClean="0">
                <a:latin typeface="Times New Roman" pitchFamily="18" charset="0"/>
                <a:cs typeface="Times New Roman" pitchFamily="18" charset="0"/>
              </a:rPr>
              <a:t>Мафкуравий таҳдид</a:t>
            </a:r>
            <a:endParaRPr lang="ru-RU" sz="1400" i="1" dirty="0" smtClean="0">
              <a:latin typeface="Times New Roman" pitchFamily="18" charset="0"/>
              <a:cs typeface="Times New Roman" pitchFamily="18" charset="0"/>
            </a:endParaRPr>
          </a:p>
          <a:p>
            <a:endParaRPr lang="ru-RU" sz="1400" i="1" dirty="0"/>
          </a:p>
        </p:txBody>
      </p:sp>
      <p:sp>
        <p:nvSpPr>
          <p:cNvPr id="13" name="Выгнутая вниз стрелка 12">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ransition>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grpSp>
        <p:nvGrpSpPr>
          <p:cNvPr id="2" name="Группа 3"/>
          <p:cNvGrpSpPr/>
          <p:nvPr/>
        </p:nvGrpSpPr>
        <p:grpSpPr>
          <a:xfrm>
            <a:off x="285720" y="571480"/>
            <a:ext cx="8572560" cy="5929354"/>
            <a:chOff x="-485079" y="-759007"/>
            <a:chExt cx="8189158" cy="2150729"/>
          </a:xfrm>
          <a:scene3d>
            <a:camera prst="orthographicFront"/>
            <a:lightRig rig="flat" dir="t"/>
          </a:scene3d>
        </p:grpSpPr>
        <p:sp>
          <p:nvSpPr>
            <p:cNvPr id="5" name="Скругленный прямоугольник 4"/>
            <p:cNvSpPr/>
            <p:nvPr/>
          </p:nvSpPr>
          <p:spPr>
            <a:xfrm>
              <a:off x="-485079" y="-759007"/>
              <a:ext cx="8189158" cy="2150729"/>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600" smtClean="0"/>
                <a:t>Бугунги кунда юртимизда барча турдаги гиёҳвандликка қарши изчил кураш олиб борилмоқда. Айниқса, оммавий ахборот воситаларида, таълим даргохларида ва барча мехнат жамоаларида дунёда </a:t>
              </a:r>
              <a:r>
                <a:rPr lang="uz-Cyrl-UZ" sz="2600" b="1" i="1" smtClean="0"/>
                <a:t>“аср вабоси”</a:t>
              </a:r>
              <a:r>
                <a:rPr lang="uz-Cyrl-UZ" sz="2600" smtClean="0"/>
                <a:t> деб ном олган гиёҳвандликнинг инсон соғлиғига зарари ва унинг аянчли оқибатлари ҳақида кенг тушунтириш ишлари изчил олиб борилмоқда. Мутаҳассисларнинг фикрига кўра, гиёхванд моддаларнинг истеъмол килиниши айниқса 16 ёшдан то 35 ёшгача бўлган одамларда кўп учрайди, шуниси ачинарлики, гиёҳвандлик дардига мубтало бўлганлар орасида аёлларнинг ҳам борлиги айниқса, ташвишлидир.</a:t>
              </a:r>
              <a:endParaRPr lang="ru-RU" sz="2600" dirty="0" smtClean="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16</a:t>
            </a:fld>
            <a:endParaRPr kumimoji="0" lang="en-US"/>
          </a:p>
        </p:txBody>
      </p:sp>
      <p:sp>
        <p:nvSpPr>
          <p:cNvPr id="10" name="TextBox 9"/>
          <p:cNvSpPr txBox="1"/>
          <p:nvPr/>
        </p:nvSpPr>
        <p:spPr>
          <a:xfrm>
            <a:off x="7429488" y="0"/>
            <a:ext cx="1714512" cy="738664"/>
          </a:xfrm>
          <a:prstGeom prst="rect">
            <a:avLst/>
          </a:prstGeom>
          <a:noFill/>
        </p:spPr>
        <p:txBody>
          <a:bodyPr wrap="square" rtlCol="0">
            <a:spAutoFit/>
          </a:bodyPr>
          <a:lstStyle/>
          <a:p>
            <a:pPr algn="r"/>
            <a:r>
              <a:rPr lang="uz-Cyrl-UZ" sz="1400" b="1" i="1" dirty="0" smtClean="0">
                <a:latin typeface="Times New Roman" pitchFamily="18" charset="0"/>
                <a:cs typeface="Times New Roman" pitchFamily="18" charset="0"/>
              </a:rPr>
              <a:t>Мафкуравий таҳдид</a:t>
            </a:r>
            <a:endParaRPr lang="ru-RU" sz="1400" i="1" dirty="0" smtClean="0">
              <a:latin typeface="Times New Roman" pitchFamily="18" charset="0"/>
              <a:cs typeface="Times New Roman" pitchFamily="18" charset="0"/>
            </a:endParaRPr>
          </a:p>
          <a:p>
            <a:endParaRPr lang="ru-RU" sz="1400" i="1" dirty="0"/>
          </a:p>
        </p:txBody>
      </p:sp>
      <p:sp>
        <p:nvSpPr>
          <p:cNvPr id="11" name="Выгнутая вниз стрелка 10">
            <a:hlinkClick r:id="rId4"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2" name="Стрелка влево 11">
            <a:hlinkClick r:id="rId5"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571480"/>
            <a:ext cx="8572560" cy="5929354"/>
            <a:chOff x="-485079" y="-759007"/>
            <a:chExt cx="8189158" cy="2150729"/>
          </a:xfrm>
          <a:scene3d>
            <a:camera prst="orthographicFront"/>
            <a:lightRig rig="flat" dir="t"/>
          </a:scene3d>
        </p:grpSpPr>
        <p:sp>
          <p:nvSpPr>
            <p:cNvPr id="5" name="Скругленный прямоугольник 4"/>
            <p:cNvSpPr/>
            <p:nvPr/>
          </p:nvSpPr>
          <p:spPr>
            <a:xfrm>
              <a:off x="-485079" y="-759007"/>
              <a:ext cx="8189158" cy="2150729"/>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600" smtClean="0"/>
                <a:t>Гиёхвандлик таъсирига берилган инсоннинг ташқи кўринишида салбий ҳолатлар яъни тез қариш ҳолатлари кўпроқ учрайди.  </a:t>
              </a:r>
              <a:r>
                <a:rPr lang="ru-RU" sz="2600" smtClean="0"/>
                <a:t>Наркоман – бу касалманд одам, унинг хаётининг давом этиши кескин камаяди. Наркомания билан к</a:t>
              </a:r>
              <a:r>
                <a:rPr lang="uz-Cyrl-UZ" sz="2600" smtClean="0"/>
                <a:t>ў</a:t>
              </a:r>
              <a:r>
                <a:rPr lang="ru-RU" sz="2600" smtClean="0"/>
                <a:t>пгина касалликлар – юрак касалликлари, </a:t>
              </a:r>
              <a:r>
                <a:rPr lang="uz-Cyrl-UZ" sz="2600" smtClean="0"/>
                <a:t>ў</a:t>
              </a:r>
              <a:r>
                <a:rPr lang="ru-RU" sz="2600" smtClean="0"/>
                <a:t>пка, ошкозон, жигар, буйрак, </a:t>
              </a:r>
              <a:r>
                <a:rPr lang="uz-Cyrl-UZ" sz="2600" smtClean="0"/>
                <a:t>қ</a:t>
              </a:r>
              <a:r>
                <a:rPr lang="ru-RU" sz="2600" smtClean="0"/>
                <a:t>он касалликлари</a:t>
              </a:r>
              <a:r>
                <a:rPr lang="uz-Cyrl-UZ" sz="2600" smtClean="0"/>
                <a:t>ни келиб чиқишига сабаб бўлади. Айниқса, гиёвандлик таъсирига берилган инсонларда кўпроқ венерик касалликларга дучор бўлиши оқибатида аксарият ҳолатларда СПИД касаллигига дучор бўлади. Шу тариқа, н</a:t>
              </a:r>
              <a:r>
                <a:rPr lang="ru-RU" sz="2600" smtClean="0"/>
                <a:t>аркотик моддаларнинг истеъмол килиниши к</a:t>
              </a:r>
              <a:r>
                <a:rPr lang="uz-Cyrl-UZ" sz="2600" smtClean="0"/>
                <a:t>ў</a:t>
              </a:r>
              <a:r>
                <a:rPr lang="ru-RU" sz="2600" smtClean="0"/>
                <a:t>пинча </a:t>
              </a:r>
              <a:r>
                <a:rPr lang="uz-Cyrl-UZ" sz="2600" smtClean="0"/>
                <a:t>инсон </a:t>
              </a:r>
              <a:r>
                <a:rPr lang="ru-RU" sz="2600" smtClean="0"/>
                <a:t>организмнинг захарланишига олиб келади. </a:t>
              </a:r>
              <a:r>
                <a:rPr lang="uz-Cyrl-UZ" sz="2800" smtClean="0"/>
                <a:t>					</a:t>
              </a:r>
              <a:endParaRPr lang="ru-RU" sz="2600" dirty="0" smtClean="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17</a:t>
            </a:fld>
            <a:endParaRPr kumimoji="0" lang="en-US"/>
          </a:p>
        </p:txBody>
      </p:sp>
      <p:sp>
        <p:nvSpPr>
          <p:cNvPr id="11" name="Выгнутая вниз стрелка 10">
            <a:hlinkClick r:id="rId3"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2" name="Стрелка влево 11">
            <a:hlinkClick r:id="rId4"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357167"/>
            <a:ext cx="8572560" cy="6143667"/>
            <a:chOff x="-485079" y="-836744"/>
            <a:chExt cx="8189158" cy="2228466"/>
          </a:xfrm>
          <a:scene3d>
            <a:camera prst="orthographicFront"/>
            <a:lightRig rig="flat" dir="t"/>
          </a:scene3d>
        </p:grpSpPr>
        <p:sp>
          <p:nvSpPr>
            <p:cNvPr id="5" name="Скругленный прямоугольник 4"/>
            <p:cNvSpPr/>
            <p:nvPr/>
          </p:nvSpPr>
          <p:spPr>
            <a:xfrm>
              <a:off x="-485079" y="-836744"/>
              <a:ext cx="8189158" cy="2228466"/>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800" smtClean="0"/>
                <a:t>Ўрта асрларнинг буюк табиби Абу Али Ибн Сино ўзининг машхур “Канон” номли китобида гиёхвандликнинг салбий оқибатларини яққол ёритиб берган. Гиёҳандликдан захарланиш оқибатида инсон жигарнинг ишлаш механизми бузилиши оқибатида асаб тўқималарига таъсир килади. Наркоманлар оилада хам, болаларнинг тарбиясига хам кўп зарар етказади. Бундай оилаларда болаларнинг бўлмаслиги ёки уларнинг аксарияти ногирон холда тўғилишига сабаб бўлади.Натижада, бундай оилаларда аксарият оилаларнинг кўп бузилиши, уларнинг ташқи муҳитга салбий таъсири яққол намоён бўлади. </a:t>
              </a:r>
              <a:endParaRPr lang="ru-RU" sz="2600" dirty="0" smtClean="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18</a:t>
            </a:fld>
            <a:endParaRPr kumimoji="0" lang="en-US"/>
          </a:p>
        </p:txBody>
      </p:sp>
      <p:sp>
        <p:nvSpPr>
          <p:cNvPr id="11" name="Выгнутая вниз стрелка 10">
            <a:hlinkClick r:id="rId3"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2" name="Стрелка влево 11">
            <a:hlinkClick r:id="rId4"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357167"/>
            <a:ext cx="8572560" cy="6143667"/>
            <a:chOff x="-485079" y="-836744"/>
            <a:chExt cx="8189158" cy="2228466"/>
          </a:xfrm>
          <a:scene3d>
            <a:camera prst="orthographicFront"/>
            <a:lightRig rig="flat" dir="t"/>
          </a:scene3d>
        </p:grpSpPr>
        <p:sp>
          <p:nvSpPr>
            <p:cNvPr id="5" name="Скругленный прямоугольник 4"/>
            <p:cNvSpPr/>
            <p:nvPr/>
          </p:nvSpPr>
          <p:spPr>
            <a:xfrm>
              <a:off x="-485079" y="-836744"/>
              <a:ext cx="8189158" cy="2228466"/>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3200" smtClean="0"/>
                <a:t>Бугунги кунда дунё миқёсида мазкур иллатга қарши кенг қамровли ўтказилаётган йирик тарғибот-ташвиқот, амалий ишларга қарамасдан, афсуски, гиёҳвандлик ўз ишини ҳамон давом эттираётганлиги айниқса, ташвишлидир. Демак, ушбу масалага теран фикрлаш орқали унга қарши фақатгина давлат эътибори эмас, балки барчамиздан мунтазам огоҳ, сезгир, хушёр бўлишни тақоза этмоқда. </a:t>
              </a:r>
              <a:endParaRPr lang="ru-RU" sz="2800" dirty="0" smtClean="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19</a:t>
            </a:fld>
            <a:endParaRPr kumimoji="0" lang="en-US"/>
          </a:p>
        </p:txBody>
      </p:sp>
      <p:sp>
        <p:nvSpPr>
          <p:cNvPr id="11" name="Выгнутая вниз стрелка 10">
            <a:hlinkClick r:id="rId3"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2" name="Стрелка влево 11">
            <a:hlinkClick r:id="rId4"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3"/>
          <p:cNvGrpSpPr/>
          <p:nvPr/>
        </p:nvGrpSpPr>
        <p:grpSpPr>
          <a:xfrm>
            <a:off x="285720" y="357167"/>
            <a:ext cx="8572560" cy="6143667"/>
            <a:chOff x="-485079" y="-836744"/>
            <a:chExt cx="8189158" cy="2228466"/>
          </a:xfrm>
          <a:scene3d>
            <a:camera prst="orthographicFront"/>
            <a:lightRig rig="flat" dir="t"/>
          </a:scene3d>
        </p:grpSpPr>
        <p:sp>
          <p:nvSpPr>
            <p:cNvPr id="5" name="Скругленный прямоугольник 4"/>
            <p:cNvSpPr/>
            <p:nvPr/>
          </p:nvSpPr>
          <p:spPr>
            <a:xfrm>
              <a:off x="-485079" y="-836744"/>
              <a:ext cx="8189158" cy="2228466"/>
            </a:xfrm>
            <a:prstGeom prst="roundRect">
              <a:avLst/>
            </a:prstGeom>
          </p:spPr>
          <p:style>
            <a:lnRef idx="1">
              <a:schemeClr val="accent5"/>
            </a:lnRef>
            <a:fillRef idx="2">
              <a:schemeClr val="accent5"/>
            </a:fillRef>
            <a:effectRef idx="1">
              <a:schemeClr val="accent5"/>
            </a:effectRef>
            <a:fontRef idx="minor">
              <a:schemeClr val="dk1"/>
            </a:fontRef>
          </p:style>
          <p:txBody>
            <a:bodyPr/>
            <a:lstStyle/>
            <a:p>
              <a:pPr algn="just"/>
              <a:r>
                <a:rPr lang="uz-Cyrl-UZ" sz="2800" smtClean="0"/>
                <a:t>Хулоса қилиб, айтганда Биринчи Президентимиз Ислом Каримов: “Одамзотнинг соғлиғи кўп жихатдан авваломбор, унинг ўзига боғлиқ. Бунинг учун у ўз ҳаётини оқилона йўлга қўйиши, ҳар қандай касалликларнинг олдини олиш учун соғлом турмуш тарзи ва турмуш маданияти талабларига амал қилиб яшаши лозим”, - дея бежиз таъкидламаган. Бинобарин, Ватанимиз келажаги фарзандларимизнинг ҳар томонлама етук, соғлом ва баркамол авлод бўлиб вояга етишида жамиятда ўз ўрнига эга бўлиши учун бир тану бир жон бўлиб, ҳаракат қилиш ҳар бир Юртдошимизнинг муқаддас бурчидир. </a:t>
              </a:r>
              <a:endParaRPr lang="ru-RU" sz="2800" smtClean="0"/>
            </a:p>
            <a:p>
              <a:pPr algn="just"/>
              <a:endParaRPr lang="ru-RU" sz="2600" dirty="0" smtClean="0">
                <a:latin typeface="Times New Roman" pitchFamily="18" charset="0"/>
                <a:cs typeface="Times New Roman" pitchFamily="18" charset="0"/>
              </a:endParaRPr>
            </a:p>
          </p:txBody>
        </p:sp>
        <p:sp>
          <p:nvSpPr>
            <p:cNvPr id="6" name="Скругленный прямоугольник 4"/>
            <p:cNvSpPr/>
            <p:nvPr/>
          </p:nvSpPr>
          <p:spPr>
            <a:xfrm>
              <a:off x="43864" y="43864"/>
              <a:ext cx="7411622" cy="8108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endParaRPr lang="ru-RU" sz="2000" kern="1200" dirty="0">
                <a:latin typeface="Times New Roman" pitchFamily="18" charset="0"/>
                <a:cs typeface="Times New Roman" pitchFamily="18" charset="0"/>
              </a:endParaRPr>
            </a:p>
          </p:txBody>
        </p:sp>
      </p:grpSp>
      <p:sp>
        <p:nvSpPr>
          <p:cNvPr id="8" name="Дата 7"/>
          <p:cNvSpPr>
            <a:spLocks noGrp="1"/>
          </p:cNvSpPr>
          <p:nvPr>
            <p:ph type="dt" sz="half" idx="10"/>
          </p:nvPr>
        </p:nvSpPr>
        <p:spPr/>
        <p:txBody>
          <a:bodyPr/>
          <a:lstStyle/>
          <a:p>
            <a:fld id="{B3D6DC63-6D88-47E5-8D31-1E40DD6C1100}" type="datetime1">
              <a:rPr lang="ru-RU" smtClean="0"/>
              <a:pPr/>
              <a:t>09.04.2019</a:t>
            </a:fld>
            <a:endParaRPr lang="en-US"/>
          </a:p>
        </p:txBody>
      </p:sp>
      <p:sp>
        <p:nvSpPr>
          <p:cNvPr id="9" name="Номер слайда 8"/>
          <p:cNvSpPr>
            <a:spLocks noGrp="1"/>
          </p:cNvSpPr>
          <p:nvPr>
            <p:ph type="sldNum" sz="quarter" idx="12"/>
          </p:nvPr>
        </p:nvSpPr>
        <p:spPr/>
        <p:txBody>
          <a:bodyPr/>
          <a:lstStyle/>
          <a:p>
            <a:fld id="{2AA957AF-53C0-420B-9C2D-77DB1416566C}" type="slidenum">
              <a:rPr kumimoji="0" lang="en-US" smtClean="0"/>
              <a:pPr/>
              <a:t>20</a:t>
            </a:fld>
            <a:endParaRPr kumimoji="0" lang="en-US"/>
          </a:p>
        </p:txBody>
      </p:sp>
      <p:sp>
        <p:nvSpPr>
          <p:cNvPr id="11" name="Выгнутая вниз стрелка 10">
            <a:hlinkClick r:id="rId3" action="ppaction://hlinksldjump"/>
          </p:cNvPr>
          <p:cNvSpPr/>
          <p:nvPr/>
        </p:nvSpPr>
        <p:spPr>
          <a:xfrm>
            <a:off x="7929586" y="6500834"/>
            <a:ext cx="571504" cy="21431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12" name="Стрелка влево 11">
            <a:hlinkClick r:id="rId4" action="ppaction://hlinksldjump"/>
          </p:cNvPr>
          <p:cNvSpPr/>
          <p:nvPr/>
        </p:nvSpPr>
        <p:spPr>
          <a:xfrm>
            <a:off x="4214810" y="6572272"/>
            <a:ext cx="357190" cy="142876"/>
          </a:xfrm>
          <a:prstGeom prst="leftArrow">
            <a:avLst/>
          </a:prstGeom>
          <a:effectLst>
            <a:glow rad="228600">
              <a:schemeClr val="accent1">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57166"/>
            <a:ext cx="8882399" cy="5262979"/>
          </a:xfrm>
          <a:prstGeom prst="rect">
            <a:avLst/>
          </a:prstGeom>
        </p:spPr>
        <p:style>
          <a:lnRef idx="3">
            <a:schemeClr val="lt1"/>
          </a:lnRef>
          <a:fillRef idx="1">
            <a:schemeClr val="accent3"/>
          </a:fillRef>
          <a:effectRef idx="1">
            <a:schemeClr val="accent3"/>
          </a:effectRef>
          <a:fontRef idx="minor">
            <a:schemeClr val="lt1"/>
          </a:fontRef>
        </p:style>
        <p:txBody>
          <a:bodyPr wrap="square" lIns="91440" tIns="45720" rIns="91440" bIns="45720">
            <a:spAutoFit/>
          </a:bodyPr>
          <a:lstStyle/>
          <a:p>
            <a:pPr algn="ctr"/>
            <a:r>
              <a:rPr lang="uz-Cyrl-UZ" sz="3200" b="0" cap="none" spc="0" dirty="0" smtClean="0">
                <a:ln w="0"/>
                <a:solidFill>
                  <a:srgbClr val="0000FF"/>
                </a:solidFill>
                <a:effectLst>
                  <a:outerShdw blurRad="38100" dist="25400" dir="5400000" algn="ctr" rotWithShape="0">
                    <a:srgbClr val="6E747A">
                      <a:alpha val="43000"/>
                    </a:srgbClr>
                  </a:outerShdw>
                </a:effectLst>
                <a:latin typeface="Times New Roman" pitchFamily="18" charset="0"/>
                <a:cs typeface="Times New Roman" pitchFamily="18" charset="0"/>
              </a:rPr>
              <a:t>Эътиборингиз учун Самимий </a:t>
            </a:r>
            <a:r>
              <a:rPr lang="uz-Cyrl-UZ" sz="3200" b="0" cap="none" spc="0" smtClean="0">
                <a:ln w="0"/>
                <a:solidFill>
                  <a:srgbClr val="0000FF"/>
                </a:solidFill>
                <a:effectLst>
                  <a:outerShdw blurRad="38100" dist="25400" dir="5400000" algn="ctr" rotWithShape="0">
                    <a:srgbClr val="6E747A">
                      <a:alpha val="43000"/>
                    </a:srgbClr>
                  </a:outerShdw>
                </a:effectLst>
                <a:latin typeface="Times New Roman" pitchFamily="18" charset="0"/>
                <a:cs typeface="Times New Roman" pitchFamily="18" charset="0"/>
              </a:rPr>
              <a:t>ташаккур</a:t>
            </a:r>
            <a:r>
              <a:rPr lang="en-US" sz="7700" b="0" cap="none" spc="0" smtClean="0">
                <a:ln w="0"/>
                <a:solidFill>
                  <a:srgbClr val="0000FF"/>
                </a:solidFill>
                <a:effectLst>
                  <a:outerShdw blurRad="38100" dist="25400" dir="5400000" algn="ctr" rotWithShape="0">
                    <a:srgbClr val="6E747A">
                      <a:alpha val="43000"/>
                    </a:srgbClr>
                  </a:outerShdw>
                </a:effectLst>
                <a:latin typeface="Times New Roman" pitchFamily="18" charset="0"/>
                <a:cs typeface="Times New Roman" pitchFamily="18" charset="0"/>
              </a:rPr>
              <a:t>!</a:t>
            </a:r>
          </a:p>
          <a:p>
            <a:pPr algn="ctr"/>
            <a:endParaRPr lang="en-US" sz="3200" b="1" smtClean="0">
              <a:solidFill>
                <a:schemeClr val="accent5">
                  <a:lumMod val="75000"/>
                </a:schemeClr>
              </a:solidFill>
              <a:effectLst>
                <a:glow rad="139700">
                  <a:schemeClr val="accent5">
                    <a:satMod val="175000"/>
                    <a:alpha val="40000"/>
                  </a:schemeClr>
                </a:glow>
              </a:effectLst>
              <a:cs typeface="Times New Roman" pitchFamily="18" charset="0"/>
            </a:endParaRPr>
          </a:p>
          <a:p>
            <a:pPr algn="ctr"/>
            <a:r>
              <a:rPr lang="uz-Cyrl-UZ" sz="3000" b="1" smtClean="0">
                <a:solidFill>
                  <a:schemeClr val="accent5">
                    <a:lumMod val="75000"/>
                  </a:schemeClr>
                </a:solidFill>
                <a:effectLst>
                  <a:glow rad="139700">
                    <a:schemeClr val="accent5">
                      <a:satMod val="175000"/>
                      <a:alpha val="40000"/>
                    </a:schemeClr>
                  </a:glow>
                </a:effectLst>
                <a:cs typeface="Times New Roman" pitchFamily="18" charset="0"/>
              </a:rPr>
              <a:t>РЕСПУБЛИКА МАЪНАВИЯТ ВА МАЪРИФАТ МАРКАЗИ</a:t>
            </a:r>
          </a:p>
          <a:p>
            <a:pPr algn="ctr"/>
            <a:endParaRPr lang="uz-Cyrl-UZ" sz="3000" b="1" smtClean="0">
              <a:solidFill>
                <a:schemeClr val="accent5">
                  <a:lumMod val="75000"/>
                </a:schemeClr>
              </a:solidFill>
              <a:effectLst>
                <a:glow rad="139700">
                  <a:schemeClr val="accent5">
                    <a:satMod val="175000"/>
                    <a:alpha val="40000"/>
                  </a:schemeClr>
                </a:glow>
              </a:effectLst>
              <a:latin typeface="Times New Roman" pitchFamily="18" charset="0"/>
              <a:cs typeface="Times New Roman" pitchFamily="18" charset="0"/>
            </a:endParaRPr>
          </a:p>
          <a:p>
            <a:pPr algn="ctr"/>
            <a:r>
              <a:rPr lang="uz-Cyrl-UZ" sz="3000" b="1" smtClean="0">
                <a:solidFill>
                  <a:schemeClr val="accent5">
                    <a:lumMod val="75000"/>
                  </a:schemeClr>
                </a:solidFill>
                <a:effectLst>
                  <a:glow rad="139700">
                    <a:schemeClr val="accent5">
                      <a:satMod val="175000"/>
                      <a:alpha val="40000"/>
                    </a:schemeClr>
                  </a:glow>
                </a:effectLst>
                <a:cs typeface="Times New Roman" pitchFamily="18" charset="0"/>
              </a:rPr>
              <a:t>МАЪРУЗА УЧУН МАТННИ ТАЙЁРЛОВЧИ: М.Т.Мусаев</a:t>
            </a:r>
          </a:p>
          <a:p>
            <a:pPr algn="ctr"/>
            <a:endParaRPr lang="ru-RU" sz="7700" b="0" cap="none" spc="0" dirty="0">
              <a:ln w="0"/>
              <a:solidFill>
                <a:srgbClr val="002060"/>
              </a:solidFill>
              <a:effectLst>
                <a:outerShdw blurRad="38100" dist="25400" dir="5400000" algn="ctr" rotWithShape="0">
                  <a:srgbClr val="6E747A">
                    <a:alpha val="43000"/>
                  </a:srgbClr>
                </a:outerShdw>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1136780305"/>
      </p:ext>
    </p:extLst>
  </p:cSld>
  <p:clrMapOvr>
    <a:masterClrMapping/>
  </p:clrMapOvr>
  <mc:AlternateContent xmlns:mc="http://schemas.openxmlformats.org/markup-compatibility/2006">
    <mc:Choice xmlns=""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76052ffd757fd7e7db94c744d1495d6d2f43a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956</TotalTime>
  <Words>1396</Words>
  <Application>Microsoft Office PowerPoint</Application>
  <PresentationFormat>Экран (4:3)</PresentationFormat>
  <Paragraphs>102</Paragraphs>
  <Slides>21</Slides>
  <Notes>20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Апекс</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admin</cp:lastModifiedBy>
  <cp:revision>115</cp:revision>
  <dcterms:created xsi:type="dcterms:W3CDTF">2012-07-27T15:15:06Z</dcterms:created>
  <dcterms:modified xsi:type="dcterms:W3CDTF">2019-04-09T09:44:59Z</dcterms:modified>
</cp:coreProperties>
</file>