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53" r:id="rId1"/>
  </p:sldMasterIdLst>
  <p:sldIdLst>
    <p:sldId id="256" r:id="rId2"/>
    <p:sldId id="301" r:id="rId3"/>
    <p:sldId id="294" r:id="rId4"/>
    <p:sldId id="290" r:id="rId5"/>
    <p:sldId id="293" r:id="rId6"/>
    <p:sldId id="291" r:id="rId7"/>
    <p:sldId id="292" r:id="rId8"/>
    <p:sldId id="300" r:id="rId9"/>
    <p:sldId id="298" r:id="rId10"/>
    <p:sldId id="295" r:id="rId11"/>
    <p:sldId id="260" r:id="rId12"/>
    <p:sldId id="261" r:id="rId13"/>
    <p:sldId id="262" r:id="rId14"/>
    <p:sldId id="302" r:id="rId15"/>
    <p:sldId id="264" r:id="rId16"/>
    <p:sldId id="265" r:id="rId17"/>
    <p:sldId id="271" r:id="rId18"/>
    <p:sldId id="272" r:id="rId19"/>
    <p:sldId id="274" r:id="rId20"/>
    <p:sldId id="275" r:id="rId21"/>
    <p:sldId id="289" r:id="rId22"/>
    <p:sldId id="284" r:id="rId23"/>
    <p:sldId id="28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64" d="100"/>
          <a:sy n="64" d="100"/>
        </p:scale>
        <p:origin x="-108" y="-32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B61BEF0D-F0BB-DE4B-95CE-6DB70DBA9567}" type="datetimeFigureOut">
              <a:rPr lang="en-US" smtClean="0"/>
              <a:pPr/>
              <a:t>11/28/2017</a:t>
            </a:fld>
            <a:endParaRPr lang="en-US" dirty="0"/>
          </a:p>
        </p:txBody>
      </p:sp>
      <p:sp>
        <p:nvSpPr>
          <p:cNvPr id="17" name="Нижний колонтитул 16"/>
          <p:cNvSpPr>
            <a:spLocks noGrp="1"/>
          </p:cNvSpPr>
          <p:nvPr>
            <p:ph type="ftr" sz="quarter" idx="11"/>
          </p:nvPr>
        </p:nvSpPr>
        <p:spPr/>
        <p:txBody>
          <a:bodyPr/>
          <a:lstStyle/>
          <a:p>
            <a:endParaRPr lang="en-US" dirty="0"/>
          </a:p>
        </p:txBody>
      </p:sp>
      <p:sp>
        <p:nvSpPr>
          <p:cNvPr id="29" name="Номер слайда 28"/>
          <p:cNvSpPr>
            <a:spLocks noGrp="1"/>
          </p:cNvSpPr>
          <p:nvPr>
            <p:ph type="sldNum" sz="quarter" idx="12"/>
          </p:nvPr>
        </p:nvSpPr>
        <p:spPr/>
        <p:txBody>
          <a:bodyPr/>
          <a:lstStyle/>
          <a:p>
            <a:fld id="{D57F1E4F-1CFF-5643-939E-217C01CDF565}" type="slidenum">
              <a:rPr lang="en-US" smtClean="0"/>
              <a:pPr/>
              <a:t>‹#›</a:t>
            </a:fld>
            <a:endParaRPr lang="en-US" dirty="0"/>
          </a:p>
        </p:txBody>
      </p:sp>
      <p:sp>
        <p:nvSpPr>
          <p:cNvPr id="9" name="Подзаголовок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11/28/2017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61BEF0D-F0BB-DE4B-95CE-6DB70DBA9567}" type="datetimeFigureOut">
              <a:rPr lang="en-US" smtClean="0"/>
              <a:pPr/>
              <a:t>11/28/2017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a:xfrm>
            <a:off x="10566400" y="6416676"/>
            <a:ext cx="1016000" cy="365125"/>
          </a:xfrm>
        </p:spPr>
        <p:txBody>
          <a:bodyPr/>
          <a:lstStyle/>
          <a:p>
            <a:fld id="{D57F1E4F-1CFF-5643-939E-217C01CDF565}"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B712588-04B1-427B-82EE-E8DB90309F08}" type="datetimeFigureOut">
              <a:rPr lang="en-US" smtClean="0"/>
              <a:pPr/>
              <a:t>11/28/2017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6FF9F0C5-380F-41C2-899A-BAC0F0927E16}"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3050"/>
            <a:ext cx="109728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61BEF0D-F0BB-DE4B-95CE-6DB70DBA9567}" type="datetimeFigureOut">
              <a:rPr lang="en-US" smtClean="0"/>
              <a:pPr/>
              <a:t>11/28/2017</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61BEF0D-F0BB-DE4B-95CE-6DB70DBA9567}" type="datetimeFigureOut">
              <a:rPr lang="en-US" smtClean="0"/>
              <a:pPr/>
              <a:t>11/28/2017</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61BEF0D-F0BB-DE4B-95CE-6DB70DBA9567}" type="datetimeFigureOut">
              <a:rPr lang="en-US" smtClean="0"/>
              <a:pPr/>
              <a:t>11/28/2017</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42A54C80-263E-416B-A8E0-580EDEADCBDC}" type="datetimeFigureOut">
              <a:rPr lang="en-US" smtClean="0"/>
              <a:pPr/>
              <a:t>11/28/2017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519954A3-9DFD-4C44-94BA-B95130A3BA1C}"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61BEF0D-F0BB-DE4B-95CE-6DB70DBA9567}" type="datetimeFigureOut">
              <a:rPr lang="en-US" smtClean="0"/>
              <a:pPr/>
              <a:t>11/28/2017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5C6B4A9-1611-4792-9094-5F34BCA07E0B}" type="datetimeFigureOut">
              <a:rPr lang="en-US" smtClean="0"/>
              <a:pPr/>
              <a:t>11/28/2017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89333C77-0158-454C-844F-B7AB9BD7DAD4}"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11/28/2017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B61BEF0D-F0BB-DE4B-95CE-6DB70DBA9567}" type="datetimeFigureOut">
              <a:rPr lang="en-US" smtClean="0"/>
              <a:pPr/>
              <a:t>11/28/2017</a:t>
            </a:fld>
            <a:endParaRPr lang="en-US" dirty="0"/>
          </a:p>
        </p:txBody>
      </p:sp>
      <p:sp>
        <p:nvSpPr>
          <p:cNvPr id="3" name="Нижний колонтитул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p>
        </p:txBody>
      </p:sp>
      <p:sp>
        <p:nvSpPr>
          <p:cNvPr id="23" name="Номер слайда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D57F1E4F-1CFF-5643-939E-217C01CDF56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4054" r:id="rId1"/>
    <p:sldLayoutId id="2147484055" r:id="rId2"/>
    <p:sldLayoutId id="2147484056" r:id="rId3"/>
    <p:sldLayoutId id="2147484057" r:id="rId4"/>
    <p:sldLayoutId id="2147484058" r:id="rId5"/>
    <p:sldLayoutId id="2147484059" r:id="rId6"/>
    <p:sldLayoutId id="2147484060" r:id="rId7"/>
    <p:sldLayoutId id="2147484061" r:id="rId8"/>
    <p:sldLayoutId id="2147484062" r:id="rId9"/>
    <p:sldLayoutId id="2147484063" r:id="rId10"/>
    <p:sldLayoutId id="2147484064"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2" name="Прямоугольник 1"/>
          <p:cNvSpPr/>
          <p:nvPr/>
        </p:nvSpPr>
        <p:spPr>
          <a:xfrm>
            <a:off x="283334" y="1313646"/>
            <a:ext cx="11732654" cy="356911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lnSpc>
                <a:spcPct val="107000"/>
              </a:lnSpc>
              <a:spcAft>
                <a:spcPts val="800"/>
              </a:spcAft>
            </a:pPr>
            <a:r>
              <a:rPr lang="en-US" sz="7200" b="1" dirty="0" smtClean="0">
                <a:solidFill>
                  <a:schemeClr val="bg1"/>
                </a:solidFill>
                <a:latin typeface="Times New Roman" pitchFamily="18" charset="0"/>
                <a:cs typeface="Times New Roman" pitchFamily="18" charset="0"/>
              </a:rPr>
              <a:t>   </a:t>
            </a:r>
            <a:r>
              <a:rPr lang="uz-Cyrl-UZ" sz="7200" b="1" dirty="0" smtClean="0">
                <a:solidFill>
                  <a:schemeClr val="bg1"/>
                </a:solidFill>
                <a:latin typeface="Times New Roman" pitchFamily="18" charset="0"/>
                <a:cs typeface="Times New Roman" pitchFamily="18" charset="0"/>
              </a:rPr>
              <a:t>Коррупция – инсоният тараққиётининг кушандаси</a:t>
            </a:r>
            <a:endParaRPr lang="ru-RU" sz="5400" dirty="0">
              <a:solidFill>
                <a:schemeClr val="bg1"/>
              </a:solidFill>
              <a:latin typeface="Times New Roman" pitchFamily="18" charset="0"/>
              <a:ea typeface="Calibri" panose="020F0502020204030204" pitchFamily="34" charset="0"/>
              <a:cs typeface="Times New Roman" pitchFamily="18" charset="0"/>
            </a:endParaRPr>
          </a:p>
        </p:txBody>
      </p:sp>
    </p:spTree>
    <p:extLst>
      <p:ext uri="{BB962C8B-B14F-4D97-AF65-F5344CB8AC3E}">
        <p14:creationId xmlns="" xmlns:p14="http://schemas.microsoft.com/office/powerpoint/2010/main" val="1293781238"/>
      </p:ext>
    </p:extLst>
  </p:cSld>
  <p:clrMapOvr>
    <a:masterClrMapping/>
  </p:clrMapOvr>
  <mc:AlternateContent xmlns:mc="http://schemas.openxmlformats.org/markup-compatibility/2006">
    <mc:Choice xmlns=""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148503" y="3526314"/>
            <a:ext cx="7797130" cy="3036628"/>
          </a:xfrm>
          <a:prstGeom prst="roundRect">
            <a:avLst/>
          </a:prstGeom>
          <a:solidFill>
            <a:schemeClr val="accent1">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en-US" sz="4000" dirty="0" smtClean="0">
              <a:latin typeface="Times New Roman" pitchFamily="18" charset="0"/>
              <a:cs typeface="Times New Roman" pitchFamily="18" charset="0"/>
            </a:endParaRPr>
          </a:p>
          <a:p>
            <a:pPr algn="ctr"/>
            <a:r>
              <a:rPr lang="ru-RU" sz="4400" dirty="0" err="1" smtClean="0">
                <a:latin typeface="Times New Roman" pitchFamily="18" charset="0"/>
                <a:cs typeface="Times New Roman" pitchFamily="18" charset="0"/>
              </a:rPr>
              <a:t>Жабрланувчилар</a:t>
            </a:r>
            <a:r>
              <a:rPr lang="ru-RU" sz="4400" dirty="0" smtClean="0">
                <a:latin typeface="Times New Roman" pitchFamily="18" charset="0"/>
                <a:cs typeface="Times New Roman" pitchFamily="18" charset="0"/>
              </a:rPr>
              <a:t> </a:t>
            </a:r>
            <a:r>
              <a:rPr lang="ru-RU" sz="4400" dirty="0" err="1" smtClean="0">
                <a:latin typeface="Times New Roman" pitchFamily="18" charset="0"/>
                <a:cs typeface="Times New Roman" pitchFamily="18" charset="0"/>
              </a:rPr>
              <a:t>ва</a:t>
            </a:r>
            <a:r>
              <a:rPr lang="ru-RU" sz="4400" dirty="0" smtClean="0">
                <a:latin typeface="Times New Roman" pitchFamily="18" charset="0"/>
                <a:cs typeface="Times New Roman" pitchFamily="18" charset="0"/>
              </a:rPr>
              <a:t> </a:t>
            </a:r>
            <a:r>
              <a:rPr lang="ru-RU" sz="4400" dirty="0" err="1" smtClean="0">
                <a:latin typeface="Times New Roman" pitchFamily="18" charset="0"/>
                <a:cs typeface="Times New Roman" pitchFamily="18" charset="0"/>
              </a:rPr>
              <a:t>гувоҳлар давлат</a:t>
            </a:r>
            <a:r>
              <a:rPr lang="ru-RU" sz="4400" dirty="0" smtClean="0">
                <a:latin typeface="Times New Roman" pitchFamily="18" charset="0"/>
                <a:cs typeface="Times New Roman" pitchFamily="18" charset="0"/>
              </a:rPr>
              <a:t> </a:t>
            </a:r>
            <a:r>
              <a:rPr lang="ru-RU" sz="4400" dirty="0" err="1" smtClean="0">
                <a:latin typeface="Times New Roman" pitchFamily="18" charset="0"/>
                <a:cs typeface="Times New Roman" pitchFamily="18" charset="0"/>
              </a:rPr>
              <a:t>ҳимоясида</a:t>
            </a:r>
            <a:endParaRPr lang="en-US" sz="4400" dirty="0" smtClean="0">
              <a:latin typeface="Times New Roman" pitchFamily="18" charset="0"/>
              <a:cs typeface="Times New Roman" pitchFamily="18" charset="0"/>
            </a:endParaRPr>
          </a:p>
          <a:p>
            <a:pPr algn="ctr"/>
            <a:endParaRPr lang="en-US" sz="4000" dirty="0" smtClean="0">
              <a:latin typeface="Times New Roman" pitchFamily="18" charset="0"/>
              <a:cs typeface="Times New Roman" pitchFamily="18" charset="0"/>
            </a:endParaRPr>
          </a:p>
          <a:p>
            <a:pPr algn="ctr"/>
            <a:endParaRPr lang="ru-RU" sz="4000" dirty="0">
              <a:latin typeface="Times New Roman" pitchFamily="18" charset="0"/>
              <a:cs typeface="Times New Roman" pitchFamily="18" charset="0"/>
            </a:endParaRPr>
          </a:p>
        </p:txBody>
      </p:sp>
      <p:pic>
        <p:nvPicPr>
          <p:cNvPr id="2050" name="Picture 2" descr="64a1b336ad3781c4ea448aecaba38d7a"/>
          <p:cNvPicPr>
            <a:picLocks noChangeAspect="1" noChangeArrowheads="1"/>
          </p:cNvPicPr>
          <p:nvPr/>
        </p:nvPicPr>
        <p:blipFill>
          <a:blip r:embed="rId2"/>
          <a:srcRect/>
          <a:stretch>
            <a:fillRect/>
          </a:stretch>
        </p:blipFill>
        <p:spPr bwMode="auto">
          <a:xfrm>
            <a:off x="3147934" y="239843"/>
            <a:ext cx="4413042" cy="3117954"/>
          </a:xfrm>
          <a:prstGeom prst="rect">
            <a:avLst/>
          </a:prstGeom>
          <a:noFill/>
          <a:ln w="9525">
            <a:noFill/>
            <a:miter lim="800000"/>
            <a:headEnd/>
            <a:tailEnd/>
          </a:ln>
        </p:spPr>
      </p:pic>
    </p:spTree>
    <p:extLst>
      <p:ext uri="{BB962C8B-B14F-4D97-AF65-F5344CB8AC3E}">
        <p14:creationId xmlns="" xmlns:p14="http://schemas.microsoft.com/office/powerpoint/2010/main" val="3423811014"/>
      </p:ext>
    </p:extLst>
  </p:cSld>
  <p:clrMapOvr>
    <a:masterClrMapping/>
  </p:clrMapOvr>
  <mc:AlternateContent xmlns:mc="http://schemas.openxmlformats.org/markup-compatibility/2006">
    <mc:Choice xmlns=""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404735" y="1499016"/>
            <a:ext cx="11452484" cy="458651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endParaRPr lang="en-US" sz="3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uz-Cyrl-UZ" sz="4600" dirty="0" smtClean="0">
                <a:latin typeface="Times New Roman" pitchFamily="18" charset="0"/>
                <a:cs typeface="Times New Roman" pitchFamily="18" charset="0"/>
              </a:rPr>
              <a:t>Дунёдаги барча мамлакатлар тараққиётига салбий таъсир этаётган муаммолардан бири коррупциядир. Коррупция кеча ёки бугун пайдо бўлган эмас, унинг тарихи узоқ йилларга бориб тақалади.</a:t>
            </a:r>
          </a:p>
          <a:p>
            <a:pPr algn="just"/>
            <a:endParaRPr lang="uz-Cyrl-UZ" sz="4600" dirty="0" smtClean="0">
              <a:latin typeface="Times New Roman" pitchFamily="18" charset="0"/>
              <a:cs typeface="Times New Roman" pitchFamily="18" charset="0"/>
            </a:endParaRPr>
          </a:p>
          <a:p>
            <a:pPr algn="just"/>
            <a:endParaRPr lang="ru-RU" sz="4600" dirty="0">
              <a:latin typeface="Times New Roman" pitchFamily="18" charset="0"/>
              <a:cs typeface="Times New Roman" pitchFamily="18" charset="0"/>
            </a:endParaRPr>
          </a:p>
        </p:txBody>
      </p:sp>
    </p:spTree>
    <p:extLst>
      <p:ext uri="{BB962C8B-B14F-4D97-AF65-F5344CB8AC3E}">
        <p14:creationId xmlns="" xmlns:p14="http://schemas.microsoft.com/office/powerpoint/2010/main" val="120666531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374755" y="1050977"/>
            <a:ext cx="11452484" cy="509451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endParaRPr lang="en-US" sz="3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uz-Cyrl-UZ" sz="3400" b="1" dirty="0" smtClean="0">
              <a:latin typeface="Times New Roman" pitchFamily="18" charset="0"/>
              <a:cs typeface="Times New Roman" pitchFamily="18" charset="0"/>
            </a:endParaRPr>
          </a:p>
          <a:p>
            <a:pPr algn="just"/>
            <a:r>
              <a:rPr lang="uz-Cyrl-UZ" sz="3400" b="1" dirty="0" smtClean="0">
                <a:latin typeface="Times New Roman" pitchFamily="18" charset="0"/>
                <a:cs typeface="Times New Roman" pitchFamily="18" charset="0"/>
              </a:rPr>
              <a:t>Коррупция бу – мансаб мавқеидан шахсий мақсадларда фойдаланиш билан боғлиқ бўлган жиноят тури ҳисобланади. Этимологик жиҳатдан “коррупция” атамаси “бузиш, пора эвазига оғдириш” деган маънони англатадиган лотинча “corruptio” сўзидан келиб чиққан. Коррупция сўзи “сотиш”, “сотилиш” деган маъноларни ҳам англатади. </a:t>
            </a:r>
          </a:p>
          <a:p>
            <a:pPr algn="just"/>
            <a:endParaRPr lang="uz-Cyrl-UZ" sz="3400" b="1" dirty="0" smtClean="0">
              <a:latin typeface="Times New Roman" pitchFamily="18" charset="0"/>
              <a:cs typeface="Times New Roman" pitchFamily="18" charset="0"/>
            </a:endParaRPr>
          </a:p>
          <a:p>
            <a:pPr algn="just"/>
            <a:endParaRPr lang="ru-RU" sz="3400" b="1" dirty="0">
              <a:latin typeface="Times New Roman" pitchFamily="18" charset="0"/>
              <a:cs typeface="Times New Roman" pitchFamily="18" charset="0"/>
            </a:endParaRPr>
          </a:p>
          <a:p>
            <a:pPr algn="just"/>
            <a:endParaRPr lang="ru-RU" sz="3600" dirty="0"/>
          </a:p>
        </p:txBody>
      </p:sp>
    </p:spTree>
    <p:extLst>
      <p:ext uri="{BB962C8B-B14F-4D97-AF65-F5344CB8AC3E}">
        <p14:creationId xmlns="" xmlns:p14="http://schemas.microsoft.com/office/powerpoint/2010/main" val="120666531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404735" y="554636"/>
            <a:ext cx="11452484" cy="5590855"/>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endParaRPr lang="en-US" sz="3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uz-Cyrl-UZ" sz="3200" dirty="0" smtClean="0">
                <a:latin typeface="Times New Roman" pitchFamily="18" charset="0"/>
                <a:cs typeface="Times New Roman" pitchFamily="18" charset="0"/>
              </a:rPr>
              <a:t>Тарихий манбаларда қайд этилишича</a:t>
            </a:r>
            <a:r>
              <a:rPr lang="uz-Cyrl-UZ" sz="3200" b="1" dirty="0" smtClean="0">
                <a:latin typeface="Times New Roman" pitchFamily="18" charset="0"/>
                <a:cs typeface="Times New Roman" pitchFamily="18" charset="0"/>
              </a:rPr>
              <a:t>, “коррупция”  </a:t>
            </a:r>
            <a:r>
              <a:rPr lang="uz-Cyrl-UZ" sz="3200" dirty="0" smtClean="0">
                <a:latin typeface="Times New Roman" pitchFamily="18" charset="0"/>
                <a:cs typeface="Times New Roman" pitchFamily="18" charset="0"/>
              </a:rPr>
              <a:t>дастлаб Қадимги Хитойда</a:t>
            </a:r>
            <a:r>
              <a:rPr lang="uz-Cyrl-UZ" sz="3200" b="1" dirty="0" smtClean="0">
                <a:latin typeface="Times New Roman" pitchFamily="18" charset="0"/>
                <a:cs typeface="Times New Roman" pitchFamily="18" charset="0"/>
              </a:rPr>
              <a:t> пайдо бўлганлиги қайд этиб ўтилади. </a:t>
            </a:r>
            <a:r>
              <a:rPr lang="uz-Cyrl-UZ" sz="3200" dirty="0" smtClean="0">
                <a:latin typeface="Times New Roman" pitchFamily="18" charset="0"/>
                <a:cs typeface="Times New Roman" pitchFamily="18" charset="0"/>
              </a:rPr>
              <a:t>Қонунда унга шундай таъриф берилган: “</a:t>
            </a:r>
            <a:r>
              <a:rPr lang="uz-Cyrl-UZ" sz="3200" b="1" dirty="0" smtClean="0">
                <a:latin typeface="Times New Roman" pitchFamily="18" charset="0"/>
                <a:cs typeface="Times New Roman" pitchFamily="18" charset="0"/>
              </a:rPr>
              <a:t>коррупция </a:t>
            </a:r>
            <a:r>
              <a:rPr lang="uz-Cyrl-UZ" sz="3200" dirty="0" smtClean="0">
                <a:latin typeface="Times New Roman" pitchFamily="18" charset="0"/>
                <a:cs typeface="Times New Roman" pitchFamily="18" charset="0"/>
              </a:rPr>
              <a:t>- шахснинг ўз мансаб ёки хизмат мавқеидан шахсий манфаатларини ёхуд ўзга шахсларнинг манфаатларини кўзлаб моддий ёки номоддий наф олиш мақсадида қонунга хилоф равишда фойдаланиши, худди шунингдек, бундай нафни қонунга хилоф равишда тақдим этиш”.</a:t>
            </a:r>
            <a:r>
              <a:rPr lang="en-US" sz="3200" dirty="0">
                <a:latin typeface="Times New Roman" pitchFamily="18" charset="0"/>
                <a:ea typeface="Times New Roman" panose="02020603050405020304" pitchFamily="18" charset="0"/>
                <a:cs typeface="Times New Roman" pitchFamily="18" charset="0"/>
              </a:rPr>
              <a:t>	</a:t>
            </a:r>
            <a:endParaRPr lang="uz-Cyrl-UZ" sz="3200" dirty="0" smtClean="0">
              <a:latin typeface="Times New Roman" pitchFamily="18" charset="0"/>
              <a:ea typeface="Times New Roman" panose="02020603050405020304" pitchFamily="18" charset="0"/>
              <a:cs typeface="Times New Roman" pitchFamily="18" charset="0"/>
            </a:endParaRPr>
          </a:p>
          <a:p>
            <a:pPr algn="just"/>
            <a:endParaRPr lang="ru-RU" sz="3200" dirty="0">
              <a:latin typeface="Times New Roman" pitchFamily="18" charset="0"/>
              <a:cs typeface="Times New Roman" pitchFamily="18" charset="0"/>
            </a:endParaRPr>
          </a:p>
          <a:p>
            <a:pPr algn="just"/>
            <a:endParaRPr lang="ru-RU" sz="3600" dirty="0"/>
          </a:p>
        </p:txBody>
      </p:sp>
    </p:spTree>
    <p:extLst>
      <p:ext uri="{BB962C8B-B14F-4D97-AF65-F5344CB8AC3E}">
        <p14:creationId xmlns="" xmlns:p14="http://schemas.microsoft.com/office/powerpoint/2010/main" val="120666531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224853" y="689548"/>
            <a:ext cx="11967148" cy="545594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endParaRPr lang="en-US" sz="3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fontAlgn="t"/>
            <a:endParaRPr lang="uz-Cyrl-UZ" sz="3600" dirty="0" smtClean="0">
              <a:latin typeface="Times New Roman" pitchFamily="18" charset="0"/>
              <a:cs typeface="Times New Roman" pitchFamily="18" charset="0"/>
            </a:endParaRPr>
          </a:p>
          <a:p>
            <a:pPr algn="just" fontAlgn="t"/>
            <a:r>
              <a:rPr lang="uz-Cyrl-UZ" sz="3400" b="1" dirty="0" smtClean="0">
                <a:latin typeface="Times New Roman" pitchFamily="18" charset="0"/>
                <a:cs typeface="Times New Roman" pitchFamily="18" charset="0"/>
              </a:rPr>
              <a:t>Бугунги кунда коррупцияни ҳеч иккиланмай “тараққиёт кушандаси” деб аташ мумкин, чунки БМТ олдида турган энг глобал муаммолардан бири саналган коррупцияга қарши курашнинг ҳуқуқий меъёрлари ишлаб чиқилган. Коррупцияга қарши кураш механизмини такомиллаштириш, унинг ҳуқуқий асосларини яратиш дунё миқёсида халқаро ташкилотларнинг диққат марказида бўлиб турибди. </a:t>
            </a:r>
            <a:endParaRPr lang="ru-RU" sz="3400" b="1" dirty="0" smtClean="0">
              <a:latin typeface="Times New Roman" pitchFamily="18" charset="0"/>
              <a:cs typeface="Times New Roman" pitchFamily="18" charset="0"/>
            </a:endParaRPr>
          </a:p>
          <a:p>
            <a:pPr algn="just"/>
            <a:endParaRPr lang="ru-RU" sz="3600" dirty="0"/>
          </a:p>
          <a:p>
            <a:pPr algn="just"/>
            <a:endParaRPr lang="ru-RU" sz="3600" dirty="0"/>
          </a:p>
        </p:txBody>
      </p:sp>
    </p:spTree>
    <p:extLst>
      <p:ext uri="{BB962C8B-B14F-4D97-AF65-F5344CB8AC3E}">
        <p14:creationId xmlns="" xmlns:p14="http://schemas.microsoft.com/office/powerpoint/2010/main" val="120666531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404735" y="554637"/>
            <a:ext cx="11452484" cy="553089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endParaRPr lang="en-US" sz="3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uz-Cyrl-UZ" sz="3000" dirty="0" smtClean="0">
                <a:latin typeface="Times New Roman" pitchFamily="18" charset="0"/>
                <a:cs typeface="Times New Roman" pitchFamily="18" charset="0"/>
              </a:rPr>
              <a:t>Мазкур йўналишдаги ислоҳотларни амалга ошириш давомида миллий қонунларга халқаро ҳуқуқнинг умумэътироф этилган нормаларини сингдириш масаласига алоҳида эътибор берилди ва бу муносабат 2008 йилда қабул қилинган “БМТнинг коррупцияга қарши конвенциясига (Нью-Йорк, 2003 йил 31 октябрь) Ўзбекистон Республикасининг қўшилиши тўғрисида”ги Қонунда ўз аксини топди. 2010 йилда Ўзбекистон Иқтисодий ҳамкорлик ва ривожланиш ташкилоти Коррупцияга қарши курашиш тармоғининг Истамбул ҳаракат дастурига қўшилди.</a:t>
            </a:r>
            <a:r>
              <a:rPr lang="en-US" sz="3000" dirty="0">
                <a:latin typeface="Times New Roman" pitchFamily="18" charset="0"/>
                <a:ea typeface="Times New Roman" panose="02020603050405020304" pitchFamily="18" charset="0"/>
                <a:cs typeface="Times New Roman" pitchFamily="18" charset="0"/>
              </a:rPr>
              <a:t>	</a:t>
            </a:r>
            <a:endParaRPr lang="ru-RU" sz="3000" dirty="0">
              <a:latin typeface="Times New Roman" pitchFamily="18" charset="0"/>
              <a:cs typeface="Times New Roman" pitchFamily="18" charset="0"/>
            </a:endParaRPr>
          </a:p>
          <a:p>
            <a:pPr algn="just"/>
            <a:endParaRPr lang="ru-RU" sz="3600" dirty="0"/>
          </a:p>
        </p:txBody>
      </p:sp>
    </p:spTree>
    <p:extLst>
      <p:ext uri="{BB962C8B-B14F-4D97-AF65-F5344CB8AC3E}">
        <p14:creationId xmlns="" xmlns:p14="http://schemas.microsoft.com/office/powerpoint/2010/main" val="120666531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404735" y="554637"/>
            <a:ext cx="11452484" cy="553089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endParaRPr lang="en-US" sz="3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fontAlgn="t"/>
            <a:r>
              <a:rPr lang="uz-Cyrl-UZ" sz="4400" dirty="0" smtClean="0">
                <a:latin typeface="Times New Roman" pitchFamily="18" charset="0"/>
                <a:cs typeface="Times New Roman" pitchFamily="18" charset="0"/>
              </a:rPr>
              <a:t>Бу борада дастлабки муҳим қадам сифатида 2003 йил 31 октябрда БМТ томонидан қабул қилинган коррупцияга қарши конвенцияни олишимиз мумкин. 2008 йил 7 июнда “Коррупцияга қарши конвенцияга қўшилиш тўғрисида”ги Ўзбекистон Республикаси Қонуни қабул қилинган.</a:t>
            </a:r>
            <a:endParaRPr lang="ru-RU" sz="4400" dirty="0" smtClean="0">
              <a:latin typeface="Times New Roman" pitchFamily="18" charset="0"/>
              <a:cs typeface="Times New Roman" pitchFamily="18" charset="0"/>
            </a:endParaRPr>
          </a:p>
          <a:p>
            <a:pPr algn="just"/>
            <a:endParaRPr lang="ru-RU" sz="3600" dirty="0"/>
          </a:p>
        </p:txBody>
      </p:sp>
    </p:spTree>
    <p:extLst>
      <p:ext uri="{BB962C8B-B14F-4D97-AF65-F5344CB8AC3E}">
        <p14:creationId xmlns="" xmlns:p14="http://schemas.microsoft.com/office/powerpoint/2010/main" val="120666531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ертикальный свиток 1"/>
          <p:cNvSpPr/>
          <p:nvPr/>
        </p:nvSpPr>
        <p:spPr>
          <a:xfrm>
            <a:off x="262447" y="290285"/>
            <a:ext cx="6458857" cy="6154058"/>
          </a:xfrm>
          <a:prstGeom prst="verticalScroll">
            <a:avLst/>
          </a:prstGeom>
          <a:solidFill>
            <a:srgbClr val="00B050"/>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err="1" smtClean="0">
                <a:solidFill>
                  <a:schemeClr val="bg1"/>
                </a:solidFill>
                <a:latin typeface="Times New Roman" panose="02020603050405020304" pitchFamily="18" charset="0"/>
                <a:cs typeface="Times New Roman" panose="02020603050405020304" pitchFamily="18" charset="0"/>
              </a:rPr>
              <a:t>Ўзбекистон</a:t>
            </a:r>
            <a:endParaRPr lang="en-US" sz="4800" b="1" dirty="0" smtClean="0">
              <a:solidFill>
                <a:schemeClr val="bg1"/>
              </a:solidFill>
              <a:latin typeface="Times New Roman" panose="02020603050405020304" pitchFamily="18" charset="0"/>
              <a:cs typeface="Times New Roman" panose="02020603050405020304" pitchFamily="18" charset="0"/>
            </a:endParaRPr>
          </a:p>
          <a:p>
            <a:pPr algn="ctr"/>
            <a:endParaRPr lang="en-US" sz="4800" b="1" dirty="0">
              <a:solidFill>
                <a:schemeClr val="bg1"/>
              </a:solidFill>
              <a:latin typeface="Times New Roman" panose="02020603050405020304" pitchFamily="18" charset="0"/>
              <a:cs typeface="Times New Roman" panose="02020603050405020304" pitchFamily="18" charset="0"/>
            </a:endParaRPr>
          </a:p>
          <a:p>
            <a:pPr algn="ctr"/>
            <a:r>
              <a:rPr lang="ru-RU" sz="4800" b="1" dirty="0" smtClean="0">
                <a:solidFill>
                  <a:schemeClr val="bg1"/>
                </a:solidFill>
                <a:latin typeface="Times New Roman" panose="02020603050405020304" pitchFamily="18" charset="0"/>
                <a:cs typeface="Times New Roman" panose="02020603050405020304" pitchFamily="18" charset="0"/>
              </a:rPr>
              <a:t> </a:t>
            </a:r>
            <a:r>
              <a:rPr lang="ru-RU" sz="4800" b="1" dirty="0" err="1" smtClean="0">
                <a:solidFill>
                  <a:schemeClr val="bg1"/>
                </a:solidFill>
                <a:latin typeface="Times New Roman" panose="02020603050405020304" pitchFamily="18" charset="0"/>
                <a:cs typeface="Times New Roman" panose="02020603050405020304" pitchFamily="18" charset="0"/>
              </a:rPr>
              <a:t>Республикаси</a:t>
            </a:r>
            <a:endParaRPr lang="en-US" sz="4800" b="1" dirty="0" smtClean="0">
              <a:solidFill>
                <a:schemeClr val="bg1"/>
              </a:solidFill>
              <a:latin typeface="Times New Roman" panose="02020603050405020304" pitchFamily="18" charset="0"/>
              <a:cs typeface="Times New Roman" panose="02020603050405020304" pitchFamily="18" charset="0"/>
            </a:endParaRPr>
          </a:p>
          <a:p>
            <a:pPr algn="ctr"/>
            <a:r>
              <a:rPr lang="ru-RU" sz="4800" b="1" dirty="0" smtClean="0">
                <a:solidFill>
                  <a:schemeClr val="bg1"/>
                </a:solidFill>
                <a:latin typeface="Times New Roman" panose="02020603050405020304" pitchFamily="18" charset="0"/>
                <a:cs typeface="Times New Roman" panose="02020603050405020304" pitchFamily="18" charset="0"/>
              </a:rPr>
              <a:t> </a:t>
            </a:r>
            <a:r>
              <a:rPr lang="ru-RU" sz="4800" b="1" dirty="0" err="1" smtClean="0">
                <a:solidFill>
                  <a:schemeClr val="bg1"/>
                </a:solidFill>
                <a:latin typeface="Times New Roman" panose="02020603050405020304" pitchFamily="18" charset="0"/>
                <a:cs typeface="Times New Roman" panose="02020603050405020304" pitchFamily="18" charset="0"/>
              </a:rPr>
              <a:t>Президентининг</a:t>
            </a:r>
            <a:endParaRPr lang="en-US" sz="4800" b="1" dirty="0" smtClean="0">
              <a:solidFill>
                <a:schemeClr val="bg1"/>
              </a:solidFill>
              <a:latin typeface="Times New Roman" panose="02020603050405020304" pitchFamily="18" charset="0"/>
              <a:cs typeface="Times New Roman" panose="02020603050405020304" pitchFamily="18" charset="0"/>
            </a:endParaRPr>
          </a:p>
          <a:p>
            <a:pPr algn="ctr"/>
            <a:endParaRPr lang="en-US" sz="4800" b="1" dirty="0">
              <a:solidFill>
                <a:schemeClr val="bg1"/>
              </a:solidFill>
              <a:latin typeface="Times New Roman" panose="02020603050405020304" pitchFamily="18" charset="0"/>
              <a:cs typeface="Times New Roman" panose="02020603050405020304" pitchFamily="18" charset="0"/>
            </a:endParaRPr>
          </a:p>
          <a:p>
            <a:pPr algn="ctr"/>
            <a:r>
              <a:rPr lang="ru-RU" sz="4800" b="1" dirty="0" smtClean="0">
                <a:solidFill>
                  <a:schemeClr val="bg1"/>
                </a:solidFill>
                <a:latin typeface="Times New Roman" panose="02020603050405020304" pitchFamily="18" charset="0"/>
                <a:cs typeface="Times New Roman" panose="02020603050405020304" pitchFamily="18" charset="0"/>
              </a:rPr>
              <a:t> </a:t>
            </a:r>
            <a:r>
              <a:rPr lang="ru-RU" sz="4800" b="1" dirty="0" err="1" smtClean="0">
                <a:solidFill>
                  <a:schemeClr val="bg1"/>
                </a:solidFill>
                <a:latin typeface="Times New Roman" panose="02020603050405020304" pitchFamily="18" charset="0"/>
                <a:cs typeface="Times New Roman" panose="02020603050405020304" pitchFamily="18" charset="0"/>
              </a:rPr>
              <a:t>қонуни</a:t>
            </a:r>
            <a:endParaRPr lang="ru-RU" sz="48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045377" y="290285"/>
            <a:ext cx="4957937" cy="61540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 xmlns:p14="http://schemas.microsoft.com/office/powerpoint/2010/main" val="229903866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404735" y="991017"/>
            <a:ext cx="11452484" cy="509451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endParaRPr lang="en-US" sz="3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uz-Cyrl-UZ" sz="4000" dirty="0" smtClean="0">
                <a:latin typeface="Times New Roman" pitchFamily="18" charset="0"/>
                <a:cs typeface="Times New Roman" pitchFamily="18" charset="0"/>
              </a:rPr>
              <a:t>2017 йил 3 январь куни Коррупцияга қарши курашнинг ҳуқуқий асосларини мустаҳкамловчи махсус</a:t>
            </a:r>
            <a:r>
              <a:rPr lang="en-US" sz="4000" dirty="0" smtClean="0">
                <a:latin typeface="Times New Roman" pitchFamily="18" charset="0"/>
                <a:cs typeface="Times New Roman" pitchFamily="18" charset="0"/>
              </a:rPr>
              <a:t> </a:t>
            </a:r>
            <a:r>
              <a:rPr lang="uz-Cyrl-UZ" sz="4000" dirty="0" smtClean="0">
                <a:latin typeface="Times New Roman" pitchFamily="18" charset="0"/>
                <a:cs typeface="Times New Roman" pitchFamily="18" charset="0"/>
              </a:rPr>
              <a:t>“Коррупцияга қарши курашиш тўғрисида”ги Ўзбекистон Республикасининг Қонуни қабул қилинди. </a:t>
            </a:r>
            <a:endParaRPr lang="en-US" sz="4000" dirty="0" smtClean="0">
              <a:latin typeface="Times New Roman" pitchFamily="18" charset="0"/>
              <a:ea typeface="Times New Roman" panose="02020603050405020304" pitchFamily="18" charset="0"/>
              <a:cs typeface="Times New Roman" pitchFamily="18" charset="0"/>
            </a:endParaRPr>
          </a:p>
          <a:p>
            <a:pPr algn="just"/>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dirty="0"/>
          </a:p>
          <a:p>
            <a:pPr algn="just"/>
            <a:endParaRPr lang="ru-RU" sz="3600" dirty="0"/>
          </a:p>
        </p:txBody>
      </p:sp>
    </p:spTree>
    <p:extLst>
      <p:ext uri="{BB962C8B-B14F-4D97-AF65-F5344CB8AC3E}">
        <p14:creationId xmlns="" xmlns:p14="http://schemas.microsoft.com/office/powerpoint/2010/main" val="120666531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3" name="Скругленный прямоугольник 2"/>
          <p:cNvSpPr/>
          <p:nvPr/>
        </p:nvSpPr>
        <p:spPr>
          <a:xfrm>
            <a:off x="609600" y="725714"/>
            <a:ext cx="11202649" cy="5791200"/>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3200" dirty="0" smtClean="0">
              <a:solidFill>
                <a:schemeClr val="bg1"/>
              </a:solidFill>
              <a:latin typeface="Times New Roman" panose="02020603050405020304" pitchFamily="18" charset="0"/>
              <a:ea typeface="Times New Roman" panose="02020603050405020304" pitchFamily="18" charset="0"/>
            </a:endParaRPr>
          </a:p>
          <a:p>
            <a:pPr algn="just"/>
            <a:r>
              <a:rPr lang="uz-Cyrl-UZ" sz="3800" dirty="0" smtClean="0">
                <a:latin typeface="Times New Roman" pitchFamily="18" charset="0"/>
                <a:cs typeface="Times New Roman" pitchFamily="18" charset="0"/>
              </a:rPr>
              <a:t>Ушбу қонун 6 та боб, 34 та моддадан иборат. Қонунда коррупция тушунчаси, коррупцияга қарши курашиш бўйича фаолиятини амалга оширувчи давлат органлари, уларнинг коррупцияга қарши курашиш бўйича ваколатлари, коррупциянинг олдини олишга доир чора-тадбирлар, коррупцияга оид ҳуқуқбузарликларни аниқлаш, уларга чек қўйиш, жавобгарликнинг му-қаррарлиги кўрсатиб ўтилган.</a:t>
            </a:r>
            <a:endParaRPr lang="ru-RU" sz="3800" dirty="0" smtClean="0">
              <a:latin typeface="Times New Roman" pitchFamily="18" charset="0"/>
              <a:cs typeface="Times New Roman" pitchFamily="18" charset="0"/>
            </a:endParaRPr>
          </a:p>
          <a:p>
            <a:pPr algn="just"/>
            <a:endParaRPr lang="ru-RU" sz="3200" dirty="0">
              <a:solidFill>
                <a:schemeClr val="bg1"/>
              </a:solidFill>
            </a:endParaRPr>
          </a:p>
        </p:txBody>
      </p:sp>
    </p:spTree>
    <p:extLst>
      <p:ext uri="{BB962C8B-B14F-4D97-AF65-F5344CB8AC3E}">
        <p14:creationId xmlns="" xmlns:p14="http://schemas.microsoft.com/office/powerpoint/2010/main" val="158241877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3" name="Скругленный прямоугольник 2"/>
          <p:cNvSpPr/>
          <p:nvPr/>
        </p:nvSpPr>
        <p:spPr>
          <a:xfrm>
            <a:off x="554636" y="626843"/>
            <a:ext cx="11287594" cy="5447763"/>
          </a:xfrm>
          <a:prstGeom prst="roundRect">
            <a:avLst/>
          </a:prstGeom>
          <a:solidFill>
            <a:schemeClr val="accent6">
              <a:lumMod val="75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4000" dirty="0" smtClean="0">
              <a:latin typeface="Times New Roman" panose="02020603050405020304" pitchFamily="18" charset="0"/>
              <a:ea typeface="Times New Roman" panose="02020603050405020304" pitchFamily="18" charset="0"/>
            </a:endParaRPr>
          </a:p>
          <a:p>
            <a:pPr algn="just"/>
            <a:r>
              <a:rPr lang="uz-Cyrl-UZ" sz="4200" b="1" dirty="0" smtClean="0">
                <a:solidFill>
                  <a:schemeClr val="bg1"/>
                </a:solidFill>
                <a:latin typeface="Times New Roman" pitchFamily="18" charset="0"/>
                <a:cs typeface="Times New Roman" pitchFamily="18" charset="0"/>
              </a:rPr>
              <a:t>Ушбу Қонуннинг мақсади</a:t>
            </a:r>
            <a:r>
              <a:rPr lang="uz-Cyrl-UZ" sz="4200" dirty="0" smtClean="0">
                <a:solidFill>
                  <a:schemeClr val="bg1"/>
                </a:solidFill>
                <a:latin typeface="Times New Roman" pitchFamily="18" charset="0"/>
                <a:cs typeface="Times New Roman" pitchFamily="18" charset="0"/>
              </a:rPr>
              <a:t> коррупцияга қарши курашиш соҳасидаги муносабатларни тартибга солади. Коррупцияга қарши курашиш тўғрисидаги қонун ҳужжатлари ушбу Қонун ва бошқа қонун ҳужжатларидан иборатдир. </a:t>
            </a:r>
            <a:endParaRPr lang="ru-RU" sz="4200" dirty="0">
              <a:solidFill>
                <a:schemeClr val="bg1"/>
              </a:solidFill>
              <a:latin typeface="Times New Roman" pitchFamily="18" charset="0"/>
              <a:cs typeface="Times New Roman" pitchFamily="18" charset="0"/>
            </a:endParaRPr>
          </a:p>
          <a:p>
            <a:pPr algn="ctr"/>
            <a:endParaRPr lang="ru-RU" sz="4000" dirty="0"/>
          </a:p>
        </p:txBody>
      </p:sp>
    </p:spTree>
    <p:extLst>
      <p:ext uri="{BB962C8B-B14F-4D97-AF65-F5344CB8AC3E}">
        <p14:creationId xmlns="" xmlns:p14="http://schemas.microsoft.com/office/powerpoint/2010/main" val="280292682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3" name="Скругленный прямоугольник 2"/>
          <p:cNvSpPr/>
          <p:nvPr/>
        </p:nvSpPr>
        <p:spPr>
          <a:xfrm>
            <a:off x="479685" y="584616"/>
            <a:ext cx="11197653" cy="5687395"/>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3000" dirty="0" smtClean="0">
              <a:latin typeface="Times New Roman" panose="02020603050405020304" pitchFamily="18" charset="0"/>
              <a:ea typeface="Times New Roman" panose="02020603050405020304" pitchFamily="18" charset="0"/>
            </a:endParaRPr>
          </a:p>
          <a:p>
            <a:r>
              <a:rPr lang="uz-Cyrl-UZ" sz="3000" b="1" dirty="0" smtClean="0">
                <a:solidFill>
                  <a:schemeClr val="bg1"/>
                </a:solidFill>
                <a:latin typeface="Times New Roman" pitchFamily="18" charset="0"/>
                <a:cs typeface="Times New Roman" pitchFamily="18" charset="0"/>
              </a:rPr>
              <a:t>     Коррупцияга қарши курашишнинг асосий принциплари қуйидагилардан иборат: 	</a:t>
            </a:r>
            <a:br>
              <a:rPr lang="uz-Cyrl-UZ" sz="3000" b="1" dirty="0" smtClean="0">
                <a:solidFill>
                  <a:schemeClr val="bg1"/>
                </a:solidFill>
                <a:latin typeface="Times New Roman" pitchFamily="18" charset="0"/>
                <a:cs typeface="Times New Roman" pitchFamily="18" charset="0"/>
              </a:rPr>
            </a:br>
            <a:r>
              <a:rPr lang="uz-Cyrl-UZ" sz="3000" b="1" dirty="0" smtClean="0">
                <a:solidFill>
                  <a:schemeClr val="bg1"/>
                </a:solidFill>
                <a:latin typeface="Times New Roman" pitchFamily="18" charset="0"/>
                <a:cs typeface="Times New Roman" pitchFamily="18" charset="0"/>
              </a:rPr>
              <a:t>  қонунийлик; </a:t>
            </a:r>
          </a:p>
          <a:p>
            <a:r>
              <a:rPr lang="uz-Cyrl-UZ" sz="3000" b="1" dirty="0" smtClean="0">
                <a:solidFill>
                  <a:schemeClr val="bg1"/>
                </a:solidFill>
                <a:latin typeface="Times New Roman" pitchFamily="18" charset="0"/>
                <a:cs typeface="Times New Roman" pitchFamily="18" charset="0"/>
              </a:rPr>
              <a:t>  фуқаролар ҳуқуқлари, эркинликлари ва қонуний      манфаатларининг устуворлиги; </a:t>
            </a:r>
            <a:endParaRPr lang="ru-RU" sz="3000" b="1" dirty="0" smtClean="0">
              <a:solidFill>
                <a:schemeClr val="bg1"/>
              </a:solidFill>
              <a:latin typeface="Times New Roman" pitchFamily="18" charset="0"/>
              <a:cs typeface="Times New Roman" pitchFamily="18" charset="0"/>
            </a:endParaRPr>
          </a:p>
          <a:p>
            <a:r>
              <a:rPr lang="uz-Cyrl-UZ" sz="3000" b="1" dirty="0" smtClean="0">
                <a:solidFill>
                  <a:schemeClr val="bg1"/>
                </a:solidFill>
                <a:latin typeface="Times New Roman" pitchFamily="18" charset="0"/>
                <a:cs typeface="Times New Roman" pitchFamily="18" charset="0"/>
              </a:rPr>
              <a:t> очиқлик ва шаффофлик; </a:t>
            </a:r>
            <a:br>
              <a:rPr lang="uz-Cyrl-UZ" sz="3000" b="1" dirty="0" smtClean="0">
                <a:solidFill>
                  <a:schemeClr val="bg1"/>
                </a:solidFill>
                <a:latin typeface="Times New Roman" pitchFamily="18" charset="0"/>
                <a:cs typeface="Times New Roman" pitchFamily="18" charset="0"/>
              </a:rPr>
            </a:br>
            <a:r>
              <a:rPr lang="uz-Cyrl-UZ" sz="3000" b="1" dirty="0" smtClean="0">
                <a:solidFill>
                  <a:schemeClr val="bg1"/>
                </a:solidFill>
                <a:latin typeface="Times New Roman" pitchFamily="18" charset="0"/>
                <a:cs typeface="Times New Roman" pitchFamily="18" charset="0"/>
              </a:rPr>
              <a:t>  тизимлилик; </a:t>
            </a:r>
            <a:br>
              <a:rPr lang="uz-Cyrl-UZ" sz="3000" b="1" dirty="0" smtClean="0">
                <a:solidFill>
                  <a:schemeClr val="bg1"/>
                </a:solidFill>
                <a:latin typeface="Times New Roman" pitchFamily="18" charset="0"/>
                <a:cs typeface="Times New Roman" pitchFamily="18" charset="0"/>
              </a:rPr>
            </a:br>
            <a:r>
              <a:rPr lang="uz-Cyrl-UZ" sz="3000" b="1" dirty="0" smtClean="0">
                <a:solidFill>
                  <a:schemeClr val="bg1"/>
                </a:solidFill>
                <a:latin typeface="Times New Roman" pitchFamily="18" charset="0"/>
                <a:cs typeface="Times New Roman" pitchFamily="18" charset="0"/>
              </a:rPr>
              <a:t>  давлат ва фуқаролик жамиятининг ҳамкорлиги; </a:t>
            </a:r>
            <a:br>
              <a:rPr lang="uz-Cyrl-UZ" sz="3000" b="1" dirty="0" smtClean="0">
                <a:solidFill>
                  <a:schemeClr val="bg1"/>
                </a:solidFill>
                <a:latin typeface="Times New Roman" pitchFamily="18" charset="0"/>
                <a:cs typeface="Times New Roman" pitchFamily="18" charset="0"/>
              </a:rPr>
            </a:br>
            <a:r>
              <a:rPr lang="uz-Cyrl-UZ" sz="3000" b="1" dirty="0" smtClean="0">
                <a:solidFill>
                  <a:schemeClr val="bg1"/>
                </a:solidFill>
                <a:latin typeface="Times New Roman" pitchFamily="18" charset="0"/>
                <a:cs typeface="Times New Roman" pitchFamily="18" charset="0"/>
              </a:rPr>
              <a:t>  коррупциянинг олдини олишга доир чора-тадбирлар      </a:t>
            </a:r>
          </a:p>
          <a:p>
            <a:r>
              <a:rPr lang="uz-Cyrl-UZ" sz="3000" b="1" dirty="0" smtClean="0">
                <a:solidFill>
                  <a:schemeClr val="bg1"/>
                </a:solidFill>
                <a:latin typeface="Times New Roman" pitchFamily="18" charset="0"/>
                <a:cs typeface="Times New Roman" pitchFamily="18" charset="0"/>
              </a:rPr>
              <a:t>   устуворлиги; </a:t>
            </a:r>
            <a:br>
              <a:rPr lang="uz-Cyrl-UZ" sz="3000" b="1" dirty="0" smtClean="0">
                <a:solidFill>
                  <a:schemeClr val="bg1"/>
                </a:solidFill>
                <a:latin typeface="Times New Roman" pitchFamily="18" charset="0"/>
                <a:cs typeface="Times New Roman" pitchFamily="18" charset="0"/>
              </a:rPr>
            </a:br>
            <a:r>
              <a:rPr lang="uz-Cyrl-UZ" sz="3000" b="1" dirty="0" smtClean="0">
                <a:solidFill>
                  <a:schemeClr val="bg1"/>
                </a:solidFill>
                <a:latin typeface="Times New Roman" pitchFamily="18" charset="0"/>
                <a:cs typeface="Times New Roman" pitchFamily="18" charset="0"/>
              </a:rPr>
              <a:t>   жавобгарликнинг муқаррарлиги.</a:t>
            </a:r>
            <a:r>
              <a:rPr lang="uz-Cyrl-UZ" sz="3000" dirty="0" smtClean="0">
                <a:latin typeface="Times New Roman" pitchFamily="18" charset="0"/>
                <a:cs typeface="Times New Roman" pitchFamily="18" charset="0"/>
              </a:rPr>
              <a:t> </a:t>
            </a:r>
            <a:endParaRPr lang="ru-RU" sz="3000" dirty="0" smtClean="0">
              <a:latin typeface="Times New Roman" pitchFamily="18" charset="0"/>
              <a:cs typeface="Times New Roman" pitchFamily="18" charset="0"/>
            </a:endParaRPr>
          </a:p>
          <a:p>
            <a:pPr algn="just"/>
            <a:endParaRPr lang="ru-RU" sz="3000" dirty="0"/>
          </a:p>
        </p:txBody>
      </p:sp>
    </p:spTree>
    <p:extLst>
      <p:ext uri="{BB962C8B-B14F-4D97-AF65-F5344CB8AC3E}">
        <p14:creationId xmlns="" xmlns:p14="http://schemas.microsoft.com/office/powerpoint/2010/main" val="327267823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554636" y="626843"/>
            <a:ext cx="11287594" cy="5447763"/>
          </a:xfrm>
          <a:prstGeom prst="roundRect">
            <a:avLst/>
          </a:prstGeom>
          <a:solidFill>
            <a:schemeClr val="accent6">
              <a:lumMod val="75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4000" dirty="0" smtClean="0">
              <a:latin typeface="Times New Roman" panose="02020603050405020304" pitchFamily="18" charset="0"/>
              <a:ea typeface="Times New Roman" panose="02020603050405020304" pitchFamily="18" charset="0"/>
            </a:endParaRPr>
          </a:p>
          <a:p>
            <a:r>
              <a:rPr lang="uz-Cyrl-UZ" sz="6000" dirty="0" smtClean="0">
                <a:solidFill>
                  <a:schemeClr val="bg1"/>
                </a:solidFill>
                <a:latin typeface="Times New Roman" pitchFamily="18" charset="0"/>
                <a:cs typeface="Times New Roman" pitchFamily="18" charset="0"/>
              </a:rPr>
              <a:t>Коррупцияга қарши курашиш соҳасидаги давлат сиёсатининг асосий йўналишлари қуйидагилардан иборат: </a:t>
            </a:r>
            <a:r>
              <a:rPr lang="uz-Cyrl-UZ" sz="3600" b="1" dirty="0" smtClean="0"/>
              <a:t/>
            </a:r>
            <a:br>
              <a:rPr lang="uz-Cyrl-UZ" sz="3600" b="1" dirty="0" smtClean="0"/>
            </a:br>
            <a:endParaRPr lang="ru-RU" sz="3600" dirty="0" smtClean="0"/>
          </a:p>
          <a:p>
            <a:pPr algn="ctr"/>
            <a:endParaRPr lang="ru-RU" sz="4000" dirty="0"/>
          </a:p>
        </p:txBody>
      </p:sp>
    </p:spTree>
    <p:extLst>
      <p:ext uri="{BB962C8B-B14F-4D97-AF65-F5344CB8AC3E}">
        <p14:creationId xmlns="" xmlns:p14="http://schemas.microsoft.com/office/powerpoint/2010/main" val="280292682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3" name="Скругленный прямоугольник 2"/>
          <p:cNvSpPr/>
          <p:nvPr/>
        </p:nvSpPr>
        <p:spPr>
          <a:xfrm>
            <a:off x="299805" y="449704"/>
            <a:ext cx="10747946" cy="6115987"/>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uz-Cyrl-UZ" sz="2800" dirty="0" smtClean="0">
              <a:solidFill>
                <a:schemeClr val="bg1"/>
              </a:solidFill>
              <a:latin typeface="Times New Roman" pitchFamily="18" charset="0"/>
              <a:cs typeface="Times New Roman" pitchFamily="18" charset="0"/>
            </a:endParaRPr>
          </a:p>
          <a:p>
            <a:r>
              <a:rPr lang="uz-Cyrl-UZ" sz="2800" dirty="0" smtClean="0">
                <a:solidFill>
                  <a:schemeClr val="bg1"/>
                </a:solidFill>
                <a:latin typeface="Times New Roman" pitchFamily="18" charset="0"/>
                <a:cs typeface="Times New Roman" pitchFamily="18" charset="0"/>
              </a:rPr>
              <a:t>-аҳолининг ҳуқуқий онги ва ҳуқуқий маданиятини юксалтириш, жамиятда коррупцияга нисбатан муросасиз муносабатни шакллантириш;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-давлат ва жамият ҳаётининг барча соҳаларида коррупциянинг олдини олишга доир чора-тадбирларни амалга ошириш;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-коррупцияга оид ҳуқуқбузарликларни ўз вақтида аниқлаш, уларга чек қўйиш, уларнинг оқибатларини, уларга имкон берувчи сабаблар ва шарт-шароитларни бартараф этиш, коррупцияга оид ҳуқуқбузарликларни содир этганлик учун жавобгарликнинг муқаррарлиги принципини таъминлаш. </a:t>
            </a:r>
            <a:endParaRPr lang="ru-RU" sz="2800" dirty="0" smtClean="0">
              <a:solidFill>
                <a:schemeClr val="bg1"/>
              </a:solidFill>
              <a:latin typeface="Times New Roman" pitchFamily="18" charset="0"/>
              <a:cs typeface="Times New Roman" pitchFamily="18" charset="0"/>
            </a:endParaRPr>
          </a:p>
          <a:p>
            <a:pPr algn="just"/>
            <a:endParaRPr lang="ru-RU" sz="3600" dirty="0"/>
          </a:p>
        </p:txBody>
      </p:sp>
    </p:spTree>
    <p:extLst>
      <p:ext uri="{BB962C8B-B14F-4D97-AF65-F5344CB8AC3E}">
        <p14:creationId xmlns="" xmlns:p14="http://schemas.microsoft.com/office/powerpoint/2010/main" val="112213247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3" name="Скругленный прямоугольник 2"/>
          <p:cNvSpPr/>
          <p:nvPr/>
        </p:nvSpPr>
        <p:spPr>
          <a:xfrm>
            <a:off x="350052" y="269823"/>
            <a:ext cx="11072453" cy="6169614"/>
          </a:xfrm>
          <a:prstGeom prst="roundRect">
            <a:avLst/>
          </a:prstGeom>
          <a:solidFill>
            <a:schemeClr val="bg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400" dirty="0" smtClean="0">
                <a:solidFill>
                  <a:schemeClr val="bg1"/>
                </a:solidFill>
                <a:latin typeface="Times New Roman" pitchFamily="18" charset="0"/>
                <a:cs typeface="Times New Roman" pitchFamily="18" charset="0"/>
              </a:rPr>
              <a:t> </a:t>
            </a:r>
            <a:r>
              <a:rPr lang="uz-Cyrl-UZ" sz="2800" b="1" dirty="0" smtClean="0">
                <a:solidFill>
                  <a:schemeClr val="bg1"/>
                </a:solidFill>
                <a:latin typeface="Times New Roman" pitchFamily="18" charset="0"/>
                <a:cs typeface="Times New Roman" pitchFamily="18" charset="0"/>
              </a:rPr>
              <a:t>Коррупцияга қарши курашиш бўйича фаолиятни бевосита амалга оширувчи давлат органлари қуйидагилардан иборат: </a:t>
            </a:r>
            <a:r>
              <a:rPr lang="uz-Cyrl-UZ" sz="2800" dirty="0" smtClean="0">
                <a:solidFill>
                  <a:schemeClr val="bg1"/>
                </a:solidFill>
                <a:latin typeface="Times New Roman" pitchFamily="18" charset="0"/>
                <a:cs typeface="Times New Roman" pitchFamily="18" charset="0"/>
              </a:rPr>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          Ўзбекистон Республикаси Бош прокуратураси;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          Ўзбекистон Республикаси Миллий хавфсизлик хизмати;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          Ўзбекистон Республикаси Ички ишлар вазирлиги;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          Ўзбекистон Республикаси Адлия вазирлиги;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          Ўзбекистон Республикаси Бош прокуратураси ҳузуридаги Солиқ, валютага оид жиноятларга ва жиноий даромадларни легаллаштиришга қарши курашиш департаменти. Коррупцияга қарши курашиш бўйича фаолиятни қонун ҳужжатларига мувофиқ бошқа давлат органлари ҳам амалга оширади. </a:t>
            </a:r>
            <a:endParaRPr lang="ru-RU" sz="2800" dirty="0">
              <a:solidFill>
                <a:schemeClr val="bg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83218742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3" name="Блок-схема: альтернативный процесс 2"/>
          <p:cNvSpPr/>
          <p:nvPr/>
        </p:nvSpPr>
        <p:spPr>
          <a:xfrm>
            <a:off x="321972" y="775583"/>
            <a:ext cx="11385346" cy="6082417"/>
          </a:xfrm>
          <a:prstGeom prst="flowChartAlternateProces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3600" dirty="0" smtClean="0">
              <a:solidFill>
                <a:srgbClr val="000000"/>
              </a:solidFill>
              <a:latin typeface="Arial" panose="020B0604020202020204" pitchFamily="34" charset="0"/>
            </a:endParaRPr>
          </a:p>
          <a:p>
            <a:r>
              <a:rPr lang="en-US" sz="3600" dirty="0" smtClean="0">
                <a:solidFill>
                  <a:srgbClr val="000000"/>
                </a:solidFill>
                <a:latin typeface="Arial" panose="020B0604020202020204" pitchFamily="34" charset="0"/>
              </a:rPr>
              <a:t>		</a:t>
            </a:r>
            <a:r>
              <a:rPr lang="uz-Cyrl-UZ" sz="3600" b="1" dirty="0" smtClean="0"/>
              <a:t> </a:t>
            </a:r>
          </a:p>
          <a:p>
            <a:endParaRPr lang="uz-Cyrl-UZ" sz="3600" b="1" dirty="0" smtClean="0"/>
          </a:p>
          <a:p>
            <a:r>
              <a:rPr lang="uz-Cyrl-UZ" sz="2800" b="1" dirty="0" smtClean="0">
                <a:solidFill>
                  <a:schemeClr val="bg1"/>
                </a:solidFill>
                <a:latin typeface="Times New Roman" pitchFamily="18" charset="0"/>
                <a:cs typeface="Times New Roman" pitchFamily="18" charset="0"/>
              </a:rPr>
              <a:t>       Ўзбекистон Республикаси Миллий хавфсизлик хизматининг коррупцияга қарши курашиш соҳасидаги ваколатлари</a:t>
            </a:r>
            <a:endParaRPr lang="ru-RU" sz="2800" dirty="0" smtClean="0">
              <a:solidFill>
                <a:schemeClr val="bg1"/>
              </a:solidFill>
              <a:latin typeface="Times New Roman" pitchFamily="18" charset="0"/>
              <a:cs typeface="Times New Roman" pitchFamily="18" charset="0"/>
            </a:endParaRPr>
          </a:p>
          <a:p>
            <a:r>
              <a:rPr lang="uz-Cyrl-UZ" sz="2800" dirty="0" smtClean="0">
                <a:solidFill>
                  <a:schemeClr val="bg1"/>
                </a:solidFill>
                <a:latin typeface="Times New Roman" pitchFamily="18" charset="0"/>
                <a:cs typeface="Times New Roman" pitchFamily="18" charset="0"/>
              </a:rPr>
              <a:t>   Ўзбекистон Республикаси Миллий хавфсизлик хизмати ўз ваколатлари доирасида: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 коррупцияга қарши курашиш соҳасидаги давлат дастурларини ва бошқа дастурларни ишлаб чиқиш ҳамда амалга оширишда иштирок этади; </a:t>
            </a:r>
            <a:br>
              <a:rPr lang="uz-Cyrl-UZ" sz="2800" dirty="0" smtClean="0">
                <a:solidFill>
                  <a:schemeClr val="bg1"/>
                </a:solidFill>
                <a:latin typeface="Times New Roman" pitchFamily="18" charset="0"/>
                <a:cs typeface="Times New Roman" pitchFamily="18" charset="0"/>
              </a:rPr>
            </a:br>
            <a:r>
              <a:rPr lang="uz-Cyrl-UZ" sz="2800" dirty="0" smtClean="0">
                <a:solidFill>
                  <a:schemeClr val="bg1"/>
                </a:solidFill>
                <a:latin typeface="Times New Roman" pitchFamily="18" charset="0"/>
                <a:cs typeface="Times New Roman" pitchFamily="18" charset="0"/>
              </a:rPr>
              <a:t> коррупция билан боғлиқ жиноятлар бўйича тезкор-қидирув фаолиятини, суриштирувни ва дастлабки терговни амалга оширади; </a:t>
            </a:r>
          </a:p>
          <a:p>
            <a:endParaRPr lang="uz-Cyrl-UZ" sz="2800" dirty="0" smtClean="0"/>
          </a:p>
          <a:p>
            <a:endParaRPr lang="uz-Cyrl-UZ" sz="2800" dirty="0" smtClean="0"/>
          </a:p>
          <a:p>
            <a:endParaRPr lang="uz-Cyrl-UZ" sz="2800" dirty="0" smtClean="0"/>
          </a:p>
          <a:p>
            <a:endParaRPr lang="uz-Cyrl-UZ" sz="2800" dirty="0" smtClean="0"/>
          </a:p>
          <a:p>
            <a:endParaRPr lang="uz-Cyrl-UZ" sz="2800" dirty="0" smtClean="0"/>
          </a:p>
          <a:p>
            <a:r>
              <a:rPr lang="uz-Cyrl-UZ" sz="2800" dirty="0" smtClean="0"/>
              <a:t/>
            </a:r>
            <a:br>
              <a:rPr lang="uz-Cyrl-UZ" sz="2800" dirty="0" smtClean="0"/>
            </a:br>
            <a:r>
              <a:rPr lang="uz-Cyrl-UZ" sz="2800" dirty="0" smtClean="0"/>
              <a:t>          </a:t>
            </a:r>
            <a:endParaRPr lang="ru-RU" sz="3600" dirty="0"/>
          </a:p>
        </p:txBody>
      </p:sp>
    </p:spTree>
    <p:extLst>
      <p:ext uri="{BB962C8B-B14F-4D97-AF65-F5344CB8AC3E}">
        <p14:creationId xmlns="" xmlns:p14="http://schemas.microsoft.com/office/powerpoint/2010/main" val="247534977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invX="1"/>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3" name="Скругленный прямоугольник 2"/>
          <p:cNvSpPr/>
          <p:nvPr/>
        </p:nvSpPr>
        <p:spPr>
          <a:xfrm>
            <a:off x="373486" y="209862"/>
            <a:ext cx="11288861" cy="6268211"/>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500" dirty="0" smtClean="0">
                <a:solidFill>
                  <a:srgbClr val="002060"/>
                </a:solidFill>
              </a:rPr>
              <a:t> -</a:t>
            </a:r>
            <a:r>
              <a:rPr lang="uz-Cyrl-UZ" sz="2800" dirty="0" smtClean="0">
                <a:solidFill>
                  <a:srgbClr val="002060"/>
                </a:solidFill>
                <a:latin typeface="Times New Roman" pitchFamily="18" charset="0"/>
                <a:cs typeface="Times New Roman" pitchFamily="18" charset="0"/>
              </a:rPr>
              <a:t>коррупциянинг ҳолати ва коррупцияга қарши курашиш натижалари тўғрисидаги ахборотни йиғади ҳамда таҳлил қилади, миллий хавфсизлик учун таҳдидларни баҳолашни амалга оширади, тегишли давлат органларига зарур ахборотни тақдим этади; </a:t>
            </a:r>
            <a:br>
              <a:rPr lang="uz-Cyrl-UZ" sz="2800" dirty="0" smtClean="0">
                <a:solidFill>
                  <a:srgbClr val="002060"/>
                </a:solidFill>
                <a:latin typeface="Times New Roman" pitchFamily="18" charset="0"/>
                <a:cs typeface="Times New Roman" pitchFamily="18" charset="0"/>
              </a:rPr>
            </a:br>
            <a:r>
              <a:rPr lang="uz-Cyrl-UZ" sz="2800" dirty="0" smtClean="0">
                <a:solidFill>
                  <a:srgbClr val="002060"/>
                </a:solidFill>
                <a:latin typeface="Times New Roman" pitchFamily="18" charset="0"/>
                <a:cs typeface="Times New Roman" pitchFamily="18" charset="0"/>
              </a:rPr>
              <a:t>-жисмоний ва юридик шахсларнинг коррупция фактларига доир мурожаатларини кўриб чиқади ҳамда уларнинг бузилган ҳуқуқларини тиклаш ва қонуний манфаатларини ҳимоя қилиш чораларини кўради; 		</a:t>
            </a:r>
          </a:p>
          <a:p>
            <a:pPr algn="just"/>
            <a:r>
              <a:rPr lang="uz-Cyrl-UZ" sz="2800" dirty="0" smtClean="0">
                <a:solidFill>
                  <a:srgbClr val="002060"/>
                </a:solidFill>
                <a:latin typeface="Times New Roman" pitchFamily="18" charset="0"/>
                <a:cs typeface="Times New Roman" pitchFamily="18" charset="0"/>
              </a:rPr>
              <a:t>-коррупцияга оид ҳуқуқбузарликларнинг ўз вақтида олди олинишини, аниқланишини ва уларга чек қўйилишини таъминлашга, уларнинг оқибатларини, шунингдек уларга имкон берувчи сабаблар ва шарт-шароитларни бартараф этишга доир тадбирларни ишлаб чиқади ҳамда амалга оширади; 	</a:t>
            </a:r>
            <a:r>
              <a:rPr lang="uz-Cyrl-UZ" sz="2800" dirty="0" smtClean="0">
                <a:latin typeface="Times New Roman" pitchFamily="18" charset="0"/>
                <a:cs typeface="Times New Roman" pitchFamily="18" charset="0"/>
              </a:rPr>
              <a:t/>
            </a:r>
            <a:br>
              <a:rPr lang="uz-Cyrl-UZ" sz="2800" dirty="0" smtClean="0">
                <a:latin typeface="Times New Roman" pitchFamily="18" charset="0"/>
                <a:cs typeface="Times New Roman" pitchFamily="18" charset="0"/>
              </a:rPr>
            </a:br>
            <a:r>
              <a:rPr lang="uz-Cyrl-UZ"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 xmlns:p14="http://schemas.microsoft.com/office/powerpoint/2010/main" val="233424653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invX="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2" name="Прямоугольник 1"/>
          <p:cNvSpPr/>
          <p:nvPr/>
        </p:nvSpPr>
        <p:spPr>
          <a:xfrm>
            <a:off x="3048000" y="2136339"/>
            <a:ext cx="6096000" cy="369332"/>
          </a:xfrm>
          <a:prstGeom prst="rect">
            <a:avLst/>
          </a:prstGeom>
        </p:spPr>
        <p:txBody>
          <a:bodyPr>
            <a:spAutoFit/>
          </a:bodyPr>
          <a:lstStyle/>
          <a:p>
            <a:r>
              <a:rPr lang="en-US" dirty="0" smtClean="0">
                <a:solidFill>
                  <a:srgbClr val="000000"/>
                </a:solidFill>
                <a:latin typeface="Arial" panose="020B0604020202020204" pitchFamily="34" charset="0"/>
              </a:rPr>
              <a:t> </a:t>
            </a:r>
            <a:endParaRPr lang="ru-RU" dirty="0"/>
          </a:p>
        </p:txBody>
      </p:sp>
      <p:sp>
        <p:nvSpPr>
          <p:cNvPr id="3" name="Блок-схема: альтернативный процесс 2"/>
          <p:cNvSpPr/>
          <p:nvPr/>
        </p:nvSpPr>
        <p:spPr>
          <a:xfrm>
            <a:off x="463639" y="579550"/>
            <a:ext cx="11003836" cy="5937160"/>
          </a:xfrm>
          <a:prstGeom prst="flowChartAlternateProces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3600" dirty="0" smtClean="0">
                <a:solidFill>
                  <a:srgbClr val="002060"/>
                </a:solidFill>
                <a:latin typeface="Times New Roman" pitchFamily="18" charset="0"/>
                <a:cs typeface="Times New Roman" pitchFamily="18" charset="0"/>
              </a:rPr>
              <a:t>коррупцияга қарши курашиш бўйича фаолиятни амалга оширувчи ва унда иштирок этувчи бошқа органлар ҳамда ташкилотлар билан ҳамкорлик қилади; </a:t>
            </a:r>
          </a:p>
          <a:p>
            <a:r>
              <a:rPr lang="uz-Cyrl-UZ" sz="3600" dirty="0" smtClean="0">
                <a:solidFill>
                  <a:srgbClr val="002060"/>
                </a:solidFill>
                <a:latin typeface="Times New Roman" pitchFamily="18" charset="0"/>
                <a:cs typeface="Times New Roman" pitchFamily="18" charset="0"/>
              </a:rPr>
              <a:t> коррупцияга қарши курашиш соҳасида халқаро ҳамкорликни амалга оширади. </a:t>
            </a:r>
            <a:br>
              <a:rPr lang="uz-Cyrl-UZ" sz="3600" dirty="0" smtClean="0">
                <a:solidFill>
                  <a:srgbClr val="002060"/>
                </a:solidFill>
                <a:latin typeface="Times New Roman" pitchFamily="18" charset="0"/>
                <a:cs typeface="Times New Roman" pitchFamily="18" charset="0"/>
              </a:rPr>
            </a:br>
            <a:r>
              <a:rPr lang="uz-Cyrl-UZ" sz="3600" dirty="0" smtClean="0">
                <a:solidFill>
                  <a:srgbClr val="002060"/>
                </a:solidFill>
                <a:latin typeface="Times New Roman" pitchFamily="18" charset="0"/>
                <a:cs typeface="Times New Roman" pitchFamily="18" charset="0"/>
              </a:rPr>
              <a:t>Ўзбекистон Республикаси Миллий хавфсизлик хизмати қонун ҳужжатларига мувофиқ бошқа ваколатларни ҳам амалга ошириши мумкин. </a:t>
            </a:r>
            <a:endParaRPr lang="ru-RU" sz="3600" dirty="0">
              <a:solidFill>
                <a:srgbClr val="00206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38325455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invX="1"/>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3" name="Блок-схема: альтернативный процесс 2"/>
          <p:cNvSpPr/>
          <p:nvPr/>
        </p:nvSpPr>
        <p:spPr>
          <a:xfrm>
            <a:off x="425002" y="502276"/>
            <a:ext cx="11102433" cy="6091707"/>
          </a:xfrm>
          <a:prstGeom prst="flowChartAlternateProces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3200" dirty="0" smtClean="0">
              <a:solidFill>
                <a:srgbClr val="000000"/>
              </a:solidFill>
              <a:latin typeface="Arial" panose="020B0604020202020204" pitchFamily="34" charset="0"/>
            </a:endParaRPr>
          </a:p>
          <a:p>
            <a:pPr algn="just"/>
            <a:r>
              <a:rPr lang="en-US" sz="3200" dirty="0">
                <a:solidFill>
                  <a:srgbClr val="000000"/>
                </a:solidFill>
                <a:latin typeface="Arial" panose="020B0604020202020204" pitchFamily="34" charset="0"/>
              </a:rPr>
              <a:t>	</a:t>
            </a:r>
            <a:r>
              <a:rPr lang="en-US" sz="3200" dirty="0" smtClean="0">
                <a:solidFill>
                  <a:srgbClr val="000000"/>
                </a:solidFill>
                <a:latin typeface="Arial" panose="020B0604020202020204" pitchFamily="34" charset="0"/>
              </a:rPr>
              <a:t>	</a:t>
            </a:r>
            <a:r>
              <a:rPr lang="uz-Cyrl-UZ" sz="3200" dirty="0" smtClean="0"/>
              <a:t> </a:t>
            </a:r>
            <a:r>
              <a:rPr lang="uz-Cyrl-UZ" sz="3600" dirty="0" smtClean="0">
                <a:solidFill>
                  <a:srgbClr val="002060"/>
                </a:solidFill>
                <a:latin typeface="Times New Roman" pitchFamily="18" charset="0"/>
                <a:cs typeface="Times New Roman" pitchFamily="18" charset="0"/>
              </a:rPr>
              <a:t>2017 йил 2 февраль куни Ўзбекистон Республикаси Президенти Шавкат Мирзиёев 2017−2018 йилларда Коррупцияга қарши курашиш бўйича Давлат дастурини тасдиқлади. Мазкур комиссия қарорларини бажариш барча давлат ҳукумат ва бошқарув органлари, жамоат бирлашмалари ва бошқа ташкилотлар учун мажбурий ҳисобланади.</a:t>
            </a:r>
          </a:p>
          <a:p>
            <a:pPr algn="just"/>
            <a:endParaRPr lang="uz-Cyrl-UZ" sz="3600" dirty="0" smtClean="0">
              <a:solidFill>
                <a:srgbClr val="002060"/>
              </a:solidFill>
              <a:latin typeface="Times New Roman" pitchFamily="18" charset="0"/>
              <a:cs typeface="Times New Roman" pitchFamily="18" charset="0"/>
            </a:endParaRPr>
          </a:p>
          <a:p>
            <a:pPr algn="just"/>
            <a:endParaRPr lang="ru-RU" sz="3600" dirty="0">
              <a:solidFill>
                <a:srgbClr val="002060"/>
              </a:solidFill>
              <a:latin typeface="Times New Roman" pitchFamily="18" charset="0"/>
              <a:cs typeface="Times New Roman" pitchFamily="18" charset="0"/>
            </a:endParaRPr>
          </a:p>
          <a:p>
            <a:pPr algn="just"/>
            <a:endParaRPr lang="ru-RU" sz="3200" dirty="0"/>
          </a:p>
        </p:txBody>
      </p:sp>
    </p:spTree>
    <p:extLst>
      <p:ext uri="{BB962C8B-B14F-4D97-AF65-F5344CB8AC3E}">
        <p14:creationId xmlns="" xmlns:p14="http://schemas.microsoft.com/office/powerpoint/2010/main" val="176472902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invX="1"/>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659567" y="644576"/>
            <a:ext cx="10373194" cy="5921115"/>
          </a:xfrm>
          <a:prstGeom prst="roundRect">
            <a:avLst/>
          </a:prstGeom>
          <a:solidFill>
            <a:schemeClr val="bg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solidFill>
                  <a:schemeClr val="bg1"/>
                </a:solidFill>
                <a:latin typeface="Calibri" panose="020F0502020204030204" pitchFamily="34" charset="0"/>
              </a:rPr>
              <a:t>	</a:t>
            </a:r>
            <a:r>
              <a:rPr lang="uz-Cyrl-UZ" sz="3200" dirty="0" smtClean="0"/>
              <a:t> </a:t>
            </a:r>
            <a:r>
              <a:rPr lang="uz-Cyrl-UZ" sz="3600" dirty="0" smtClean="0">
                <a:solidFill>
                  <a:srgbClr val="002060"/>
                </a:solidFill>
                <a:latin typeface="Times New Roman" pitchFamily="18" charset="0"/>
                <a:cs typeface="Times New Roman" pitchFamily="18" charset="0"/>
              </a:rPr>
              <a:t>Комиссия таркибидан Адлия вазирлиги, ИИВ, ДСҚ, Давлат статистика қўмитаси, Давлат рақобат қўмитаси, Фанлар академияси, Олий ва Хўжалик судлари, Савдо-саноат палатаси, Инсон ҳуқуқлари бўйича миллий марказ, Қонунчилик палатаси ва Сенат қўмиталари, “Маҳалла” ва “Нуроний” жамғармалари, “Камолот – ҳозирги Ўзбекистон Ёшлар иттифоқи”, омбудсман ва бошқа тузилмалар раҳбарлари ўрин олди.</a:t>
            </a:r>
            <a:endParaRPr lang="ru-RU" sz="3600" dirty="0">
              <a:solidFill>
                <a:srgbClr val="00206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51737914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29218" y="227463"/>
            <a:ext cx="5906434" cy="741528"/>
          </a:xfrm>
        </p:spPr>
        <p:txBody>
          <a:bodyPr>
            <a:normAutofit/>
          </a:bodyPr>
          <a:lstStyle/>
          <a:p>
            <a:r>
              <a:rPr lang="en-US" b="1" dirty="0" smtClean="0">
                <a:solidFill>
                  <a:srgbClr val="FFFF00"/>
                </a:solidFill>
                <a:latin typeface="Times New Roman" panose="02020603050405020304" pitchFamily="18" charset="0"/>
                <a:cs typeface="Times New Roman" panose="02020603050405020304" pitchFamily="18" charset="0"/>
              </a:rPr>
              <a:t>      </a:t>
            </a:r>
            <a:r>
              <a:rPr lang="uz-Cyrl-UZ" b="1" dirty="0" smtClean="0">
                <a:solidFill>
                  <a:srgbClr val="FFFF00"/>
                </a:solidFill>
                <a:latin typeface="Times New Roman" panose="02020603050405020304" pitchFamily="18" charset="0"/>
                <a:cs typeface="Times New Roman" panose="02020603050405020304" pitchFamily="18" charset="0"/>
              </a:rPr>
              <a:t>Хулоса ўрнида:</a:t>
            </a:r>
            <a:endParaRPr lang="ru-RU" b="1" dirty="0">
              <a:solidFill>
                <a:srgbClr val="FFFF00"/>
              </a:solidFill>
              <a:latin typeface="Times New Roman" panose="02020603050405020304" pitchFamily="18" charset="0"/>
              <a:cs typeface="Times New Roman" panose="02020603050405020304" pitchFamily="18" charset="0"/>
            </a:endParaRPr>
          </a:p>
        </p:txBody>
      </p:sp>
      <p:sp>
        <p:nvSpPr>
          <p:cNvPr id="4" name="Скругленный прямоугольник 3"/>
          <p:cNvSpPr/>
          <p:nvPr/>
        </p:nvSpPr>
        <p:spPr>
          <a:xfrm>
            <a:off x="2293495" y="4488771"/>
            <a:ext cx="7695697" cy="2088109"/>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endParaRPr lang="ru-RU" sz="2800" b="1" dirty="0"/>
          </a:p>
          <a:p>
            <a:endParaRPr lang="ru-RU" sz="2800" b="1" dirty="0"/>
          </a:p>
          <a:p>
            <a:endParaRPr lang="ru-RU" sz="2800" b="1" dirty="0"/>
          </a:p>
          <a:p>
            <a:pPr algn="just"/>
            <a:r>
              <a:rPr lang="ru-RU" sz="2800" b="1" dirty="0">
                <a:solidFill>
                  <a:srgbClr val="7030A0"/>
                </a:solidFill>
                <a:latin typeface="Times New Roman" panose="02020603050405020304" pitchFamily="18" charset="0"/>
                <a:cs typeface="Times New Roman" panose="02020603050405020304" pitchFamily="18" charset="0"/>
              </a:rPr>
              <a:t>     </a:t>
            </a:r>
            <a:r>
              <a:rPr lang="ru-RU" sz="2800" b="1" dirty="0" err="1" smtClean="0">
                <a:latin typeface="Times New Roman" pitchFamily="18" charset="0"/>
                <a:cs typeface="Times New Roman" pitchFamily="18" charset="0"/>
              </a:rPr>
              <a:t>Ҳаётнинг ўзи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халқнинг талаблари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бизнинг</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олдимизга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амалий</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ечимини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топиш</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лозим</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бўлган</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янги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янада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мураккаб</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вазифаларни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қўймоқда</a:t>
            </a:r>
            <a:r>
              <a:rPr lang="uz-Cyrl-UZ" sz="2800" b="1" dirty="0" smtClean="0">
                <a:solidFill>
                  <a:srgbClr val="7030A0"/>
                </a:solidFill>
                <a:latin typeface="Times New Roman" pitchFamily="18" charset="0"/>
                <a:cs typeface="Times New Roman" pitchFamily="18" charset="0"/>
              </a:rPr>
              <a:t>.</a:t>
            </a:r>
            <a:r>
              <a:rPr lang="uz-Cyrl-UZ" sz="2800" dirty="0">
                <a:solidFill>
                  <a:srgbClr val="7030A0"/>
                </a:solidFill>
                <a:latin typeface="Times New Roman" pitchFamily="18" charset="0"/>
                <a:cs typeface="Times New Roman" pitchFamily="18" charset="0"/>
              </a:rPr>
              <a:t> </a:t>
            </a:r>
          </a:p>
          <a:p>
            <a:pPr algn="r"/>
            <a:r>
              <a:rPr lang="uz-Cyrl-UZ" sz="2800" b="1" dirty="0">
                <a:solidFill>
                  <a:srgbClr val="7030A0"/>
                </a:solidFill>
                <a:latin typeface="Times New Roman" pitchFamily="18" charset="0"/>
                <a:cs typeface="Times New Roman" pitchFamily="18" charset="0"/>
              </a:rPr>
              <a:t>Ш.Мирзиёев</a:t>
            </a:r>
            <a:br>
              <a:rPr lang="uz-Cyrl-UZ" sz="2800" b="1" dirty="0">
                <a:solidFill>
                  <a:srgbClr val="7030A0"/>
                </a:solidFill>
                <a:latin typeface="Times New Roman" pitchFamily="18" charset="0"/>
                <a:cs typeface="Times New Roman" pitchFamily="18" charset="0"/>
              </a:rPr>
            </a:br>
            <a:endParaRPr lang="uz-Cyrl-UZ" sz="2800" b="1" dirty="0">
              <a:solidFill>
                <a:srgbClr val="7030A0"/>
              </a:solidFill>
              <a:latin typeface="Times New Roman" pitchFamily="18" charset="0"/>
              <a:cs typeface="Times New Roman" pitchFamily="18" charset="0"/>
            </a:endParaRPr>
          </a:p>
          <a:p>
            <a:endParaRPr lang="ru-RU" sz="2800" dirty="0"/>
          </a:p>
          <a:p>
            <a:pPr algn="ctr"/>
            <a:endParaRPr lang="ru-RU" sz="2800" dirty="0"/>
          </a:p>
        </p:txBody>
      </p:sp>
      <p:pic>
        <p:nvPicPr>
          <p:cNvPr id="1026" name="Picture 2" descr="Ватанимиз тақдири ва келажаги йўлида янада ҳамжиҳат бўлиб, қатъият билан ҳаракат қилайлик"/>
          <p:cNvPicPr>
            <a:picLocks noChangeAspect="1" noChangeArrowheads="1"/>
          </p:cNvPicPr>
          <p:nvPr/>
        </p:nvPicPr>
        <p:blipFill>
          <a:blip r:embed="rId3"/>
          <a:srcRect/>
          <a:stretch>
            <a:fillRect/>
          </a:stretch>
        </p:blipFill>
        <p:spPr bwMode="auto">
          <a:xfrm>
            <a:off x="2503357" y="989351"/>
            <a:ext cx="6235909" cy="3447738"/>
          </a:xfrm>
          <a:prstGeom prst="rect">
            <a:avLst/>
          </a:prstGeom>
          <a:noFill/>
          <a:ln w="9525">
            <a:noFill/>
            <a:miter lim="800000"/>
            <a:headEnd/>
            <a:tailEnd/>
          </a:ln>
        </p:spPr>
      </p:pic>
    </p:spTree>
    <p:extLst>
      <p:ext uri="{BB962C8B-B14F-4D97-AF65-F5344CB8AC3E}">
        <p14:creationId xmlns="" xmlns:p14="http://schemas.microsoft.com/office/powerpoint/2010/main" val="3429054719"/>
      </p:ext>
    </p:extLst>
  </p:cSld>
  <p:clrMapOvr>
    <a:masterClrMapping/>
  </p:clrMapOvr>
  <mc:AlternateContent xmlns:mc="http://schemas.openxmlformats.org/markup-compatibility/2006">
    <mc:Choice xmlns=""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tile tx="0" ty="0" sx="100000" sy="100000" flip="none" algn="tl"/>
        </a:blipFill>
        <a:effectLst/>
      </p:bgPr>
    </p:bg>
    <p:spTree>
      <p:nvGrpSpPr>
        <p:cNvPr id="1" name=""/>
        <p:cNvGrpSpPr/>
        <p:nvPr/>
      </p:nvGrpSpPr>
      <p:grpSpPr>
        <a:xfrm>
          <a:off x="0" y="0"/>
          <a:ext cx="0" cy="0"/>
          <a:chOff x="0" y="0"/>
          <a:chExt cx="0" cy="0"/>
        </a:xfrm>
      </p:grpSpPr>
      <p:sp>
        <p:nvSpPr>
          <p:cNvPr id="2" name="Прямоугольник 1"/>
          <p:cNvSpPr/>
          <p:nvPr/>
        </p:nvSpPr>
        <p:spPr>
          <a:xfrm>
            <a:off x="0" y="2599632"/>
            <a:ext cx="11843199" cy="2462213"/>
          </a:xfrm>
          <a:prstGeom prst="rect">
            <a:avLst/>
          </a:prstGeom>
        </p:spPr>
        <p:style>
          <a:lnRef idx="3">
            <a:schemeClr val="lt1"/>
          </a:lnRef>
          <a:fillRef idx="1">
            <a:schemeClr val="accent3"/>
          </a:fillRef>
          <a:effectRef idx="1">
            <a:schemeClr val="accent3"/>
          </a:effectRef>
          <a:fontRef idx="minor">
            <a:schemeClr val="lt1"/>
          </a:fontRef>
        </p:style>
        <p:txBody>
          <a:bodyPr wrap="square" lIns="91440" tIns="45720" rIns="91440" bIns="45720">
            <a:spAutoFit/>
          </a:bodyPr>
          <a:lstStyle/>
          <a:p>
            <a:pPr algn="ctr"/>
            <a:r>
              <a:rPr lang="uz-Cyrl-UZ" sz="7700" b="0" cap="none" spc="0" dirty="0" smtClean="0">
                <a:ln w="0"/>
                <a:solidFill>
                  <a:srgbClr val="002060"/>
                </a:solidFill>
                <a:effectLst>
                  <a:outerShdw blurRad="38100" dist="25400" dir="5400000" algn="ctr" rotWithShape="0">
                    <a:srgbClr val="6E747A">
                      <a:alpha val="43000"/>
                    </a:srgbClr>
                  </a:outerShdw>
                </a:effectLst>
                <a:latin typeface="Times New Roman" pitchFamily="18" charset="0"/>
                <a:cs typeface="Times New Roman" pitchFamily="18" charset="0"/>
              </a:rPr>
              <a:t>Эътиборингиз учун Самимий ташаккур</a:t>
            </a:r>
            <a:r>
              <a:rPr lang="en-US" sz="7700" b="0" cap="none" spc="0" dirty="0" smtClean="0">
                <a:ln w="0"/>
                <a:solidFill>
                  <a:srgbClr val="002060"/>
                </a:solidFill>
                <a:effectLst>
                  <a:outerShdw blurRad="38100" dist="25400" dir="5400000" algn="ctr" rotWithShape="0">
                    <a:srgbClr val="6E747A">
                      <a:alpha val="43000"/>
                    </a:srgbClr>
                  </a:outerShdw>
                </a:effectLst>
                <a:latin typeface="Times New Roman" pitchFamily="18" charset="0"/>
                <a:cs typeface="Times New Roman" pitchFamily="18" charset="0"/>
              </a:rPr>
              <a:t>!</a:t>
            </a:r>
            <a:endParaRPr lang="ru-RU" sz="7700" b="0" cap="none" spc="0" dirty="0">
              <a:ln w="0"/>
              <a:solidFill>
                <a:srgbClr val="002060"/>
              </a:solidFill>
              <a:effectLst>
                <a:outerShdw blurRad="38100" dist="25400" dir="5400000" algn="ctr" rotWithShape="0">
                  <a:srgbClr val="6E747A">
                    <a:alpha val="43000"/>
                  </a:srgbClr>
                </a:outerShdw>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1136780305"/>
      </p:ext>
    </p:extLst>
  </p:cSld>
  <p:clrMapOvr>
    <a:masterClrMapping/>
  </p:clrMapOvr>
  <mc:AlternateContent xmlns:mc="http://schemas.openxmlformats.org/markup-compatibility/2006">
    <mc:Choice xmlns=""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381</TotalTime>
  <Words>439</Words>
  <Application>Microsoft Office PowerPoint</Application>
  <PresentationFormat>Произвольный</PresentationFormat>
  <Paragraphs>68</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Апекс</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      Хулоса ўрнида:</vt:lpstr>
      <vt:lpstr>Слайд 23</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XTreme.ws</dc:creator>
  <cp:lastModifiedBy>User</cp:lastModifiedBy>
  <cp:revision>70</cp:revision>
  <dcterms:created xsi:type="dcterms:W3CDTF">2017-03-28T11:05:43Z</dcterms:created>
  <dcterms:modified xsi:type="dcterms:W3CDTF">2017-11-28T17:12:20Z</dcterms:modified>
</cp:coreProperties>
</file>