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4" r:id="rId1"/>
    <p:sldMasterId id="2147483757" r:id="rId2"/>
  </p:sldMasterIdLst>
  <p:notesMasterIdLst>
    <p:notesMasterId r:id="rId43"/>
  </p:notesMasterIdLst>
  <p:handoutMasterIdLst>
    <p:handoutMasterId r:id="rId44"/>
  </p:handoutMasterIdLst>
  <p:sldIdLst>
    <p:sldId id="401" r:id="rId3"/>
    <p:sldId id="560" r:id="rId4"/>
    <p:sldId id="555" r:id="rId5"/>
    <p:sldId id="554" r:id="rId6"/>
    <p:sldId id="556" r:id="rId7"/>
    <p:sldId id="558" r:id="rId8"/>
    <p:sldId id="561" r:id="rId9"/>
    <p:sldId id="550" r:id="rId10"/>
    <p:sldId id="559" r:id="rId11"/>
    <p:sldId id="507" r:id="rId12"/>
    <p:sldId id="566" r:id="rId13"/>
    <p:sldId id="567" r:id="rId14"/>
    <p:sldId id="562" r:id="rId15"/>
    <p:sldId id="563" r:id="rId16"/>
    <p:sldId id="564" r:id="rId17"/>
    <p:sldId id="493" r:id="rId18"/>
    <p:sldId id="508" r:id="rId19"/>
    <p:sldId id="509" r:id="rId20"/>
    <p:sldId id="510" r:id="rId21"/>
    <p:sldId id="568" r:id="rId22"/>
    <p:sldId id="511" r:id="rId23"/>
    <p:sldId id="512" r:id="rId24"/>
    <p:sldId id="551" r:id="rId25"/>
    <p:sldId id="514" r:id="rId26"/>
    <p:sldId id="553" r:id="rId27"/>
    <p:sldId id="515" r:id="rId28"/>
    <p:sldId id="517" r:id="rId29"/>
    <p:sldId id="519" r:id="rId30"/>
    <p:sldId id="520" r:id="rId31"/>
    <p:sldId id="523" r:id="rId32"/>
    <p:sldId id="528" r:id="rId33"/>
    <p:sldId id="530" r:id="rId34"/>
    <p:sldId id="533" r:id="rId35"/>
    <p:sldId id="534" r:id="rId36"/>
    <p:sldId id="535" r:id="rId37"/>
    <p:sldId id="536" r:id="rId38"/>
    <p:sldId id="537" r:id="rId39"/>
    <p:sldId id="539" r:id="rId40"/>
    <p:sldId id="540" r:id="rId41"/>
    <p:sldId id="343" r:id="rId42"/>
  </p:sldIdLst>
  <p:sldSz cx="9144000" cy="6858000" type="screen4x3"/>
  <p:notesSz cx="6742113" cy="9872663"/>
  <p:custDataLst>
    <p:tags r:id="rId45"/>
  </p:custDataLst>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99"/>
    <a:srgbClr val="00FF00"/>
    <a:srgbClr val="66FF66"/>
    <a:srgbClr val="FAFBE3"/>
    <a:srgbClr val="80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1100" autoAdjust="0"/>
    <p:restoredTop sz="84493" autoAdjust="0"/>
  </p:normalViewPr>
  <p:slideViewPr>
    <p:cSldViewPr>
      <p:cViewPr varScale="1">
        <p:scale>
          <a:sx n="93" d="100"/>
          <a:sy n="93" d="100"/>
        </p:scale>
        <p:origin x="-23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3713"/>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19525" y="0"/>
            <a:ext cx="2921000" cy="493713"/>
          </a:xfrm>
          <a:prstGeom prst="rect">
            <a:avLst/>
          </a:prstGeom>
        </p:spPr>
        <p:txBody>
          <a:bodyPr vert="horz" lIns="91440" tIns="45720" rIns="91440" bIns="45720" rtlCol="0"/>
          <a:lstStyle>
            <a:lvl1pPr algn="r">
              <a:defRPr sz="1200"/>
            </a:lvl1pPr>
          </a:lstStyle>
          <a:p>
            <a:fld id="{F029FE16-56F0-4977-AEB8-441C70D13EF3}" type="datetimeFigureOut">
              <a:rPr lang="ru-RU" smtClean="0"/>
              <a:pPr/>
              <a:t>09.04.2019</a:t>
            </a:fld>
            <a:endParaRPr lang="ru-RU"/>
          </a:p>
        </p:txBody>
      </p:sp>
      <p:sp>
        <p:nvSpPr>
          <p:cNvPr id="4" name="Нижний колонтитул 3"/>
          <p:cNvSpPr>
            <a:spLocks noGrp="1"/>
          </p:cNvSpPr>
          <p:nvPr>
            <p:ph type="ftr" sz="quarter" idx="2"/>
          </p:nvPr>
        </p:nvSpPr>
        <p:spPr>
          <a:xfrm>
            <a:off x="0" y="9377363"/>
            <a:ext cx="2921000" cy="493712"/>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19525" y="9377363"/>
            <a:ext cx="2921000" cy="493712"/>
          </a:xfrm>
          <a:prstGeom prst="rect">
            <a:avLst/>
          </a:prstGeom>
        </p:spPr>
        <p:txBody>
          <a:bodyPr vert="horz" lIns="91440" tIns="45720" rIns="91440" bIns="45720" rtlCol="0" anchor="b"/>
          <a:lstStyle>
            <a:lvl1pPr algn="r">
              <a:defRPr sz="1200"/>
            </a:lvl1pPr>
          </a:lstStyle>
          <a:p>
            <a:fld id="{556F5D28-A12A-4251-89A8-C41D9DDA0F65}" type="slidenum">
              <a:rPr lang="ru-RU" smtClean="0"/>
              <a:pPr/>
              <a:t>‹#›</a:t>
            </a:fld>
            <a:endParaRPr lang="ru-RU"/>
          </a:p>
        </p:txBody>
      </p:sp>
    </p:spTree>
    <p:extLst>
      <p:ext uri="{BB962C8B-B14F-4D97-AF65-F5344CB8AC3E}">
        <p14:creationId xmlns:p14="http://schemas.microsoft.com/office/powerpoint/2010/main" xmlns="" val="9820890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1"/>
            <a:ext cx="2921583" cy="493633"/>
          </a:xfrm>
          <a:prstGeom prst="rect">
            <a:avLst/>
          </a:prstGeom>
        </p:spPr>
        <p:txBody>
          <a:bodyPr vert="horz" lIns="94935" tIns="47467" rIns="94935" bIns="47467" rtlCol="0"/>
          <a:lstStyle>
            <a:lvl1pPr algn="l" fontAlgn="auto">
              <a:spcBef>
                <a:spcPts val="0"/>
              </a:spcBef>
              <a:spcAft>
                <a:spcPts val="0"/>
              </a:spcAft>
              <a:defRPr sz="1300">
                <a:latin typeface="+mn-lt"/>
              </a:defRPr>
            </a:lvl1pPr>
          </a:lstStyle>
          <a:p>
            <a:pPr>
              <a:defRPr/>
            </a:pPr>
            <a:endParaRPr lang="ru-RU"/>
          </a:p>
        </p:txBody>
      </p:sp>
      <p:sp>
        <p:nvSpPr>
          <p:cNvPr id="3" name="Дата 2"/>
          <p:cNvSpPr>
            <a:spLocks noGrp="1"/>
          </p:cNvSpPr>
          <p:nvPr>
            <p:ph type="dt" idx="1"/>
          </p:nvPr>
        </p:nvSpPr>
        <p:spPr>
          <a:xfrm>
            <a:off x="3818970" y="1"/>
            <a:ext cx="2921583" cy="493633"/>
          </a:xfrm>
          <a:prstGeom prst="rect">
            <a:avLst/>
          </a:prstGeom>
        </p:spPr>
        <p:txBody>
          <a:bodyPr vert="horz" lIns="94935" tIns="47467" rIns="94935" bIns="47467" rtlCol="0"/>
          <a:lstStyle>
            <a:lvl1pPr algn="r" fontAlgn="auto">
              <a:spcBef>
                <a:spcPts val="0"/>
              </a:spcBef>
              <a:spcAft>
                <a:spcPts val="0"/>
              </a:spcAft>
              <a:defRPr sz="1300">
                <a:latin typeface="+mn-lt"/>
              </a:defRPr>
            </a:lvl1pPr>
          </a:lstStyle>
          <a:p>
            <a:pPr>
              <a:defRPr/>
            </a:pPr>
            <a:fld id="{08C481AC-BF91-4996-BC80-53B8B7B8FD84}" type="datetimeFigureOut">
              <a:rPr lang="ru-RU"/>
              <a:pPr>
                <a:defRPr/>
              </a:pPr>
              <a:t>09.04.2019</a:t>
            </a:fld>
            <a:endParaRPr lang="ru-RU"/>
          </a:p>
        </p:txBody>
      </p:sp>
      <p:sp>
        <p:nvSpPr>
          <p:cNvPr id="4" name="Образ слайда 3"/>
          <p:cNvSpPr>
            <a:spLocks noGrp="1" noRot="1" noChangeAspect="1"/>
          </p:cNvSpPr>
          <p:nvPr>
            <p:ph type="sldImg" idx="2"/>
          </p:nvPr>
        </p:nvSpPr>
        <p:spPr>
          <a:xfrm>
            <a:off x="903288" y="739775"/>
            <a:ext cx="4935537" cy="3702050"/>
          </a:xfrm>
          <a:prstGeom prst="rect">
            <a:avLst/>
          </a:prstGeom>
          <a:noFill/>
          <a:ln w="12700">
            <a:solidFill>
              <a:prstClr val="black"/>
            </a:solidFill>
          </a:ln>
        </p:spPr>
        <p:txBody>
          <a:bodyPr vert="horz" lIns="94935" tIns="47467" rIns="94935" bIns="47467" rtlCol="0" anchor="ctr"/>
          <a:lstStyle/>
          <a:p>
            <a:pPr lvl="0"/>
            <a:endParaRPr lang="ru-RU" noProof="0" smtClean="0"/>
          </a:p>
        </p:txBody>
      </p:sp>
      <p:sp>
        <p:nvSpPr>
          <p:cNvPr id="5" name="Заметки 4"/>
          <p:cNvSpPr>
            <a:spLocks noGrp="1"/>
          </p:cNvSpPr>
          <p:nvPr>
            <p:ph type="body" sz="quarter" idx="3"/>
          </p:nvPr>
        </p:nvSpPr>
        <p:spPr>
          <a:xfrm>
            <a:off x="674212" y="4689516"/>
            <a:ext cx="5393690" cy="4442698"/>
          </a:xfrm>
          <a:prstGeom prst="rect">
            <a:avLst/>
          </a:prstGeom>
        </p:spPr>
        <p:txBody>
          <a:bodyPr vert="horz" lIns="94935" tIns="47467" rIns="94935" bIns="47467"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6" name="Нижний колонтитул 5"/>
          <p:cNvSpPr>
            <a:spLocks noGrp="1"/>
          </p:cNvSpPr>
          <p:nvPr>
            <p:ph type="ftr" sz="quarter" idx="4"/>
          </p:nvPr>
        </p:nvSpPr>
        <p:spPr>
          <a:xfrm>
            <a:off x="0" y="9377317"/>
            <a:ext cx="2921583" cy="493633"/>
          </a:xfrm>
          <a:prstGeom prst="rect">
            <a:avLst/>
          </a:prstGeom>
        </p:spPr>
        <p:txBody>
          <a:bodyPr vert="horz" lIns="94935" tIns="47467" rIns="94935" bIns="47467" rtlCol="0" anchor="b"/>
          <a:lstStyle>
            <a:lvl1pPr algn="l" fontAlgn="auto">
              <a:spcBef>
                <a:spcPts val="0"/>
              </a:spcBef>
              <a:spcAft>
                <a:spcPts val="0"/>
              </a:spcAft>
              <a:defRPr sz="1300">
                <a:latin typeface="+mn-lt"/>
              </a:defRPr>
            </a:lvl1pPr>
          </a:lstStyle>
          <a:p>
            <a:pPr>
              <a:defRPr/>
            </a:pPr>
            <a:endParaRPr lang="ru-RU"/>
          </a:p>
        </p:txBody>
      </p:sp>
      <p:sp>
        <p:nvSpPr>
          <p:cNvPr id="7" name="Номер слайда 6"/>
          <p:cNvSpPr>
            <a:spLocks noGrp="1"/>
          </p:cNvSpPr>
          <p:nvPr>
            <p:ph type="sldNum" sz="quarter" idx="5"/>
          </p:nvPr>
        </p:nvSpPr>
        <p:spPr>
          <a:xfrm>
            <a:off x="3818970" y="9377317"/>
            <a:ext cx="2921583" cy="493633"/>
          </a:xfrm>
          <a:prstGeom prst="rect">
            <a:avLst/>
          </a:prstGeom>
        </p:spPr>
        <p:txBody>
          <a:bodyPr vert="horz" lIns="94935" tIns="47467" rIns="94935" bIns="47467" rtlCol="0" anchor="b"/>
          <a:lstStyle>
            <a:lvl1pPr algn="r" fontAlgn="auto">
              <a:spcBef>
                <a:spcPts val="0"/>
              </a:spcBef>
              <a:spcAft>
                <a:spcPts val="0"/>
              </a:spcAft>
              <a:defRPr sz="1300">
                <a:latin typeface="+mn-lt"/>
              </a:defRPr>
            </a:lvl1pPr>
          </a:lstStyle>
          <a:p>
            <a:pPr>
              <a:defRPr/>
            </a:pPr>
            <a:fld id="{2081B310-7388-4E9D-A7DF-396A19222B03}" type="slidenum">
              <a:rPr lang="ru-RU"/>
              <a:pPr>
                <a:defRPr/>
              </a:pPr>
              <a:t>‹#›</a:t>
            </a:fld>
            <a:endParaRPr lang="ru-RU"/>
          </a:p>
        </p:txBody>
      </p:sp>
    </p:spTree>
    <p:extLst>
      <p:ext uri="{BB962C8B-B14F-4D97-AF65-F5344CB8AC3E}">
        <p14:creationId xmlns:p14="http://schemas.microsoft.com/office/powerpoint/2010/main" xmlns="" val="401770499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65DD7934-F15C-4EBA-890C-32161033AF5C}" type="slidenum">
              <a:rPr lang="ru-RU"/>
              <a:pPr/>
              <a:t>1</a:t>
            </a:fld>
            <a:endParaRPr lang="ru-RU"/>
          </a:p>
        </p:txBody>
      </p:sp>
      <p:sp>
        <p:nvSpPr>
          <p:cNvPr id="3993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9940"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ru-RU" dirty="0"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TextEdit="1"/>
          </p:cNvSpPr>
          <p:nvPr>
            <p:ph type="sldImg"/>
          </p:nvPr>
        </p:nvSpPr>
        <p:spPr bwMode="auto">
          <a:noFill/>
          <a:ln>
            <a:solidFill>
              <a:srgbClr val="000000"/>
            </a:solidFill>
            <a:miter lim="800000"/>
            <a:headEnd/>
            <a:tailEnd/>
          </a:ln>
        </p:spPr>
      </p:sp>
      <p:sp>
        <p:nvSpPr>
          <p:cNvPr id="51203"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uz-Cyrl-UZ" smtClean="0"/>
          </a:p>
        </p:txBody>
      </p:sp>
      <p:sp>
        <p:nvSpPr>
          <p:cNvPr id="51204" name="Нижний колонтитул 3"/>
          <p:cNvSpPr>
            <a:spLocks noGrp="1"/>
          </p:cNvSpPr>
          <p:nvPr>
            <p:ph type="ftr" sz="quarter" idx="4"/>
          </p:nvPr>
        </p:nvSpPr>
        <p:spPr bwMode="auto">
          <a:noFill/>
          <a:ln>
            <a:miter lim="800000"/>
            <a:headEnd/>
            <a:tailEnd/>
          </a:ln>
        </p:spPr>
        <p:txBody>
          <a:bodyPr wrap="square" numCol="1" anchorCtr="0" compatLnSpc="1">
            <a:prstTxWarp prst="textNoShape">
              <a:avLst/>
            </a:prstTxWarp>
          </a:bodyPr>
          <a:lstStyle/>
          <a:p>
            <a:endParaRPr lang="uz-Cyrl-UZ" smtClean="0">
              <a:latin typeface="Arial" pitchFamily="34" charset="0"/>
              <a:cs typeface="Arial" pitchFamily="34" charset="0"/>
            </a:endParaRPr>
          </a:p>
        </p:txBody>
      </p:sp>
      <p:sp>
        <p:nvSpPr>
          <p:cNvPr id="51205" name="Верхний колонтитул 4"/>
          <p:cNvSpPr>
            <a:spLocks noGrp="1"/>
          </p:cNvSpPr>
          <p:nvPr>
            <p:ph type="hdr" sz="quarter"/>
          </p:nvPr>
        </p:nvSpPr>
        <p:spPr bwMode="auto">
          <a:noFill/>
          <a:ln>
            <a:miter lim="800000"/>
            <a:headEnd/>
            <a:tailEnd/>
          </a:ln>
        </p:spPr>
        <p:txBody>
          <a:bodyPr wrap="square" numCol="1" anchor="t" anchorCtr="0" compatLnSpc="1">
            <a:prstTxWarp prst="textNoShape">
              <a:avLst/>
            </a:prstTxWarp>
          </a:bodyPr>
          <a:lstStyle/>
          <a:p>
            <a:endParaRPr lang="uz-Cyrl-UZ" smtClean="0">
              <a:latin typeface="Arial"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pPr>
              <a:defRPr/>
            </a:pPr>
            <a:fld id="{5AF18D02-7DFF-40BA-A261-F7DBC7EC7641}" type="datetime1">
              <a:rPr lang="ru-RU" smtClean="0"/>
              <a:pPr>
                <a:defRPr/>
              </a:pPr>
              <a:t>09.04.2019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81137ABD-91FA-4E40-88DE-200231A51459}"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fld id="{A6B7B608-D468-474B-AFC4-A1685EC69F94}" type="datetime1">
              <a:rPr lang="ru-RU" smtClean="0"/>
              <a:pPr>
                <a:defRPr/>
              </a:pPr>
              <a:t>09.04.2019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84F0400B-E92E-415A-851C-74025D9FAF2A}"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pPr>
              <a:defRPr/>
            </a:pPr>
            <a:fld id="{314E43A3-E792-46B5-A33C-01EDD0FA3B7B}" type="datetime1">
              <a:rPr lang="ru-RU" smtClean="0"/>
              <a:pPr>
                <a:defRPr/>
              </a:pPr>
              <a:t>09.04.2019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6C30F01A-4A69-4919-ACF1-ADFD70AFFB3A}" type="slidenum">
              <a:rPr lang="ru-RU" smtClean="0"/>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pPr>
              <a:defRPr/>
            </a:pPr>
            <a:fld id="{9805950E-BD19-4B0F-881F-455B2FA43538}" type="datetime1">
              <a:rPr lang="ru-RU" smtClean="0"/>
              <a:pPr>
                <a:defRPr/>
              </a:pPr>
              <a:t>09.04.2019</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A20AE689-4A04-4E03-ABE2-7AB830C0C858}"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pPr>
              <a:defRPr/>
            </a:pPr>
            <a:fld id="{583C9906-0AAF-46DA-8076-8C98DB7DAEC2}" type="datetime1">
              <a:rPr lang="ru-RU" smtClean="0"/>
              <a:pPr>
                <a:defRPr/>
              </a:pPr>
              <a:t>09.04.2019</a:t>
            </a:fld>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EF24ADA9-38FB-40DA-BD17-2E21E2E1A486}" type="slidenum">
              <a:rPr lang="ru-RU" smtClean="0"/>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pPr>
              <a:defRPr/>
            </a:pPr>
            <a:fld id="{82C52454-2908-49F0-B761-1A0DE57C71F1}" type="datetime1">
              <a:rPr lang="ru-RU" smtClean="0"/>
              <a:pPr>
                <a:defRPr/>
              </a:pPr>
              <a:t>09.04.2019</a:t>
            </a:fld>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1EB25113-BDFC-44FF-A9DD-F0FE3CCCCBE2}"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fld id="{07E9D7B7-DBFE-45BB-9413-991F7578AAA0}" type="datetime1">
              <a:rPr lang="ru-RU" smtClean="0"/>
              <a:pPr>
                <a:defRPr/>
              </a:pPr>
              <a:t>09.04.2019</a:t>
            </a:fld>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5BDA489-F1CC-442D-8B9A-44B66A1978F3}"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a:defRPr/>
            </a:pPr>
            <a:fld id="{07B20EC9-270C-43E6-90FC-3FBF34904F1C}" type="datetime1">
              <a:rPr lang="ru-RU" smtClean="0"/>
              <a:pPr>
                <a:defRPr/>
              </a:pPr>
              <a:t>09.04.2019</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238D4BFB-240A-46A0-A561-F2D8E2C428D2}"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pPr>
              <a:defRPr/>
            </a:pPr>
            <a:fld id="{2F163C56-0D9D-47CF-906B-A67DC76F53CC}" type="datetime1">
              <a:rPr lang="ru-RU" smtClean="0"/>
              <a:pPr>
                <a:defRPr/>
              </a:pPr>
              <a:t>09.04.2019</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010FF653-EDE6-4E23-8169-F752F2CD3FFB}" type="slidenum">
              <a:rPr lang="ru-RU" smtClean="0"/>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fld id="{3D6ABC7C-4A70-460C-9C10-61747E3F3DB9}" type="datetime1">
              <a:rPr lang="ru-RU" smtClean="0"/>
              <a:pPr>
                <a:defRPr/>
              </a:pPr>
              <a:t>09.04.2019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5B0C8CEF-2B7C-4106-BF0E-1D4D3FAB66F2}"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pPr>
              <a:defRPr/>
            </a:pPr>
            <a:fld id="{45FEE0A2-656E-4F27-981B-55438709E7E1}" type="datetime1">
              <a:rPr lang="ru-RU" smtClean="0"/>
              <a:pPr>
                <a:defRPr/>
              </a:pPr>
              <a:t>09.04.2019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BAD707FE-32A3-4902-9515-E59663B8045F}" type="slidenum">
              <a:rPr lang="ru-RU" smtClean="0"/>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Заголовок, 1 большой объект и 2 маленьких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quarter" idx="2"/>
          </p:nvPr>
        </p:nvSpPr>
        <p:spPr>
          <a:xfrm>
            <a:off x="4648200" y="1600200"/>
            <a:ext cx="4038600" cy="21859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Содержимое 4"/>
          <p:cNvSpPr>
            <a:spLocks noGrp="1"/>
          </p:cNvSpPr>
          <p:nvPr>
            <p:ph sz="quarter" idx="3"/>
          </p:nvPr>
        </p:nvSpPr>
        <p:spPr>
          <a:xfrm>
            <a:off x="4648200" y="3938588"/>
            <a:ext cx="4038600" cy="21875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Дата 5"/>
          <p:cNvSpPr>
            <a:spLocks noGrp="1"/>
          </p:cNvSpPr>
          <p:nvPr>
            <p:ph type="dt" sz="half" idx="10"/>
          </p:nvPr>
        </p:nvSpPr>
        <p:spPr>
          <a:xfrm>
            <a:off x="457200" y="6245225"/>
            <a:ext cx="2133600" cy="476250"/>
          </a:xfrm>
        </p:spPr>
        <p:txBody>
          <a:bodyPr/>
          <a:lstStyle>
            <a:lvl1pPr fontAlgn="base">
              <a:spcBef>
                <a:spcPct val="0"/>
              </a:spcBef>
              <a:spcAft>
                <a:spcPct val="0"/>
              </a:spcAft>
              <a:defRPr>
                <a:solidFill>
                  <a:srgbClr val="898989"/>
                </a:solidFill>
                <a:cs typeface="Arial" charset="0"/>
              </a:defRPr>
            </a:lvl1pPr>
          </a:lstStyle>
          <a:p>
            <a:pPr>
              <a:defRPr/>
            </a:pPr>
            <a:fld id="{02E6C39C-4341-4B46-B733-F5075664A4D8}" type="datetime1">
              <a:rPr lang="ru-RU"/>
              <a:pPr>
                <a:defRPr/>
              </a:pPr>
              <a:t>09.04.2019</a:t>
            </a:fld>
            <a:endParaRPr lang="ru-RU"/>
          </a:p>
        </p:txBody>
      </p:sp>
      <p:sp>
        <p:nvSpPr>
          <p:cNvPr id="7" name="Нижний колонтитул 6"/>
          <p:cNvSpPr>
            <a:spLocks noGrp="1"/>
          </p:cNvSpPr>
          <p:nvPr>
            <p:ph type="ftr" sz="quarter" idx="11"/>
          </p:nvPr>
        </p:nvSpPr>
        <p:spPr/>
        <p:txBody>
          <a:bodyPr/>
          <a:lstStyle>
            <a:lvl1pPr>
              <a:defRPr/>
            </a:lvl1pPr>
          </a:lstStyle>
          <a:p>
            <a:pPr>
              <a:defRPr/>
            </a:pPr>
            <a:endParaRPr lang="ru-RU"/>
          </a:p>
        </p:txBody>
      </p:sp>
      <p:sp>
        <p:nvSpPr>
          <p:cNvPr id="8" name="Номер слайда 7"/>
          <p:cNvSpPr>
            <a:spLocks noGrp="1"/>
          </p:cNvSpPr>
          <p:nvPr>
            <p:ph type="sldNum" sz="quarter" idx="12"/>
          </p:nvPr>
        </p:nvSpPr>
        <p:spPr>
          <a:xfrm>
            <a:off x="6553200" y="6245225"/>
            <a:ext cx="2133600" cy="476250"/>
          </a:xfrm>
        </p:spPr>
        <p:txBody>
          <a:bodyPr/>
          <a:lstStyle>
            <a:lvl1pPr>
              <a:defRPr/>
            </a:lvl1pPr>
          </a:lstStyle>
          <a:p>
            <a:pPr>
              <a:defRPr/>
            </a:pPr>
            <a:fld id="{85D90EBF-980F-460E-AA03-34CBF52FBB5F}"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solidFill>
                  <a:prstClr val="black">
                    <a:tint val="75000"/>
                  </a:prstClr>
                </a:solidFill>
              </a:rPr>
              <a:pPr/>
              <a:t>09.04.2019</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19B0651-EE4F-4900-A07F-96A6BFA9D0F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24408733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solidFill>
                  <a:prstClr val="black">
                    <a:tint val="75000"/>
                  </a:prstClr>
                </a:solidFill>
              </a:rPr>
              <a:pPr/>
              <a:t>09.04.2019</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19B0651-EE4F-4900-A07F-96A6BFA9D0F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38587219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solidFill>
                  <a:prstClr val="black">
                    <a:tint val="75000"/>
                  </a:prstClr>
                </a:solidFill>
              </a:rPr>
              <a:pPr/>
              <a:t>09.04.2019</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19B0651-EE4F-4900-A07F-96A6BFA9D0F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39210079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solidFill>
                  <a:prstClr val="black">
                    <a:tint val="75000"/>
                  </a:prstClr>
                </a:solidFill>
              </a:rPr>
              <a:pPr/>
              <a:t>09.04.2019</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B19B0651-EE4F-4900-A07F-96A6BFA9D0F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5734857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solidFill>
                  <a:prstClr val="black">
                    <a:tint val="75000"/>
                  </a:prstClr>
                </a:solidFill>
              </a:rPr>
              <a:pPr/>
              <a:t>09.04.2019</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B19B0651-EE4F-4900-A07F-96A6BFA9D0F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99316476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solidFill>
                  <a:prstClr val="black">
                    <a:tint val="75000"/>
                  </a:prstClr>
                </a:solidFill>
              </a:rPr>
              <a:pPr/>
              <a:t>09.04.2019</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B19B0651-EE4F-4900-A07F-96A6BFA9D0F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35516593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solidFill>
                  <a:prstClr val="black">
                    <a:tint val="75000"/>
                  </a:prstClr>
                </a:solidFill>
              </a:rPr>
              <a:pPr/>
              <a:t>09.04.2019</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B19B0651-EE4F-4900-A07F-96A6BFA9D0F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2393852187"/>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solidFill>
                  <a:prstClr val="black">
                    <a:tint val="75000"/>
                  </a:prstClr>
                </a:solidFill>
              </a:rPr>
              <a:pPr/>
              <a:t>09.04.2019</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B19B0651-EE4F-4900-A07F-96A6BFA9D0F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138400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solidFill>
                  <a:prstClr val="black">
                    <a:tint val="75000"/>
                  </a:prstClr>
                </a:solidFill>
              </a:rPr>
              <a:pPr/>
              <a:t>09.04.2019</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B19B0651-EE4F-4900-A07F-96A6BFA9D0F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7785483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solidFill>
                  <a:prstClr val="black">
                    <a:tint val="75000"/>
                  </a:prstClr>
                </a:solidFill>
              </a:rPr>
              <a:pPr/>
              <a:t>09.04.2019</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19B0651-EE4F-4900-A07F-96A6BFA9D0F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32148746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solidFill>
                  <a:prstClr val="black">
                    <a:tint val="75000"/>
                  </a:prstClr>
                </a:solidFill>
              </a:rPr>
              <a:pPr/>
              <a:t>09.04.2019</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B19B0651-EE4F-4900-A07F-96A6BFA9D0F0}"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xmlns="" val="2527269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FF99"/>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3FE0E0F0-132A-4DD6-85CC-3DEC8EB3C755}" type="datetime1">
              <a:rPr lang="ru-RU" smtClean="0"/>
              <a:pPr>
                <a:defRPr/>
              </a:pPr>
              <a:t>09.04.2019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45995BA9-B8F6-4CC1-947C-8D9B1D0DD29E}"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Lst>
  <p:timing>
    <p:tnLst>
      <p:par>
        <p:cTn id="1" dur="indefinite" restart="never" nodeType="tmRoot"/>
      </p:par>
    </p:tnLst>
  </p:timing>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B4C71EC6-210F-42DE-9C53-41977AD35B3D}" type="datetimeFigureOut">
              <a:rPr lang="ru-RU" smtClean="0">
                <a:solidFill>
                  <a:prstClr val="black">
                    <a:tint val="75000"/>
                  </a:prstClr>
                </a:solidFill>
                <a:latin typeface="Calibri"/>
              </a:rPr>
              <a:pPr fontAlgn="auto">
                <a:spcBef>
                  <a:spcPts val="0"/>
                </a:spcBef>
                <a:spcAft>
                  <a:spcPts val="0"/>
                </a:spcAft>
              </a:pPr>
              <a:t>09.04.2019</a:t>
            </a:fld>
            <a:endParaRPr lang="ru-RU">
              <a:solidFill>
                <a:prstClr val="black">
                  <a:tint val="75000"/>
                </a:prstClr>
              </a:solidFill>
              <a:latin typeface="Calibri"/>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ru-RU">
              <a:solidFill>
                <a:prstClr val="black">
                  <a:tint val="75000"/>
                </a:prstClr>
              </a:solidFill>
              <a:latin typeface="Calibri"/>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B19B0651-EE4F-4900-A07F-96A6BFA9D0F0}" type="slidenum">
              <a:rPr lang="ru-RU" smtClean="0">
                <a:solidFill>
                  <a:prstClr val="black">
                    <a:tint val="75000"/>
                  </a:prstClr>
                </a:solidFill>
                <a:latin typeface="Calibri"/>
              </a:rPr>
              <a:pPr fontAlgn="auto">
                <a:spcBef>
                  <a:spcPts val="0"/>
                </a:spcBef>
                <a:spcAft>
                  <a:spcPts val="0"/>
                </a:spcAft>
              </a:pPr>
              <a:t>‹#›</a:t>
            </a:fld>
            <a:endParaRPr lang="ru-RU">
              <a:solidFill>
                <a:prstClr val="black">
                  <a:tint val="75000"/>
                </a:prstClr>
              </a:solidFill>
              <a:latin typeface="Calibri"/>
            </a:endParaRPr>
          </a:p>
        </p:txBody>
      </p:sp>
    </p:spTree>
    <p:extLst>
      <p:ext uri="{BB962C8B-B14F-4D97-AF65-F5344CB8AC3E}">
        <p14:creationId xmlns:p14="http://schemas.microsoft.com/office/powerpoint/2010/main" xmlns="" val="641329443"/>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http://upload.wikimedia.org/wikipedia/commons/thumb/4/45/Registan_-_Samarkand_-_15-10-2005.jpg/240px-Registan_-_Samarkand_-_15-10-2005.jpg" TargetMode="Externa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12.jpeg"/><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22.jpeg"/><Relationship Id="rId7" Type="http://schemas.openxmlformats.org/officeDocument/2006/relationships/image" Target="../media/image24.wmf"/><Relationship Id="rId2" Type="http://schemas.openxmlformats.org/officeDocument/2006/relationships/image" Target="../media/image21.jpe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hyperlink" Target="http://images.yandex.ru/yandsearch?source=psearch&amp;img_url=http://izvestiaur.ru/upload/iblock/20f/dee934a163db.jpg&amp;uinfo=sw-1263-sh-705-fw-1038-fh-499-pd-1&amp;p=6&amp;text=%D0%B4%D0%B5%D1%82%D0%B8%20%D1%83%D0%B7%D0%B1%D0%B5%D0%BA%D0%B8%D1%81%D1%82%D0%B0%D0%BD%D0%B0&amp;noreask=1&amp;pos=202&amp;rpt=simage&amp;lr=10329" TargetMode="External"/><Relationship Id="rId4" Type="http://schemas.openxmlformats.org/officeDocument/2006/relationships/image" Target="../media/image17.jpeg"/><Relationship Id="rId9" Type="http://schemas.openxmlformats.org/officeDocument/2006/relationships/image" Target="../media/image26.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1.xml"/><Relationship Id="rId6" Type="http://schemas.openxmlformats.org/officeDocument/2006/relationships/hyperlink" Target="http://lex.uz3107036/" TargetMode="External"/><Relationship Id="rId5" Type="http://schemas.openxmlformats.org/officeDocument/2006/relationships/image" Target="../media/image31.png"/><Relationship Id="rId4" Type="http://schemas.openxmlformats.org/officeDocument/2006/relationships/image" Target="../media/image3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hyperlink" Target="http://lex.uz3107036/"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4.xml"/><Relationship Id="rId1" Type="http://schemas.openxmlformats.org/officeDocument/2006/relationships/slideLayout" Target="../slideLayouts/slideLayout12.xml"/><Relationship Id="rId5" Type="http://schemas.openxmlformats.org/officeDocument/2006/relationships/image" Target="../media/image34.jpeg"/><Relationship Id="rId4" Type="http://schemas.openxmlformats.org/officeDocument/2006/relationships/image" Target="../media/image33.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lex.uz3893445/"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WordArt 9"/>
          <p:cNvSpPr>
            <a:spLocks noChangeArrowheads="1" noChangeShapeType="1" noTextEdit="1"/>
          </p:cNvSpPr>
          <p:nvPr/>
        </p:nvSpPr>
        <p:spPr bwMode="auto">
          <a:xfrm>
            <a:off x="2916238" y="549275"/>
            <a:ext cx="5599112" cy="2951163"/>
          </a:xfrm>
          <a:prstGeom prst="rect">
            <a:avLst/>
          </a:prstGeom>
        </p:spPr>
        <p:txBody>
          <a:bodyPr wrap="none" fromWordArt="1">
            <a:prstTxWarp prst="textPlain">
              <a:avLst>
                <a:gd name="adj" fmla="val 49560"/>
              </a:avLst>
            </a:prstTxWarp>
          </a:bodyPr>
          <a:lstStyle/>
          <a:p>
            <a:pPr algn="ctr"/>
            <a:endParaRPr lang="ru-RU" sz="3600" b="1" kern="10">
              <a:ln w="19050">
                <a:solidFill>
                  <a:srgbClr val="99CCFF"/>
                </a:solidFill>
                <a:round/>
                <a:headEnd/>
                <a:tailEnd/>
              </a:ln>
              <a:solidFill>
                <a:srgbClr val="0066CC"/>
              </a:solidFill>
              <a:effectLst>
                <a:outerShdw dist="35921" dir="2700000" algn="ctr" rotWithShape="0">
                  <a:srgbClr val="990000"/>
                </a:outerShdw>
              </a:effectLst>
              <a:latin typeface="Arial"/>
              <a:cs typeface="Arial"/>
            </a:endParaRPr>
          </a:p>
          <a:p>
            <a:pPr algn="ctr"/>
            <a:endParaRPr lang="ru-RU" sz="3600" b="1" kern="10">
              <a:ln w="19050">
                <a:solidFill>
                  <a:srgbClr val="99CCFF"/>
                </a:solidFill>
                <a:round/>
                <a:headEnd/>
                <a:tailEnd/>
              </a:ln>
              <a:solidFill>
                <a:srgbClr val="0066CC"/>
              </a:solidFill>
              <a:effectLst>
                <a:outerShdw dist="35921" dir="2700000" algn="ctr" rotWithShape="0">
                  <a:srgbClr val="990000"/>
                </a:outerShdw>
              </a:effectLst>
              <a:latin typeface="Arial"/>
              <a:cs typeface="Arial"/>
            </a:endParaRPr>
          </a:p>
        </p:txBody>
      </p:sp>
      <p:sp>
        <p:nvSpPr>
          <p:cNvPr id="2052" name="Прямоугольник 6"/>
          <p:cNvSpPr>
            <a:spLocks noChangeArrowheads="1"/>
          </p:cNvSpPr>
          <p:nvPr/>
        </p:nvSpPr>
        <p:spPr bwMode="auto">
          <a:xfrm>
            <a:off x="2339752" y="285728"/>
            <a:ext cx="4375388" cy="2585323"/>
          </a:xfrm>
          <a:prstGeom prst="rect">
            <a:avLst/>
          </a:prstGeom>
          <a:noFill/>
          <a:ln w="9525">
            <a:noFill/>
            <a:miter lim="800000"/>
            <a:headEnd/>
            <a:tailEnd/>
          </a:ln>
        </p:spPr>
        <p:txBody>
          <a:bodyPr wrap="square">
            <a:spAutoFit/>
          </a:bodyPr>
          <a:lstStyle/>
          <a:p>
            <a:pPr algn="ctr"/>
            <a:r>
              <a:rPr lang="ru-RU" b="1" dirty="0" smtClean="0">
                <a:latin typeface="Times New Roman" pitchFamily="18" charset="0"/>
                <a:cs typeface="Times New Roman" pitchFamily="18" charset="0"/>
              </a:rPr>
              <a:t>ЎЗБЕКИСТОН РЕСПУБЛИКАСИ </a:t>
            </a:r>
          </a:p>
          <a:p>
            <a:pPr algn="ctr"/>
            <a:r>
              <a:rPr lang="ru-RU" b="1" dirty="0" smtClean="0">
                <a:latin typeface="Times New Roman" pitchFamily="18" charset="0"/>
                <a:cs typeface="Times New Roman" pitchFamily="18" charset="0"/>
              </a:rPr>
              <a:t>ОЛИЙ ВА ЎРТА МАХСУС ТАЪЛИМ ВАЗИРЛИГИ</a:t>
            </a:r>
          </a:p>
          <a:p>
            <a:pPr algn="ctr"/>
            <a:r>
              <a:rPr lang="ru-RU" b="1" dirty="0" smtClean="0">
                <a:latin typeface="Times New Roman" pitchFamily="18" charset="0"/>
                <a:cs typeface="Times New Roman" pitchFamily="18" charset="0"/>
              </a:rPr>
              <a:t>САМАРҚАНД ДАВЛАТ УНИВЕРСИТЕТИ ҲУЗУРИДАГИ ХАЛҚ ТАЪЛИМИ ХОДИМЛАРИНИ ҚАЙТА ТАЙЁРЛАШ ВА УЛАРНИНГ МАЛАКАСИНИ ОШИРИШ ҲУДУДИЙ МАРКАЗИ</a:t>
            </a:r>
            <a:endParaRPr lang="uz-Cyrl-UZ" b="1" dirty="0">
              <a:latin typeface="Times New Roman" pitchFamily="18" charset="0"/>
              <a:cs typeface="Times New Roman" pitchFamily="18" charset="0"/>
            </a:endParaRPr>
          </a:p>
        </p:txBody>
      </p:sp>
      <p:sp>
        <p:nvSpPr>
          <p:cNvPr id="9" name="Заголовок 1"/>
          <p:cNvSpPr txBox="1">
            <a:spLocks/>
          </p:cNvSpPr>
          <p:nvPr/>
        </p:nvSpPr>
        <p:spPr bwMode="auto">
          <a:xfrm>
            <a:off x="205477" y="3000372"/>
            <a:ext cx="8643938" cy="1285884"/>
          </a:xfrm>
          <a:prstGeom prst="rect">
            <a:avLst/>
          </a:prstGeom>
          <a:solidFill>
            <a:schemeClr val="bg1">
              <a:lumMod val="85000"/>
            </a:schemeClr>
          </a:solidFill>
          <a:ln>
            <a:headEnd/>
            <a:tailEnd/>
          </a:ln>
        </p:spPr>
        <p:style>
          <a:lnRef idx="1">
            <a:schemeClr val="accent4"/>
          </a:lnRef>
          <a:fillRef idx="2">
            <a:schemeClr val="accent4"/>
          </a:fillRef>
          <a:effectRef idx="1">
            <a:schemeClr val="accent4"/>
          </a:effectRef>
          <a:fontRef idx="minor">
            <a:schemeClr val="dk1"/>
          </a:fontRef>
        </p:style>
        <p:txBody>
          <a:bodyPr lIns="92075" tIns="46038" rIns="92075" bIns="46038" anchor="ctr"/>
          <a:lstStyle/>
          <a:p>
            <a:pPr algn="ctr"/>
            <a:r>
              <a:rPr lang="uz-Cyrl-UZ" sz="2800" b="1" dirty="0" smtClean="0">
                <a:latin typeface="Times New Roman" pitchFamily="18" charset="0"/>
                <a:cs typeface="Times New Roman" pitchFamily="18" charset="0"/>
              </a:rPr>
              <a:t>ТАЪЛИМ ТИЗИМИДАГИ ИСЛОҲОТЛАР ВА ИННОВАЦИЯЛАРНИНГ ҲУҚУҚИЙ-МЕЪЁРИЙ АСОСЛАРИ </a:t>
            </a:r>
            <a:endParaRPr lang="ru-RU" sz="2800" dirty="0">
              <a:latin typeface="Times New Roman" pitchFamily="18" charset="0"/>
              <a:cs typeface="Times New Roman" pitchFamily="18" charset="0"/>
            </a:endParaRPr>
          </a:p>
        </p:txBody>
      </p:sp>
      <p:pic>
        <p:nvPicPr>
          <p:cNvPr id="2057" name="Picture 10"/>
          <p:cNvPicPr>
            <a:picLocks noChangeAspect="1" noChangeArrowheads="1"/>
          </p:cNvPicPr>
          <p:nvPr/>
        </p:nvPicPr>
        <p:blipFill>
          <a:blip r:embed="rId3"/>
          <a:srcRect/>
          <a:stretch>
            <a:fillRect/>
          </a:stretch>
        </p:blipFill>
        <p:spPr bwMode="auto">
          <a:xfrm>
            <a:off x="214282" y="428604"/>
            <a:ext cx="2125470" cy="2071702"/>
          </a:xfrm>
          <a:prstGeom prst="rect">
            <a:avLst/>
          </a:prstGeom>
          <a:ln>
            <a:noFill/>
          </a:ln>
          <a:effectLst>
            <a:outerShdw blurRad="292100" dist="139700" dir="2700000" algn="tl" rotWithShape="0">
              <a:srgbClr val="333333">
                <a:alpha val="65000"/>
              </a:srgbClr>
            </a:outerShdw>
          </a:effectLst>
        </p:spPr>
      </p:pic>
      <p:pic>
        <p:nvPicPr>
          <p:cNvPr id="12" name="Picture 6" descr="Registan - Samarkand - 15-10-2005.jpg"/>
          <p:cNvPicPr>
            <a:picLocks noChangeAspect="1" noChangeArrowheads="1"/>
          </p:cNvPicPr>
          <p:nvPr/>
        </p:nvPicPr>
        <p:blipFill>
          <a:blip r:embed="rId4" r:link="rId5"/>
          <a:srcRect/>
          <a:stretch>
            <a:fillRect/>
          </a:stretch>
        </p:blipFill>
        <p:spPr bwMode="auto">
          <a:xfrm>
            <a:off x="6804248" y="539008"/>
            <a:ext cx="2053972" cy="2104174"/>
          </a:xfrm>
          <a:prstGeom prst="ellipse">
            <a:avLst/>
          </a:prstGeom>
          <a:ln>
            <a:noFill/>
          </a:ln>
          <a:effectLst>
            <a:softEdge rad="112500"/>
          </a:effectLst>
        </p:spPr>
      </p:pic>
      <p:pic>
        <p:nvPicPr>
          <p:cNvPr id="11" name="Picture 5" descr="E:\Abror\Asqarov\Logotype\simbol_5.jpg"/>
          <p:cNvPicPr>
            <a:picLocks noChangeAspect="1" noChangeArrowheads="1"/>
          </p:cNvPicPr>
          <p:nvPr/>
        </p:nvPicPr>
        <p:blipFill>
          <a:blip r:embed="rId6" cstate="print"/>
          <a:srcRect t="10294" b="10294"/>
          <a:stretch>
            <a:fillRect/>
          </a:stretch>
        </p:blipFill>
        <p:spPr bwMode="auto">
          <a:xfrm>
            <a:off x="6978521" y="4714884"/>
            <a:ext cx="2094073" cy="1559016"/>
          </a:xfrm>
          <a:prstGeom prst="ellipse">
            <a:avLst/>
          </a:prstGeom>
          <a:ln>
            <a:noFill/>
          </a:ln>
          <a:effectLst>
            <a:softEdge rad="112500"/>
          </a:effectLst>
        </p:spPr>
      </p:pic>
      <p:sp>
        <p:nvSpPr>
          <p:cNvPr id="13" name="Заголовок 1"/>
          <p:cNvSpPr txBox="1">
            <a:spLocks/>
          </p:cNvSpPr>
          <p:nvPr/>
        </p:nvSpPr>
        <p:spPr bwMode="auto">
          <a:xfrm>
            <a:off x="3059833" y="4500570"/>
            <a:ext cx="3918688" cy="1448710"/>
          </a:xfrm>
          <a:prstGeom prst="rect">
            <a:avLst/>
          </a:prstGeom>
          <a:solidFill>
            <a:srgbClr val="DFFDE8"/>
          </a:solidFill>
          <a:ln>
            <a:headEnd/>
            <a:tailEnd/>
          </a:ln>
        </p:spPr>
        <p:style>
          <a:lnRef idx="1">
            <a:schemeClr val="accent4"/>
          </a:lnRef>
          <a:fillRef idx="2">
            <a:schemeClr val="accent4"/>
          </a:fillRef>
          <a:effectRef idx="1">
            <a:schemeClr val="accent4"/>
          </a:effectRef>
          <a:fontRef idx="minor">
            <a:schemeClr val="dk1"/>
          </a:fontRef>
        </p:style>
        <p:txBody>
          <a:bodyPr lIns="92075" tIns="46038" rIns="92075" bIns="46038" anchor="ctr"/>
          <a:lstStyle/>
          <a:p>
            <a:pPr algn="ctr">
              <a:defRPr/>
            </a:pPr>
            <a:r>
              <a:rPr lang="uz-Cyrl-UZ" sz="3200" b="1" i="1" dirty="0" smtClean="0">
                <a:latin typeface="Times New Roman" pitchFamily="18" charset="0"/>
                <a:cs typeface="Times New Roman" pitchFamily="18" charset="0"/>
              </a:rPr>
              <a:t>Маърузачи: Дурдона РАСУЛОВА</a:t>
            </a:r>
          </a:p>
          <a:p>
            <a:pPr algn="ctr">
              <a:defRPr/>
            </a:pPr>
            <a:endParaRPr lang="ru-RU" sz="3200" b="1" dirty="0">
              <a:latin typeface="Times New Roman" pitchFamily="18" charset="0"/>
              <a:cs typeface="Times New Roman" pitchFamily="18" charset="0"/>
            </a:endParaRPr>
          </a:p>
        </p:txBody>
      </p:sp>
      <p:pic>
        <p:nvPicPr>
          <p:cNvPr id="1026" name="Picture 2" descr="I:\777777logosam_uzk.png"/>
          <p:cNvPicPr>
            <a:picLocks noChangeAspect="1" noChangeArrowheads="1"/>
          </p:cNvPicPr>
          <p:nvPr/>
        </p:nvPicPr>
        <p:blipFill>
          <a:blip r:embed="rId7"/>
          <a:srcRect/>
          <a:stretch>
            <a:fillRect/>
          </a:stretch>
        </p:blipFill>
        <p:spPr bwMode="auto">
          <a:xfrm>
            <a:off x="142844" y="4857760"/>
            <a:ext cx="2714644" cy="1428760"/>
          </a:xfrm>
          <a:prstGeom prst="rect">
            <a:avLst/>
          </a:prstGeom>
          <a:noFill/>
        </p:spPr>
      </p:pic>
    </p:spTree>
  </p:cSld>
  <p:clrMapOvr>
    <a:masterClrMapping/>
  </p:clrMapOvr>
  <p:transition advClick="0">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142984"/>
            <a:ext cx="8643998" cy="5572164"/>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algn="just"/>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Биз</a:t>
            </a:r>
            <a:r>
              <a:rPr lang="ru-RU" sz="2700" dirty="0" smtClean="0">
                <a:solidFill>
                  <a:prstClr val="black"/>
                </a:solidFill>
                <a:latin typeface="Times New Roman" pitchFamily="18" charset="0"/>
                <a:cs typeface="Times New Roman" pitchFamily="18" charset="0"/>
              </a:rPr>
              <a:t> 2018 </a:t>
            </a:r>
            <a:r>
              <a:rPr lang="ru-RU" sz="2700" dirty="0" err="1" smtClean="0">
                <a:solidFill>
                  <a:prstClr val="black"/>
                </a:solidFill>
                <a:latin typeface="Times New Roman" pitchFamily="18" charset="0"/>
                <a:cs typeface="Times New Roman" pitchFamily="18" charset="0"/>
              </a:rPr>
              <a:t>йилга</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Фаол</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тадбиркорлик</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инновацион</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ғоялар ва</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технологияларни</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қўллаб-қувватлаш йили</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деб</a:t>
            </a:r>
            <a:r>
              <a:rPr lang="ru-RU" sz="2700" dirty="0" smtClean="0">
                <a:solidFill>
                  <a:prstClr val="black"/>
                </a:solidFill>
                <a:latin typeface="Times New Roman" pitchFamily="18" charset="0"/>
                <a:cs typeface="Times New Roman" pitchFamily="18" charset="0"/>
              </a:rPr>
              <a:t> ном </a:t>
            </a:r>
            <a:r>
              <a:rPr lang="ru-RU" sz="2700" dirty="0" err="1" smtClean="0">
                <a:solidFill>
                  <a:prstClr val="black"/>
                </a:solidFill>
                <a:latin typeface="Times New Roman" pitchFamily="18" charset="0"/>
                <a:cs typeface="Times New Roman" pitchFamily="18" charset="0"/>
              </a:rPr>
              <a:t>берганимиз</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муносабати</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билан</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барча</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тадбиркорлик</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субъектларининг</a:t>
            </a:r>
            <a:r>
              <a:rPr lang="ru-RU" sz="2700"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молиявий-хўжалик</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фаолиятини</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текширишни</a:t>
            </a:r>
            <a:r>
              <a:rPr lang="ru-RU" sz="2700" b="1" dirty="0" smtClean="0">
                <a:solidFill>
                  <a:prstClr val="black"/>
                </a:solidFill>
                <a:latin typeface="Times New Roman" pitchFamily="18" charset="0"/>
                <a:cs typeface="Times New Roman" pitchFamily="18" charset="0"/>
              </a:rPr>
              <a:t> 2 </a:t>
            </a:r>
            <a:r>
              <a:rPr lang="ru-RU" sz="2700" b="1" dirty="0" err="1" smtClean="0">
                <a:solidFill>
                  <a:prstClr val="black"/>
                </a:solidFill>
                <a:latin typeface="Times New Roman" pitchFamily="18" charset="0"/>
                <a:cs typeface="Times New Roman" pitchFamily="18" charset="0"/>
              </a:rPr>
              <a:t>йилга</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тўхтатсак</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нима</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дейсизлар</a:t>
            </a:r>
            <a:r>
              <a:rPr lang="ru-RU" sz="2700" dirty="0" smtClean="0">
                <a:solidFill>
                  <a:prstClr val="black"/>
                </a:solidFill>
                <a:latin typeface="Times New Roman" pitchFamily="18" charset="0"/>
                <a:cs typeface="Times New Roman" pitchFamily="18" charset="0"/>
              </a:rPr>
              <a:t>?</a:t>
            </a:r>
          </a:p>
          <a:p>
            <a:pPr algn="just"/>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Биз</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мамлакатимиз</a:t>
            </a:r>
            <a:r>
              <a:rPr lang="ru-RU" sz="2700" dirty="0" smtClean="0">
                <a:solidFill>
                  <a:prstClr val="black"/>
                </a:solidFill>
                <a:latin typeface="Times New Roman" pitchFamily="18" charset="0"/>
                <a:cs typeface="Times New Roman" pitchFamily="18" charset="0"/>
              </a:rPr>
              <a:t> </a:t>
            </a:r>
            <a:r>
              <a:rPr lang="ru-RU" sz="2700" b="1" dirty="0" smtClean="0">
                <a:solidFill>
                  <a:prstClr val="black"/>
                </a:solidFill>
                <a:latin typeface="Times New Roman" pitchFamily="18" charset="0"/>
                <a:cs typeface="Times New Roman" pitchFamily="18" charset="0"/>
              </a:rPr>
              <a:t>бюджет </a:t>
            </a:r>
            <a:r>
              <a:rPr lang="ru-RU" sz="2700" b="1" dirty="0" err="1" smtClean="0">
                <a:solidFill>
                  <a:prstClr val="black"/>
                </a:solidFill>
                <a:latin typeface="Times New Roman" pitchFamily="18" charset="0"/>
                <a:cs typeface="Times New Roman" pitchFamily="18" charset="0"/>
              </a:rPr>
              <a:t>тизимини</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қайта кўриб</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чиқишимиз</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бюджет</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даромадлари</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ва</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харажатлари</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халқимиз учун</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очиқ ва</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ошкора</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бўлишини</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таъминлашимиз</a:t>
            </a:r>
            <a:r>
              <a:rPr lang="ru-RU" sz="2700" dirty="0" smtClean="0">
                <a:solidFill>
                  <a:prstClr val="black"/>
                </a:solidFill>
                <a:latin typeface="Times New Roman" pitchFamily="18" charset="0"/>
                <a:cs typeface="Times New Roman" pitchFamily="18" charset="0"/>
              </a:rPr>
              <a:t> </a:t>
            </a:r>
            <a:r>
              <a:rPr lang="ru-RU" sz="2700" dirty="0" err="1" smtClean="0">
                <a:solidFill>
                  <a:prstClr val="black"/>
                </a:solidFill>
                <a:latin typeface="Times New Roman" pitchFamily="18" charset="0"/>
                <a:cs typeface="Times New Roman" pitchFamily="18" charset="0"/>
              </a:rPr>
              <a:t>зарур</a:t>
            </a:r>
            <a:r>
              <a:rPr lang="ru-RU" sz="2700" dirty="0" smtClean="0">
                <a:solidFill>
                  <a:prstClr val="black"/>
                </a:solidFill>
                <a:latin typeface="Times New Roman" pitchFamily="18" charset="0"/>
                <a:cs typeface="Times New Roman" pitchFamily="18" charset="0"/>
              </a:rPr>
              <a:t>. </a:t>
            </a:r>
          </a:p>
          <a:p>
            <a:pPr algn="just"/>
            <a:r>
              <a:rPr lang="uz-Cyrl-UZ" sz="2700" dirty="0" smtClean="0">
                <a:solidFill>
                  <a:prstClr val="black"/>
                </a:solidFill>
                <a:latin typeface="Times New Roman" pitchFamily="18" charset="0"/>
                <a:cs typeface="Times New Roman" pitchFamily="18" charset="0"/>
              </a:rPr>
              <a:t>	</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Керак</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бўлса</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бу</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қонунларни оддий</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одамларимиз</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ва</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тадбиркорларимиз</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манфаати</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нуқтаи назаридан</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қайта кўриб</a:t>
            </a:r>
            <a:r>
              <a:rPr lang="ru-RU" sz="2700" b="1" dirty="0" smtClean="0">
                <a:solidFill>
                  <a:prstClr val="black"/>
                </a:solidFill>
                <a:latin typeface="Times New Roman" pitchFamily="18" charset="0"/>
                <a:cs typeface="Times New Roman" pitchFamily="18" charset="0"/>
              </a:rPr>
              <a:t> </a:t>
            </a:r>
            <a:r>
              <a:rPr lang="ru-RU" sz="2700" b="1" dirty="0" err="1" smtClean="0">
                <a:solidFill>
                  <a:prstClr val="black"/>
                </a:solidFill>
                <a:latin typeface="Times New Roman" pitchFamily="18" charset="0"/>
                <a:cs typeface="Times New Roman" pitchFamily="18" charset="0"/>
              </a:rPr>
              <a:t>чиқишга ҳам тайёрман</a:t>
            </a:r>
            <a:r>
              <a:rPr lang="ru-RU" sz="2700" b="1" dirty="0" smtClean="0">
                <a:solidFill>
                  <a:prstClr val="black"/>
                </a:solidFill>
                <a:latin typeface="Times New Roman" pitchFamily="18" charset="0"/>
                <a:cs typeface="Times New Roman" pitchFamily="18" charset="0"/>
              </a:rPr>
              <a:t>.</a:t>
            </a:r>
            <a:r>
              <a:rPr lang="ru-RU" sz="2700" dirty="0" smtClean="0">
                <a:solidFill>
                  <a:prstClr val="black"/>
                </a:solidFill>
                <a:latin typeface="Times New Roman" pitchFamily="18" charset="0"/>
                <a:cs typeface="Times New Roman" pitchFamily="18" charset="0"/>
              </a:rPr>
              <a:t> </a:t>
            </a:r>
          </a:p>
          <a:p>
            <a:pPr algn="just"/>
            <a:endParaRPr lang="ru-RU" sz="2700" dirty="0">
              <a:solidFill>
                <a:prstClr val="black"/>
              </a:solidFill>
              <a:latin typeface="Times New Roman" pitchFamily="18" charset="0"/>
              <a:cs typeface="Times New Roman" pitchFamily="18" charset="0"/>
            </a:endParaRPr>
          </a:p>
        </p:txBody>
      </p:sp>
      <p:sp>
        <p:nvSpPr>
          <p:cNvPr id="4" name="Скругленный прямоугольник 3"/>
          <p:cNvSpPr/>
          <p:nvPr/>
        </p:nvSpPr>
        <p:spPr>
          <a:xfrm>
            <a:off x="214282" y="142852"/>
            <a:ext cx="8786874" cy="714380"/>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ru-RU" sz="2000" b="1" dirty="0" smtClean="0">
                <a:solidFill>
                  <a:prstClr val="black"/>
                </a:solidFill>
                <a:latin typeface="Times New Roman" pitchFamily="18" charset="0"/>
                <a:cs typeface="Times New Roman" pitchFamily="18" charset="0"/>
              </a:rPr>
              <a:t>ИҚТИСОДИЁТНИ РИВОЖЛАНТИРИШ ВА ЛИБЕРАЛЛАШТИРИШНИНГ УСТУВОР ЙЎНАЛИШЛАРИ</a:t>
            </a:r>
            <a:r>
              <a:rPr lang="ru-RU" sz="2000" dirty="0" smtClean="0">
                <a:solidFill>
                  <a:prstClr val="black"/>
                </a:solidFill>
                <a:latin typeface="Times New Roman" pitchFamily="18" charset="0"/>
                <a:cs typeface="Times New Roman" pitchFamily="18" charset="0"/>
              </a:rPr>
              <a:t> </a:t>
            </a:r>
            <a:endParaRPr lang="ru-RU" sz="2000" dirty="0">
              <a:solidFill>
                <a:prstClr val="black"/>
              </a:solidFill>
              <a:latin typeface="Times New Roman" pitchFamily="18" charset="0"/>
              <a:cs typeface="Times New Roman" pitchFamily="18" charset="0"/>
            </a:endParaRPr>
          </a:p>
        </p:txBody>
      </p:sp>
      <p:grpSp>
        <p:nvGrpSpPr>
          <p:cNvPr id="5" name="Group 10"/>
          <p:cNvGrpSpPr>
            <a:grpSpLocks/>
          </p:cNvGrpSpPr>
          <p:nvPr/>
        </p:nvGrpSpPr>
        <p:grpSpPr bwMode="auto">
          <a:xfrm>
            <a:off x="66675" y="142875"/>
            <a:ext cx="9001125" cy="6572250"/>
            <a:chOff x="1026" y="721"/>
            <a:chExt cx="14176" cy="9342"/>
          </a:xfrm>
        </p:grpSpPr>
        <p:pic>
          <p:nvPicPr>
            <p:cNvPr id="6" name="Picture 11" descr="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026" y="721"/>
              <a:ext cx="14176" cy="93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 Box 12"/>
            <p:cNvSpPr txBox="1">
              <a:spLocks noChangeArrowheads="1"/>
            </p:cNvSpPr>
            <p:nvPr/>
          </p:nvSpPr>
          <p:spPr bwMode="auto">
            <a:xfrm>
              <a:off x="3416" y="3343"/>
              <a:ext cx="9965" cy="105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1200">
                  <a:solidFill>
                    <a:prstClr val="black"/>
                  </a:solidFill>
                  <a:latin typeface="Arial Black" pitchFamily="34" charset="0"/>
                </a:rPr>
                <a:t>«ТАЪЛИМ ТЎ</a:t>
              </a:r>
              <a:r>
                <a:rPr lang="uz-Cyrl-UZ" sz="1200" b="1">
                  <a:solidFill>
                    <a:prstClr val="black"/>
                  </a:solidFill>
                </a:rPr>
                <a:t>Ғ</a:t>
              </a:r>
              <a:r>
                <a:rPr lang="uz-Cyrl-UZ" sz="1200">
                  <a:solidFill>
                    <a:prstClr val="black"/>
                  </a:solidFill>
                  <a:latin typeface="Arial Black" pitchFamily="34" charset="0"/>
                </a:rPr>
                <a:t>РИСИДА»ги </a:t>
              </a:r>
              <a:r>
                <a:rPr lang="uz-Cyrl-UZ" sz="1200" b="1">
                  <a:solidFill>
                    <a:prstClr val="black"/>
                  </a:solidFill>
                </a:rPr>
                <a:t>Қ</a:t>
              </a:r>
              <a:r>
                <a:rPr lang="uz-Cyrl-UZ" sz="1200">
                  <a:solidFill>
                    <a:prstClr val="black"/>
                  </a:solidFill>
                  <a:latin typeface="Arial Black" pitchFamily="34" charset="0"/>
                </a:rPr>
                <a:t>ОНУН</a:t>
              </a:r>
              <a:endParaRPr lang="ru-RU">
                <a:solidFill>
                  <a:prstClr val="black"/>
                </a:solidFill>
              </a:endParaRPr>
            </a:p>
          </p:txBody>
        </p:sp>
        <p:sp>
          <p:nvSpPr>
            <p:cNvPr id="9" name="Text Box 13"/>
            <p:cNvSpPr txBox="1">
              <a:spLocks noChangeArrowheads="1"/>
            </p:cNvSpPr>
            <p:nvPr/>
          </p:nvSpPr>
          <p:spPr bwMode="auto">
            <a:xfrm>
              <a:off x="4068" y="4728"/>
              <a:ext cx="8581" cy="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1200">
                  <a:solidFill>
                    <a:prstClr val="black"/>
                  </a:solidFill>
                  <a:latin typeface="Arial Black" pitchFamily="34" charset="0"/>
                </a:rPr>
                <a:t>КАДРЛАР ТАЙЁРЛАШ МИЛЛИЙ ДАСТУРИ</a:t>
              </a:r>
              <a:endParaRPr lang="ru-RU">
                <a:solidFill>
                  <a:prstClr val="black"/>
                </a:solidFill>
              </a:endParaRPr>
            </a:p>
          </p:txBody>
        </p:sp>
        <p:sp>
          <p:nvSpPr>
            <p:cNvPr id="10" name="Text Box 14"/>
            <p:cNvSpPr txBox="1">
              <a:spLocks noChangeArrowheads="1"/>
            </p:cNvSpPr>
            <p:nvPr/>
          </p:nvSpPr>
          <p:spPr bwMode="auto">
            <a:xfrm>
              <a:off x="4068" y="1917"/>
              <a:ext cx="8581" cy="5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1200">
                  <a:solidFill>
                    <a:prstClr val="black"/>
                  </a:solidFill>
                  <a:latin typeface="Arial Black" pitchFamily="34" charset="0"/>
                </a:rPr>
                <a:t>КАДРЛАР ТАЙЁРЛАШ МИЛЛИЙ МОДЕЛИ</a:t>
              </a:r>
              <a:endParaRPr lang="ru-RU">
                <a:solidFill>
                  <a:prstClr val="black"/>
                </a:solidFill>
              </a:endParaRPr>
            </a:p>
          </p:txBody>
        </p:sp>
        <p:sp>
          <p:nvSpPr>
            <p:cNvPr id="11" name="Text Box 15"/>
            <p:cNvSpPr txBox="1">
              <a:spLocks noChangeArrowheads="1"/>
            </p:cNvSpPr>
            <p:nvPr/>
          </p:nvSpPr>
          <p:spPr bwMode="auto">
            <a:xfrm>
              <a:off x="4504" y="6275"/>
              <a:ext cx="2015" cy="5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 tIns="36000" rIns="18000" bIns="36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1000">
                  <a:solidFill>
                    <a:prstClr val="black"/>
                  </a:solidFill>
                  <a:latin typeface="Arial Black" pitchFamily="34" charset="0"/>
                </a:rPr>
                <a:t>ДАВЛАТ ВА ЖАМИЯТ</a:t>
              </a:r>
              <a:endParaRPr lang="ru-RU">
                <a:solidFill>
                  <a:prstClr val="black"/>
                </a:solidFill>
              </a:endParaRPr>
            </a:p>
          </p:txBody>
        </p:sp>
        <p:sp>
          <p:nvSpPr>
            <p:cNvPr id="12" name="Text Box 16"/>
            <p:cNvSpPr txBox="1">
              <a:spLocks noChangeArrowheads="1"/>
            </p:cNvSpPr>
            <p:nvPr/>
          </p:nvSpPr>
          <p:spPr bwMode="auto">
            <a:xfrm>
              <a:off x="1821" y="6306"/>
              <a:ext cx="2015" cy="3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 tIns="36000" rIns="18000" bIns="36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1000">
                  <a:solidFill>
                    <a:prstClr val="black"/>
                  </a:solidFill>
                  <a:latin typeface="Arial Black" pitchFamily="34" charset="0"/>
                </a:rPr>
                <a:t>ШАХС</a:t>
              </a:r>
              <a:endParaRPr lang="ru-RU">
                <a:solidFill>
                  <a:prstClr val="black"/>
                </a:solidFill>
              </a:endParaRPr>
            </a:p>
          </p:txBody>
        </p:sp>
        <p:sp>
          <p:nvSpPr>
            <p:cNvPr id="13" name="Text Box 17"/>
            <p:cNvSpPr txBox="1">
              <a:spLocks noChangeArrowheads="1"/>
            </p:cNvSpPr>
            <p:nvPr/>
          </p:nvSpPr>
          <p:spPr bwMode="auto">
            <a:xfrm>
              <a:off x="7007" y="6306"/>
              <a:ext cx="2015" cy="5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 tIns="36000" rIns="18000" bIns="36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1000">
                  <a:solidFill>
                    <a:prstClr val="black"/>
                  </a:solidFill>
                  <a:latin typeface="Arial Black" pitchFamily="34" charset="0"/>
                </a:rPr>
                <a:t>УЗЛУКСИЗ ТАЪЛИМ</a:t>
              </a:r>
              <a:endParaRPr lang="ru-RU">
                <a:solidFill>
                  <a:prstClr val="black"/>
                </a:solidFill>
              </a:endParaRPr>
            </a:p>
          </p:txBody>
        </p:sp>
        <p:sp>
          <p:nvSpPr>
            <p:cNvPr id="14" name="Text Box 18"/>
            <p:cNvSpPr txBox="1">
              <a:spLocks noChangeArrowheads="1"/>
            </p:cNvSpPr>
            <p:nvPr/>
          </p:nvSpPr>
          <p:spPr bwMode="auto">
            <a:xfrm>
              <a:off x="9697" y="6328"/>
              <a:ext cx="2015" cy="4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 tIns="36000" rIns="18000" bIns="36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1000">
                  <a:solidFill>
                    <a:prstClr val="black"/>
                  </a:solidFill>
                  <a:latin typeface="Arial Black" pitchFamily="34" charset="0"/>
                </a:rPr>
                <a:t>ФАН</a:t>
              </a:r>
              <a:endParaRPr lang="ru-RU">
                <a:solidFill>
                  <a:prstClr val="black"/>
                </a:solidFill>
              </a:endParaRPr>
            </a:p>
          </p:txBody>
        </p:sp>
        <p:sp>
          <p:nvSpPr>
            <p:cNvPr id="15" name="Text Box 19"/>
            <p:cNvSpPr txBox="1">
              <a:spLocks noChangeArrowheads="1"/>
            </p:cNvSpPr>
            <p:nvPr/>
          </p:nvSpPr>
          <p:spPr bwMode="auto">
            <a:xfrm>
              <a:off x="12407" y="6243"/>
              <a:ext cx="2015" cy="5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 tIns="36000" rIns="18000" bIns="36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1000">
                  <a:solidFill>
                    <a:prstClr val="black"/>
                  </a:solidFill>
                  <a:latin typeface="Arial Black" pitchFamily="34" charset="0"/>
                </a:rPr>
                <a:t>ИШЛАБ ЧИ</a:t>
              </a:r>
              <a:r>
                <a:rPr lang="uz-Cyrl-UZ" sz="1000">
                  <a:solidFill>
                    <a:prstClr val="black"/>
                  </a:solidFill>
                </a:rPr>
                <a:t>Қ</a:t>
              </a:r>
              <a:r>
                <a:rPr lang="uz-Cyrl-UZ" sz="1000">
                  <a:solidFill>
                    <a:prstClr val="black"/>
                  </a:solidFill>
                  <a:latin typeface="Arial Black" pitchFamily="34" charset="0"/>
                </a:rPr>
                <a:t>АРИШ</a:t>
              </a:r>
              <a:endParaRPr lang="ru-RU">
                <a:solidFill>
                  <a:prstClr val="black"/>
                </a:solidFill>
              </a:endParaRPr>
            </a:p>
          </p:txBody>
        </p:sp>
        <p:sp>
          <p:nvSpPr>
            <p:cNvPr id="16" name="Text Box 20"/>
            <p:cNvSpPr txBox="1">
              <a:spLocks noChangeArrowheads="1"/>
            </p:cNvSpPr>
            <p:nvPr/>
          </p:nvSpPr>
          <p:spPr bwMode="auto">
            <a:xfrm>
              <a:off x="1554" y="7913"/>
              <a:ext cx="1518" cy="14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 tIns="36000" rIns="18000" bIns="36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ru-RU" sz="800">
                  <a:solidFill>
                    <a:prstClr val="black"/>
                  </a:solidFill>
                  <a:latin typeface="Arial Black" pitchFamily="34" charset="0"/>
                </a:rPr>
                <a:t>МАКТАБГАЧА ТАЪЛИМ</a:t>
              </a:r>
              <a:endParaRPr lang="ru-RU">
                <a:solidFill>
                  <a:prstClr val="black"/>
                </a:solidFill>
              </a:endParaRPr>
            </a:p>
          </p:txBody>
        </p:sp>
        <p:sp>
          <p:nvSpPr>
            <p:cNvPr id="17" name="Text Box 21"/>
            <p:cNvSpPr txBox="1">
              <a:spLocks noChangeArrowheads="1"/>
            </p:cNvSpPr>
            <p:nvPr/>
          </p:nvSpPr>
          <p:spPr bwMode="auto">
            <a:xfrm>
              <a:off x="3397" y="7913"/>
              <a:ext cx="1607" cy="14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 tIns="36000" rIns="18000" bIns="36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800">
                  <a:solidFill>
                    <a:prstClr val="black"/>
                  </a:solidFill>
                  <a:latin typeface="Arial Black" pitchFamily="34" charset="0"/>
                </a:rPr>
                <a:t>УМУМИЙ ЎРТА ТАЪЛИМ</a:t>
              </a:r>
              <a:endParaRPr lang="ru-RU">
                <a:solidFill>
                  <a:prstClr val="black"/>
                </a:solidFill>
              </a:endParaRPr>
            </a:p>
          </p:txBody>
        </p:sp>
        <p:sp>
          <p:nvSpPr>
            <p:cNvPr id="18" name="Text Box 22"/>
            <p:cNvSpPr txBox="1">
              <a:spLocks noChangeArrowheads="1"/>
            </p:cNvSpPr>
            <p:nvPr/>
          </p:nvSpPr>
          <p:spPr bwMode="auto">
            <a:xfrm>
              <a:off x="5309" y="7926"/>
              <a:ext cx="1518" cy="14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 tIns="36000" rIns="18000" bIns="36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800">
                  <a:solidFill>
                    <a:prstClr val="black"/>
                  </a:solidFill>
                  <a:latin typeface="Arial Black" pitchFamily="34" charset="0"/>
                </a:rPr>
                <a:t>ЎРТА МАХСУС, КАСБ-</a:t>
              </a:r>
              <a:r>
                <a:rPr lang="uz-Cyrl-UZ" sz="800">
                  <a:solidFill>
                    <a:prstClr val="black"/>
                  </a:solidFill>
                </a:rPr>
                <a:t>Ҳ</a:t>
              </a:r>
              <a:r>
                <a:rPr lang="uz-Cyrl-UZ" sz="800">
                  <a:solidFill>
                    <a:prstClr val="black"/>
                  </a:solidFill>
                  <a:latin typeface="Arial Black" pitchFamily="34" charset="0"/>
                </a:rPr>
                <a:t>УНАР ТАЪЛИМИ</a:t>
              </a:r>
              <a:endParaRPr lang="ru-RU">
                <a:solidFill>
                  <a:prstClr val="black"/>
                </a:solidFill>
              </a:endParaRPr>
            </a:p>
          </p:txBody>
        </p:sp>
        <p:sp>
          <p:nvSpPr>
            <p:cNvPr id="19" name="Text Box 23"/>
            <p:cNvSpPr txBox="1">
              <a:spLocks noChangeArrowheads="1"/>
            </p:cNvSpPr>
            <p:nvPr/>
          </p:nvSpPr>
          <p:spPr bwMode="auto">
            <a:xfrm>
              <a:off x="7109" y="7936"/>
              <a:ext cx="1518" cy="14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 tIns="36000" rIns="18000" bIns="36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800">
                  <a:solidFill>
                    <a:prstClr val="black"/>
                  </a:solidFill>
                  <a:latin typeface="Arial Black" pitchFamily="34" charset="0"/>
                </a:rPr>
                <a:t>ОЛИЙ ТАЪЛИМ</a:t>
              </a:r>
              <a:endParaRPr lang="ru-RU">
                <a:solidFill>
                  <a:prstClr val="black"/>
                </a:solidFill>
              </a:endParaRPr>
            </a:p>
          </p:txBody>
        </p:sp>
        <p:sp>
          <p:nvSpPr>
            <p:cNvPr id="20" name="Text Box 24"/>
            <p:cNvSpPr txBox="1">
              <a:spLocks noChangeArrowheads="1"/>
            </p:cNvSpPr>
            <p:nvPr/>
          </p:nvSpPr>
          <p:spPr bwMode="auto">
            <a:xfrm>
              <a:off x="9022" y="7936"/>
              <a:ext cx="1518" cy="14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 tIns="36000" rIns="18000" bIns="36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800">
                  <a:solidFill>
                    <a:prstClr val="black"/>
                  </a:solidFill>
                  <a:latin typeface="Arial Black" pitchFamily="34" charset="0"/>
                </a:rPr>
                <a:t>ОЛИЙ Ў</a:t>
              </a:r>
              <a:r>
                <a:rPr lang="uz-Cyrl-UZ" sz="800">
                  <a:solidFill>
                    <a:prstClr val="black"/>
                  </a:solidFill>
                </a:rPr>
                <a:t>Қ</a:t>
              </a:r>
              <a:r>
                <a:rPr lang="uz-Cyrl-UZ" sz="800">
                  <a:solidFill>
                    <a:prstClr val="black"/>
                  </a:solidFill>
                  <a:latin typeface="Arial Black" pitchFamily="34" charset="0"/>
                </a:rPr>
                <a:t>УВ ЮРТИДАН КЕЙИНГИ ТАЪЛИМ</a:t>
              </a:r>
              <a:endParaRPr lang="ru-RU">
                <a:solidFill>
                  <a:prstClr val="black"/>
                </a:solidFill>
              </a:endParaRPr>
            </a:p>
          </p:txBody>
        </p:sp>
        <p:sp>
          <p:nvSpPr>
            <p:cNvPr id="21" name="Text Box 25"/>
            <p:cNvSpPr txBox="1">
              <a:spLocks noChangeArrowheads="1"/>
            </p:cNvSpPr>
            <p:nvPr/>
          </p:nvSpPr>
          <p:spPr bwMode="auto">
            <a:xfrm>
              <a:off x="10822" y="7936"/>
              <a:ext cx="1698" cy="13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 tIns="36000" rIns="18000" bIns="36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700">
                  <a:solidFill>
                    <a:prstClr val="black"/>
                  </a:solidFill>
                  <a:latin typeface="Arial Black" pitchFamily="34" charset="0"/>
                </a:rPr>
                <a:t>КАДРЛАР МАЛАКАСИНИ ОШИРИШ ВА УЛАРНИ </a:t>
              </a:r>
              <a:r>
                <a:rPr lang="uz-Cyrl-UZ" sz="700">
                  <a:solidFill>
                    <a:prstClr val="black"/>
                  </a:solidFill>
                </a:rPr>
                <a:t>Қ</a:t>
              </a:r>
              <a:r>
                <a:rPr lang="uz-Cyrl-UZ" sz="700">
                  <a:solidFill>
                    <a:prstClr val="black"/>
                  </a:solidFill>
                  <a:latin typeface="Arial Black" pitchFamily="34" charset="0"/>
                </a:rPr>
                <a:t>АЙТА ТАЙЁРЛАШ</a:t>
              </a:r>
              <a:endParaRPr lang="ru-RU">
                <a:solidFill>
                  <a:prstClr val="black"/>
                </a:solidFill>
              </a:endParaRPr>
            </a:p>
          </p:txBody>
        </p:sp>
        <p:sp>
          <p:nvSpPr>
            <p:cNvPr id="22" name="Text Box 26"/>
            <p:cNvSpPr txBox="1">
              <a:spLocks noChangeArrowheads="1"/>
            </p:cNvSpPr>
            <p:nvPr/>
          </p:nvSpPr>
          <p:spPr bwMode="auto">
            <a:xfrm>
              <a:off x="12959" y="7936"/>
              <a:ext cx="1616" cy="141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8000" tIns="36000" rIns="18000" bIns="36000"/>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eaLnBrk="1" hangingPunct="1">
                <a:spcAft>
                  <a:spcPts val="1000"/>
                </a:spcAft>
              </a:pPr>
              <a:r>
                <a:rPr lang="uz-Cyrl-UZ" sz="800">
                  <a:solidFill>
                    <a:prstClr val="black"/>
                  </a:solidFill>
                  <a:latin typeface="Arial Black" pitchFamily="34" charset="0"/>
                </a:rPr>
                <a:t>МАКТАБДАН ТАШ</a:t>
              </a:r>
              <a:r>
                <a:rPr lang="uz-Cyrl-UZ" sz="800">
                  <a:solidFill>
                    <a:prstClr val="black"/>
                  </a:solidFill>
                </a:rPr>
                <a:t>Қ</a:t>
              </a:r>
              <a:r>
                <a:rPr lang="uz-Cyrl-UZ" sz="800">
                  <a:solidFill>
                    <a:prstClr val="black"/>
                  </a:solidFill>
                  <a:latin typeface="Arial Black" pitchFamily="34" charset="0"/>
                </a:rPr>
                <a:t>АРИ ТАЪЛИМ</a:t>
              </a:r>
              <a:endParaRPr lang="ru-RU">
                <a:solidFill>
                  <a:prstClr val="black"/>
                </a:solidFill>
              </a:endParaRPr>
            </a:p>
          </p:txBody>
        </p:sp>
        <p:sp>
          <p:nvSpPr>
            <p:cNvPr id="23" name="Text Box 27"/>
            <p:cNvSpPr txBox="1">
              <a:spLocks noChangeArrowheads="1"/>
            </p:cNvSpPr>
            <p:nvPr/>
          </p:nvSpPr>
          <p:spPr bwMode="auto">
            <a:xfrm>
              <a:off x="4979" y="1011"/>
              <a:ext cx="8581" cy="63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spcAft>
                  <a:spcPts val="1000"/>
                </a:spcAft>
              </a:pPr>
              <a:r>
                <a:rPr lang="uz-Cyrl-UZ">
                  <a:solidFill>
                    <a:srgbClr val="F2F2F2"/>
                  </a:solidFill>
                  <a:latin typeface="Impact" pitchFamily="34" charset="0"/>
                </a:rPr>
                <a:t>       КАДРЛАР ТАЙЁРЛАШ </a:t>
              </a:r>
              <a:r>
                <a:rPr lang="ru-RU">
                  <a:solidFill>
                    <a:srgbClr val="F2F2F2"/>
                  </a:solidFill>
                  <a:latin typeface="Impact" pitchFamily="34" charset="0"/>
                </a:rPr>
                <a:t>МИЛЛИЙ МОДЕЛИ</a:t>
              </a:r>
            </a:p>
          </p:txBody>
        </p:sp>
      </p:grpSp>
    </p:spTree>
    <p:extLst>
      <p:ext uri="{BB962C8B-B14F-4D97-AF65-F5344CB8AC3E}">
        <p14:creationId xmlns:p14="http://schemas.microsoft.com/office/powerpoint/2010/main" xmlns="" val="968920153"/>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142844" y="928670"/>
            <a:ext cx="6643734" cy="5572164"/>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indent="266700" algn="just" eaLnBrk="1" hangingPunct="1">
              <a:defRPr/>
            </a:pP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Фарзандларимиз</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тарбиясида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энг</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асосий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бўғин ҳисобланган мактабгача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таълим</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тизимининг</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жамиятимиз</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ҳаётидаги катта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ўрни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аҳамиятини эътиборга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олиб</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Мактабгача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таълим</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вазирлигини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ташкил</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этдик</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Биз</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ушбу</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соҳанинг моддий-техник</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базасини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мустаҳкамлашимиз, жумладан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яқин </a:t>
            </a:r>
            <a:r>
              <a:rPr lang="ru-RU" sz="2800" dirty="0" smtClean="0">
                <a:latin typeface="Times New Roman" pitchFamily="18" charset="0"/>
                <a:cs typeface="Times New Roman" pitchFamily="18" charset="0"/>
              </a:rPr>
              <a:t>3-4 </a:t>
            </a:r>
            <a:r>
              <a:rPr lang="ru-RU" sz="2800" dirty="0" err="1" smtClean="0">
                <a:latin typeface="Times New Roman" pitchFamily="18" charset="0"/>
                <a:cs typeface="Times New Roman" pitchFamily="18" charset="0"/>
              </a:rPr>
              <a:t>йилда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барча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ҳудудларда минглаб</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янги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боғчалар қуришимиз</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таълим-тарбия</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сифати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даражасини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янги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босқичга кўтаришимиз</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лозим</a:t>
            </a:r>
            <a:r>
              <a:rPr lang="ru-RU" sz="2800" dirty="0" smtClean="0">
                <a:latin typeface="Times New Roman" pitchFamily="18" charset="0"/>
                <a:cs typeface="Times New Roman" pitchFamily="18" charset="0"/>
              </a:rPr>
              <a:t>.</a:t>
            </a:r>
            <a:endParaRPr lang="uz-Cyrl-UZ" sz="2600" dirty="0">
              <a:solidFill>
                <a:schemeClr val="tx1"/>
              </a:solidFill>
              <a:latin typeface="Times New Roman" pitchFamily="18" charset="0"/>
              <a:cs typeface="Times New Roman" pitchFamily="18" charset="0"/>
            </a:endParaRPr>
          </a:p>
        </p:txBody>
      </p:sp>
      <p:sp>
        <p:nvSpPr>
          <p:cNvPr id="12" name="Скругленный прямоугольник 11"/>
          <p:cNvSpPr/>
          <p:nvPr/>
        </p:nvSpPr>
        <p:spPr>
          <a:xfrm>
            <a:off x="214282" y="71414"/>
            <a:ext cx="8786874" cy="785817"/>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ru-RU" sz="2600" b="1" dirty="0" smtClean="0">
                <a:latin typeface="Times New Roman" pitchFamily="18" charset="0"/>
                <a:cs typeface="Times New Roman" pitchFamily="18" charset="0"/>
              </a:rPr>
              <a:t>МАКТАБГАЧА ТАЪЛИМДАГИ  ИСЛОҲОТЛАР</a:t>
            </a:r>
            <a:endParaRPr lang="ru-RU" sz="2600" b="1" dirty="0">
              <a:latin typeface="Times New Roman" pitchFamily="18" charset="0"/>
              <a:cs typeface="Times New Roman" pitchFamily="18" charset="0"/>
            </a:endParaRPr>
          </a:p>
        </p:txBody>
      </p:sp>
      <p:pic>
        <p:nvPicPr>
          <p:cNvPr id="13" name="Picture 23" descr="\\192.168.0.45\rasmlar\Кўргазмага расм\Ёшлар ва маданият\_DSC4427.jpg"/>
          <p:cNvPicPr>
            <a:picLocks noChangeAspect="1" noChangeArrowheads="1"/>
          </p:cNvPicPr>
          <p:nvPr/>
        </p:nvPicPr>
        <p:blipFill>
          <a:blip r:embed="rId2"/>
          <a:srcRect/>
          <a:stretch>
            <a:fillRect/>
          </a:stretch>
        </p:blipFill>
        <p:spPr bwMode="auto">
          <a:xfrm>
            <a:off x="6786642" y="4714884"/>
            <a:ext cx="2285952" cy="1857388"/>
          </a:xfrm>
          <a:prstGeom prst="rect">
            <a:avLst/>
          </a:prstGeom>
          <a:noFill/>
          <a:ln w="9525">
            <a:noFill/>
            <a:miter lim="800000"/>
            <a:headEnd/>
            <a:tailEnd/>
          </a:ln>
        </p:spPr>
      </p:pic>
      <p:pic>
        <p:nvPicPr>
          <p:cNvPr id="14"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715140" y="2682624"/>
            <a:ext cx="2357422" cy="2032260"/>
          </a:xfrm>
          <a:prstGeom prst="rect">
            <a:avLst/>
          </a:prstGeom>
          <a:ln>
            <a:noFill/>
          </a:ln>
          <a:effectLst>
            <a:softEdge rad="112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6" name="Picture 2" descr="http://10.mtm.uz/plugins/galleryfb/pictures/thumb/ti_863921942699_1.jpg"/>
          <p:cNvPicPr>
            <a:picLocks noChangeAspect="1" noChangeArrowheads="1"/>
          </p:cNvPicPr>
          <p:nvPr/>
        </p:nvPicPr>
        <p:blipFill>
          <a:blip r:embed="rId4"/>
          <a:srcRect/>
          <a:stretch>
            <a:fillRect/>
          </a:stretch>
        </p:blipFill>
        <p:spPr bwMode="auto">
          <a:xfrm>
            <a:off x="6786578" y="857232"/>
            <a:ext cx="2200543" cy="1857388"/>
          </a:xfrm>
          <a:prstGeom prst="rect">
            <a:avLst/>
          </a:prstGeom>
          <a:noFill/>
        </p:spPr>
      </p:pic>
    </p:spTree>
    <p:extLst>
      <p:ext uri="{BB962C8B-B14F-4D97-AF65-F5344CB8AC3E}">
        <p14:creationId xmlns:p14="http://schemas.microsoft.com/office/powerpoint/2010/main" xmlns="" val="277593887"/>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142844" y="928670"/>
            <a:ext cx="6643734" cy="3714776"/>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indent="266700" algn="just" eaLnBrk="1" hangingPunct="1">
              <a:defRPr/>
            </a:pPr>
            <a:r>
              <a:rPr lang="ru-RU" sz="2600" dirty="0" err="1" smtClean="0">
                <a:latin typeface="Times New Roman" pitchFamily="18" charset="0"/>
                <a:cs typeface="Times New Roman" pitchFamily="18" charset="0"/>
              </a:rPr>
              <a:t>Жорий</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йилда</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янги</a:t>
            </a:r>
            <a:r>
              <a:rPr lang="ru-RU" sz="2600" dirty="0" smtClean="0">
                <a:latin typeface="Times New Roman" pitchFamily="18" charset="0"/>
                <a:cs typeface="Times New Roman" pitchFamily="18" charset="0"/>
              </a:rPr>
              <a:t> </a:t>
            </a:r>
            <a:r>
              <a:rPr lang="ru-RU" sz="2600" b="1" dirty="0" err="1" smtClean="0">
                <a:latin typeface="Times New Roman" pitchFamily="18" charset="0"/>
                <a:cs typeface="Times New Roman" pitchFamily="18" charset="0"/>
              </a:rPr>
              <a:t>таълим</a:t>
            </a:r>
            <a:r>
              <a:rPr lang="ru-RU" sz="2600" b="1" dirty="0" smtClean="0">
                <a:latin typeface="Times New Roman" pitchFamily="18" charset="0"/>
                <a:cs typeface="Times New Roman" pitchFamily="18" charset="0"/>
              </a:rPr>
              <a:t> </a:t>
            </a:r>
            <a:r>
              <a:rPr lang="ru-RU" sz="2600" b="1" dirty="0" err="1" smtClean="0">
                <a:latin typeface="Times New Roman" pitchFamily="18" charset="0"/>
                <a:cs typeface="Times New Roman" pitchFamily="18" charset="0"/>
              </a:rPr>
              <a:t>муассасаларини</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қуриш, мавжудларини</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таъмирлашга</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алоҳида эътибор</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қаратилди.</a:t>
            </a:r>
            <a:r>
              <a:rPr lang="ru-RU" sz="2600" dirty="0" smtClean="0">
                <a:latin typeface="Times New Roman" pitchFamily="18" charset="0"/>
                <a:cs typeface="Times New Roman" pitchFamily="18" charset="0"/>
              </a:rPr>
              <a:t> 12 та </a:t>
            </a:r>
            <a:r>
              <a:rPr lang="ru-RU" sz="2600" dirty="0" err="1" smtClean="0">
                <a:latin typeface="Times New Roman" pitchFamily="18" charset="0"/>
                <a:cs typeface="Times New Roman" pitchFamily="18" charset="0"/>
              </a:rPr>
              <a:t>умумтаълим</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мактаби</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янгитдан</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барпо</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этилди</a:t>
            </a:r>
            <a:r>
              <a:rPr lang="ru-RU" sz="2600" dirty="0" smtClean="0">
                <a:latin typeface="Times New Roman" pitchFamily="18" charset="0"/>
                <a:cs typeface="Times New Roman" pitchFamily="18" charset="0"/>
              </a:rPr>
              <a:t>, 320 </a:t>
            </a:r>
            <a:r>
              <a:rPr lang="ru-RU" sz="2600" dirty="0" err="1" smtClean="0">
                <a:latin typeface="Times New Roman" pitchFamily="18" charset="0"/>
                <a:cs typeface="Times New Roman" pitchFamily="18" charset="0"/>
              </a:rPr>
              <a:t>таси</a:t>
            </a:r>
            <a:r>
              <a:rPr lang="ru-RU" sz="2600" dirty="0" smtClean="0">
                <a:latin typeface="Times New Roman" pitchFamily="18" charset="0"/>
                <a:cs typeface="Times New Roman" pitchFamily="18" charset="0"/>
              </a:rPr>
              <a:t> реконструкция </a:t>
            </a:r>
            <a:r>
              <a:rPr lang="ru-RU" sz="2600" dirty="0" err="1" smtClean="0">
                <a:latin typeface="Times New Roman" pitchFamily="18" charset="0"/>
                <a:cs typeface="Times New Roman" pitchFamily="18" charset="0"/>
              </a:rPr>
              <a:t>қилинди</a:t>
            </a:r>
            <a:r>
              <a:rPr lang="ru-RU" sz="2600" dirty="0" smtClean="0">
                <a:latin typeface="Times New Roman" pitchFamily="18" charset="0"/>
                <a:cs typeface="Times New Roman" pitchFamily="18" charset="0"/>
              </a:rPr>
              <a:t>, 152 та </a:t>
            </a:r>
            <a:r>
              <a:rPr lang="ru-RU" sz="2600" dirty="0" err="1" smtClean="0">
                <a:latin typeface="Times New Roman" pitchFamily="18" charset="0"/>
                <a:cs typeface="Times New Roman" pitchFamily="18" charset="0"/>
              </a:rPr>
              <a:t>мактаб</a:t>
            </a:r>
            <a:r>
              <a:rPr lang="ru-RU" sz="2600" dirty="0" smtClean="0">
                <a:latin typeface="Times New Roman" pitchFamily="18" charset="0"/>
                <a:cs typeface="Times New Roman" pitchFamily="18" charset="0"/>
              </a:rPr>
              <a:t> капитал </a:t>
            </a:r>
            <a:r>
              <a:rPr lang="ru-RU" sz="2600" dirty="0" err="1" smtClean="0">
                <a:latin typeface="Times New Roman" pitchFamily="18" charset="0"/>
                <a:cs typeface="Times New Roman" pitchFamily="18" charset="0"/>
              </a:rPr>
              <a:t>таъмирланди</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Шунингдек</a:t>
            </a:r>
            <a:r>
              <a:rPr lang="ru-RU" sz="2600" dirty="0" smtClean="0">
                <a:latin typeface="Times New Roman" pitchFamily="18" charset="0"/>
                <a:cs typeface="Times New Roman" pitchFamily="18" charset="0"/>
              </a:rPr>
              <a:t>, 107 та </a:t>
            </a:r>
            <a:r>
              <a:rPr lang="ru-RU" sz="2600" dirty="0" err="1" smtClean="0">
                <a:latin typeface="Times New Roman" pitchFamily="18" charset="0"/>
                <a:cs typeface="Times New Roman" pitchFamily="18" charset="0"/>
              </a:rPr>
              <a:t>мактабгача</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таълим</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муассасаси</a:t>
            </a:r>
            <a:r>
              <a:rPr lang="ru-RU" sz="2600" dirty="0" smtClean="0">
                <a:latin typeface="Times New Roman" pitchFamily="18" charset="0"/>
                <a:cs typeface="Times New Roman" pitchFamily="18" charset="0"/>
              </a:rPr>
              <a:t> реконструкция </a:t>
            </a:r>
            <a:r>
              <a:rPr lang="ru-RU" sz="2600" dirty="0" err="1" smtClean="0">
                <a:latin typeface="Times New Roman" pitchFamily="18" charset="0"/>
                <a:cs typeface="Times New Roman" pitchFamily="18" charset="0"/>
              </a:rPr>
              <a:t>қилинди ва</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қурилди</a:t>
            </a:r>
            <a:r>
              <a:rPr lang="ru-RU" sz="2600" dirty="0" smtClean="0">
                <a:latin typeface="Times New Roman" pitchFamily="18" charset="0"/>
                <a:cs typeface="Times New Roman" pitchFamily="18" charset="0"/>
              </a:rPr>
              <a:t>, 195 та </a:t>
            </a:r>
            <a:r>
              <a:rPr lang="ru-RU" sz="2600" dirty="0" err="1" smtClean="0">
                <a:latin typeface="Times New Roman" pitchFamily="18" charset="0"/>
                <a:cs typeface="Times New Roman" pitchFamily="18" charset="0"/>
              </a:rPr>
              <a:t>боғча </a:t>
            </a:r>
            <a:r>
              <a:rPr lang="ru-RU" sz="2600" dirty="0" smtClean="0">
                <a:latin typeface="Times New Roman" pitchFamily="18" charset="0"/>
                <a:cs typeface="Times New Roman" pitchFamily="18" charset="0"/>
              </a:rPr>
              <a:t>капитал </a:t>
            </a:r>
            <a:r>
              <a:rPr lang="ru-RU" sz="2600" dirty="0" err="1" smtClean="0">
                <a:latin typeface="Times New Roman" pitchFamily="18" charset="0"/>
                <a:cs typeface="Times New Roman" pitchFamily="18" charset="0"/>
              </a:rPr>
              <a:t>таъмирланди</a:t>
            </a:r>
            <a:r>
              <a:rPr lang="ru-RU" sz="2600" dirty="0" smtClean="0">
                <a:latin typeface="Times New Roman" pitchFamily="18" charset="0"/>
                <a:cs typeface="Times New Roman" pitchFamily="18" charset="0"/>
              </a:rPr>
              <a:t>.</a:t>
            </a:r>
            <a:endParaRPr lang="uz-Cyrl-UZ" sz="2600" dirty="0">
              <a:solidFill>
                <a:schemeClr val="tx1"/>
              </a:solidFill>
              <a:latin typeface="Times New Roman" pitchFamily="18" charset="0"/>
              <a:cs typeface="Times New Roman" pitchFamily="18" charset="0"/>
            </a:endParaRPr>
          </a:p>
        </p:txBody>
      </p:sp>
      <p:pic>
        <p:nvPicPr>
          <p:cNvPr id="23560" name="Рисунок 1"/>
          <p:cNvPicPr>
            <a:picLocks noChangeAspect="1"/>
          </p:cNvPicPr>
          <p:nvPr/>
        </p:nvPicPr>
        <p:blipFill>
          <a:blip r:embed="rId2"/>
          <a:srcRect/>
          <a:stretch>
            <a:fillRect/>
          </a:stretch>
        </p:blipFill>
        <p:spPr bwMode="auto">
          <a:xfrm>
            <a:off x="6929454" y="1071546"/>
            <a:ext cx="2060067" cy="1785950"/>
          </a:xfrm>
          <a:prstGeom prst="rect">
            <a:avLst/>
          </a:prstGeom>
          <a:noFill/>
          <a:ln w="9525">
            <a:noFill/>
            <a:miter lim="800000"/>
            <a:headEnd/>
            <a:tailEnd/>
          </a:ln>
        </p:spPr>
      </p:pic>
      <p:sp>
        <p:nvSpPr>
          <p:cNvPr id="9" name="Скругленный прямоугольник 8"/>
          <p:cNvSpPr/>
          <p:nvPr/>
        </p:nvSpPr>
        <p:spPr>
          <a:xfrm>
            <a:off x="71406" y="4714884"/>
            <a:ext cx="6715172" cy="2071702"/>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algn="just"/>
            <a:r>
              <a:rPr lang="ru-RU" sz="2300" dirty="0" smtClean="0">
                <a:latin typeface="Times New Roman" pitchFamily="18" charset="0"/>
                <a:cs typeface="Times New Roman" pitchFamily="18" charset="0"/>
              </a:rPr>
              <a:t>	</a:t>
            </a:r>
          </a:p>
          <a:p>
            <a:pPr algn="just"/>
            <a:r>
              <a:rPr lang="uz-Cyrl-UZ" sz="2300" dirty="0" smtClean="0">
                <a:latin typeface="Times New Roman" pitchFamily="18" charset="0"/>
                <a:cs typeface="Times New Roman" pitchFamily="18" charset="0"/>
              </a:rPr>
              <a:t>	</a:t>
            </a:r>
            <a:r>
              <a:rPr lang="ru-RU" sz="24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Кўплаб</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ота-оналар</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ўқитувчи ва</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ўқувчилар ҳамда кенг</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жамоатчилик</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томонидан</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билдирилган</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таклифлар</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асосида</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юртимизда</a:t>
            </a:r>
            <a:r>
              <a:rPr lang="ru-RU" sz="2600" dirty="0" smtClean="0">
                <a:latin typeface="Times New Roman" pitchFamily="18" charset="0"/>
                <a:cs typeface="Times New Roman" pitchFamily="18" charset="0"/>
              </a:rPr>
              <a:t> 11 </a:t>
            </a:r>
            <a:r>
              <a:rPr lang="ru-RU" sz="2600" dirty="0" err="1" smtClean="0">
                <a:latin typeface="Times New Roman" pitchFamily="18" charset="0"/>
                <a:cs typeface="Times New Roman" pitchFamily="18" charset="0"/>
              </a:rPr>
              <a:t>йиллик</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таълим</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қайта тикланди</a:t>
            </a:r>
            <a:r>
              <a:rPr lang="ru-RU" sz="2600" dirty="0" smtClean="0">
                <a:latin typeface="Times New Roman" pitchFamily="18" charset="0"/>
                <a:cs typeface="Times New Roman" pitchFamily="18" charset="0"/>
              </a:rPr>
              <a:t>.</a:t>
            </a:r>
          </a:p>
          <a:p>
            <a:pPr algn="just"/>
            <a:endParaRPr lang="ru-RU" sz="2300" dirty="0">
              <a:latin typeface="Times New Roman" pitchFamily="18" charset="0"/>
              <a:cs typeface="Times New Roman" pitchFamily="18" charset="0"/>
            </a:endParaRPr>
          </a:p>
        </p:txBody>
      </p:sp>
      <p:pic>
        <p:nvPicPr>
          <p:cNvPr id="10" name="Picture 6" descr="D:\Изображения\Фотогалерея\11. Фарғона\2491271fd40c000ae6c785d8c031288f.JPG"/>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l="4496" r="7581" b="7406"/>
          <a:stretch/>
        </p:blipFill>
        <p:spPr bwMode="auto">
          <a:xfrm>
            <a:off x="6929454" y="3044605"/>
            <a:ext cx="2071702" cy="1670279"/>
          </a:xfrm>
          <a:prstGeom prst="rect">
            <a:avLst/>
          </a:prstGeom>
          <a:noFill/>
          <a:extLst>
            <a:ext uri="{909E8E84-426E-40DD-AFC4-6F175D3DCCD1}">
              <a14:hiddenFill xmlns:a14="http://schemas.microsoft.com/office/drawing/2010/main" xmlns="">
                <a:solidFill>
                  <a:srgbClr val="FFFFFF"/>
                </a:solidFill>
              </a14:hiddenFill>
            </a:ext>
          </a:extLst>
        </p:spPr>
      </p:pic>
      <p:pic>
        <p:nvPicPr>
          <p:cNvPr id="11" name="Picture 4" descr="C:\Documents and Settings\UserXP\Рабочий стол\9-май\Foto\Yoshlar\bilimli.jpg"/>
          <p:cNvPicPr>
            <a:picLocks noChangeAspect="1" noChangeArrowheads="1"/>
          </p:cNvPicPr>
          <p:nvPr/>
        </p:nvPicPr>
        <p:blipFill>
          <a:blip r:embed="rId4"/>
          <a:srcRect/>
          <a:stretch>
            <a:fillRect/>
          </a:stretch>
        </p:blipFill>
        <p:spPr bwMode="auto">
          <a:xfrm>
            <a:off x="6858048" y="4857760"/>
            <a:ext cx="2143108" cy="1857388"/>
          </a:xfrm>
          <a:prstGeom prst="rect">
            <a:avLst/>
          </a:prstGeom>
          <a:noFill/>
          <a:ln w="9525">
            <a:noFill/>
            <a:miter lim="800000"/>
            <a:headEnd/>
            <a:tailEnd/>
          </a:ln>
        </p:spPr>
      </p:pic>
      <p:sp>
        <p:nvSpPr>
          <p:cNvPr id="12" name="Скругленный прямоугольник 11"/>
          <p:cNvSpPr/>
          <p:nvPr/>
        </p:nvSpPr>
        <p:spPr>
          <a:xfrm>
            <a:off x="214282" y="71414"/>
            <a:ext cx="8786874" cy="785817"/>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ru-RU" sz="2600" b="1" dirty="0" smtClean="0">
                <a:latin typeface="Times New Roman" pitchFamily="18" charset="0"/>
                <a:cs typeface="Times New Roman" pitchFamily="18" charset="0"/>
              </a:rPr>
              <a:t>ХАЛҚ ТАЪЛИМИ ТИЗИМИДАГИ  ИСЛОҲОТЛАР</a:t>
            </a:r>
            <a:endParaRPr lang="ru-RU" sz="2600" b="1" dirty="0">
              <a:latin typeface="Times New Roman" pitchFamily="18" charset="0"/>
              <a:cs typeface="Times New Roman" pitchFamily="18" charset="0"/>
            </a:endParaRPr>
          </a:p>
        </p:txBody>
      </p:sp>
    </p:spTree>
    <p:extLst>
      <p:ext uri="{BB962C8B-B14F-4D97-AF65-F5344CB8AC3E}">
        <p14:creationId xmlns:p14="http://schemas.microsoft.com/office/powerpoint/2010/main" xmlns="" val="33221609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142984"/>
            <a:ext cx="8643998" cy="5429288"/>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algn="just"/>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Жойлардаги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ўқитувчиларга бўлган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эҳтиёжни қоплаш учун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Тошкент</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вилоятида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Чирчиқ давлат</a:t>
            </a:r>
            <a:r>
              <a:rPr lang="ru-RU" sz="2800" dirty="0" smtClean="0">
                <a:latin typeface="Times New Roman" pitchFamily="18" charset="0"/>
                <a:cs typeface="Times New Roman" pitchFamily="18" charset="0"/>
              </a:rPr>
              <a:t> педагогика </a:t>
            </a:r>
            <a:r>
              <a:rPr lang="ru-RU" sz="2800" dirty="0" err="1" smtClean="0">
                <a:latin typeface="Times New Roman" pitchFamily="18" charset="0"/>
                <a:cs typeface="Times New Roman" pitchFamily="18" charset="0"/>
              </a:rPr>
              <a:t>институти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ташкил</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этилди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Бундан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ташқари, </a:t>
            </a:r>
            <a:r>
              <a:rPr lang="ru-RU" sz="2800" dirty="0" smtClean="0">
                <a:latin typeface="Times New Roman" pitchFamily="18" charset="0"/>
                <a:cs typeface="Times New Roman" pitchFamily="18" charset="0"/>
              </a:rPr>
              <a:t>15 та </a:t>
            </a:r>
            <a:r>
              <a:rPr lang="ru-RU" sz="2800" dirty="0" err="1" smtClean="0">
                <a:latin typeface="Times New Roman" pitchFamily="18" charset="0"/>
                <a:cs typeface="Times New Roman" pitchFamily="18" charset="0"/>
              </a:rPr>
              <a:t>олий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таълим</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муассасасида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ташкил</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этилган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махсус</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сиртқи бўлимларда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ўрта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махсус</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маълумотга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эга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бўлган</a:t>
            </a:r>
            <a:r>
              <a:rPr lang="ru-RU" sz="2800" dirty="0" smtClean="0">
                <a:latin typeface="Times New Roman" pitchFamily="18" charset="0"/>
                <a:cs typeface="Times New Roman" pitchFamily="18" charset="0"/>
              </a:rPr>
              <a:t> 5 </a:t>
            </a:r>
            <a:r>
              <a:rPr lang="ru-RU" sz="2800" dirty="0" err="1" smtClean="0">
                <a:latin typeface="Times New Roman" pitchFamily="18" charset="0"/>
                <a:cs typeface="Times New Roman" pitchFamily="18" charset="0"/>
              </a:rPr>
              <a:t>мингдан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ортиқ педагоглар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учун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олий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маълумот</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олиш</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имконияти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яратилди</a:t>
            </a:r>
            <a:r>
              <a:rPr lang="ru-RU" sz="2800" dirty="0" smtClean="0">
                <a:latin typeface="Times New Roman" pitchFamily="18" charset="0"/>
                <a:cs typeface="Times New Roman" pitchFamily="18" charset="0"/>
              </a:rPr>
              <a:t>. </a:t>
            </a:r>
          </a:p>
          <a:p>
            <a:pPr algn="just"/>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Таълим</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тизимидаги</a:t>
            </a:r>
            <a:r>
              <a:rPr lang="ru-RU" sz="2800" dirty="0" smtClean="0">
                <a:latin typeface="Times New Roman" pitchFamily="18" charset="0"/>
                <a:cs typeface="Times New Roman" pitchFamily="18" charset="0"/>
              </a:rPr>
              <a:t> инновация </a:t>
            </a:r>
            <a:r>
              <a:rPr lang="ru-RU" sz="2800" dirty="0" err="1" smtClean="0">
                <a:latin typeface="Times New Roman" pitchFamily="18" charset="0"/>
                <a:cs typeface="Times New Roman" pitchFamily="18" charset="0"/>
              </a:rPr>
              <a:t>ва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креатив</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ёндашувлар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асосида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Муҳаммад Хоразмий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Мирзо</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Улуғбек номлари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билан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аталадиган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аниқ фанлар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чуқур ўқитиладиган махсус</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мактаблар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ташкил</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этилди</a:t>
            </a:r>
            <a:r>
              <a:rPr lang="ru-RU" sz="2800" dirty="0" smtClean="0">
                <a:latin typeface="Times New Roman" pitchFamily="18" charset="0"/>
                <a:cs typeface="Times New Roman" pitchFamily="18" charset="0"/>
              </a:rPr>
              <a:t>. </a:t>
            </a:r>
            <a:endParaRPr lang="uz-Cyrl-UZ" sz="2800" dirty="0">
              <a:solidFill>
                <a:schemeClr val="tx1"/>
              </a:solidFill>
              <a:latin typeface="Times New Roman" pitchFamily="18" charset="0"/>
              <a:cs typeface="Times New Roman" pitchFamily="18" charset="0"/>
            </a:endParaRPr>
          </a:p>
        </p:txBody>
      </p:sp>
      <p:sp>
        <p:nvSpPr>
          <p:cNvPr id="12" name="Скругленный прямоугольник 11"/>
          <p:cNvSpPr/>
          <p:nvPr/>
        </p:nvSpPr>
        <p:spPr>
          <a:xfrm>
            <a:off x="214282" y="71414"/>
            <a:ext cx="8786874" cy="785817"/>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ru-RU" sz="2600" b="1" dirty="0" smtClean="0">
                <a:latin typeface="Times New Roman" pitchFamily="18" charset="0"/>
                <a:cs typeface="Times New Roman" pitchFamily="18" charset="0"/>
              </a:rPr>
              <a:t>ОЛИЙ ТАЪЛИМДАГИ ИСЛОҲОТЛАР</a:t>
            </a:r>
            <a:endParaRPr lang="ru-RU" sz="2600" b="1" dirty="0">
              <a:latin typeface="Times New Roman" pitchFamily="18" charset="0"/>
              <a:cs typeface="Times New Roman" pitchFamily="18" charset="0"/>
            </a:endParaRPr>
          </a:p>
        </p:txBody>
      </p:sp>
    </p:spTree>
    <p:extLst>
      <p:ext uri="{BB962C8B-B14F-4D97-AF65-F5344CB8AC3E}">
        <p14:creationId xmlns:p14="http://schemas.microsoft.com/office/powerpoint/2010/main" xmlns="" val="3050633126"/>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8807450" y="6672263"/>
            <a:ext cx="395288" cy="190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sz="1400" b="1" dirty="0">
                <a:solidFill>
                  <a:srgbClr val="002060"/>
                </a:solidFill>
                <a:latin typeface="Arial" panose="020B0604020202020204" pitchFamily="34" charset="0"/>
                <a:ea typeface="+mj-ea"/>
                <a:cs typeface="Arial" panose="020B0604020202020204" pitchFamily="34" charset="0"/>
              </a:rPr>
              <a:t>28</a:t>
            </a:r>
          </a:p>
        </p:txBody>
      </p:sp>
      <p:pic>
        <p:nvPicPr>
          <p:cNvPr id="8" name="Рисунок 7" descr="C:\Users\Z-TECH\Desktop\2-уруш\инсон омили\big.photo__0.jpg"/>
          <p:cNvPicPr/>
          <p:nvPr/>
        </p:nvPicPr>
        <p:blipFill>
          <a:blip r:embed="rId2" cstate="print"/>
          <a:srcRect/>
          <a:stretch>
            <a:fillRect/>
          </a:stretch>
        </p:blipFill>
        <p:spPr bwMode="auto">
          <a:xfrm>
            <a:off x="5500694" y="928670"/>
            <a:ext cx="1928826" cy="1491766"/>
          </a:xfrm>
          <a:prstGeom prst="rect">
            <a:avLst/>
          </a:prstGeom>
          <a:ln>
            <a:noFill/>
          </a:ln>
          <a:effectLst>
            <a:glow rad="63500">
              <a:schemeClr val="accent1">
                <a:satMod val="175000"/>
                <a:alpha val="40000"/>
              </a:schemeClr>
            </a:glow>
            <a:softEdge rad="112500"/>
          </a:effectLst>
        </p:spPr>
      </p:pic>
      <p:pic>
        <p:nvPicPr>
          <p:cNvPr id="9" name="Рисунок 8" descr="D:\Изображения\аралаш\загруженное (49).jpg"/>
          <p:cNvPicPr/>
          <p:nvPr/>
        </p:nvPicPr>
        <p:blipFill>
          <a:blip r:embed="rId3" cstate="print">
            <a:extLst/>
          </a:blip>
          <a:srcRect/>
          <a:stretch>
            <a:fillRect/>
          </a:stretch>
        </p:blipFill>
        <p:spPr bwMode="auto">
          <a:xfrm>
            <a:off x="7361413" y="928670"/>
            <a:ext cx="1782587" cy="1571636"/>
          </a:xfrm>
          <a:prstGeom prst="rect">
            <a:avLst/>
          </a:prstGeom>
          <a:ln>
            <a:noFill/>
          </a:ln>
          <a:effectLst>
            <a:softEdge rad="112500"/>
          </a:effectLst>
          <a:extLst/>
        </p:spPr>
      </p:pic>
      <p:pic>
        <p:nvPicPr>
          <p:cNvPr id="10" name="Рисунок 9" descr="Buxoriy"/>
          <p:cNvPicPr/>
          <p:nvPr/>
        </p:nvPicPr>
        <p:blipFill>
          <a:blip r:embed="rId4" cstate="print"/>
          <a:srcRect/>
          <a:stretch>
            <a:fillRect/>
          </a:stretch>
        </p:blipFill>
        <p:spPr bwMode="auto">
          <a:xfrm>
            <a:off x="5429256" y="2571744"/>
            <a:ext cx="1928826" cy="1785950"/>
          </a:xfrm>
          <a:prstGeom prst="rect">
            <a:avLst/>
          </a:prstGeom>
          <a:noFill/>
          <a:ln w="9525">
            <a:noFill/>
            <a:miter lim="800000"/>
            <a:headEnd/>
            <a:tailEnd/>
          </a:ln>
        </p:spPr>
      </p:pic>
      <p:pic>
        <p:nvPicPr>
          <p:cNvPr id="13" name="Picture 2" descr="C:\Users\Латыпов\Desktop\Картинки\full_Tyurmailivozmeshchenievreda.jpg"/>
          <p:cNvPicPr>
            <a:picLocks noChangeAspect="1" noChangeArrowheads="1"/>
          </p:cNvPicPr>
          <p:nvPr/>
        </p:nvPicPr>
        <p:blipFill>
          <a:blip r:embed="rId5"/>
          <a:srcRect/>
          <a:stretch>
            <a:fillRect/>
          </a:stretch>
        </p:blipFill>
        <p:spPr bwMode="auto">
          <a:xfrm>
            <a:off x="7358050" y="4857760"/>
            <a:ext cx="1785950" cy="1643074"/>
          </a:xfrm>
          <a:prstGeom prst="rect">
            <a:avLst/>
          </a:prstGeom>
          <a:noFill/>
          <a:effectLst>
            <a:softEdge rad="317500"/>
          </a:effectLst>
        </p:spPr>
      </p:pic>
      <p:pic>
        <p:nvPicPr>
          <p:cNvPr id="14" name="Picture 4" descr="C:\Users\Латыпов\Desktop\Картинки\1291091404_11.jpg"/>
          <p:cNvPicPr>
            <a:picLocks noChangeAspect="1" noChangeArrowheads="1"/>
          </p:cNvPicPr>
          <p:nvPr/>
        </p:nvPicPr>
        <p:blipFill>
          <a:blip r:embed="rId6"/>
          <a:srcRect/>
          <a:stretch>
            <a:fillRect/>
          </a:stretch>
        </p:blipFill>
        <p:spPr bwMode="auto">
          <a:xfrm>
            <a:off x="7215173" y="2500306"/>
            <a:ext cx="2000297" cy="1714512"/>
          </a:xfrm>
          <a:prstGeom prst="rect">
            <a:avLst/>
          </a:prstGeom>
          <a:noFill/>
          <a:effectLst>
            <a:softEdge rad="317500"/>
          </a:effectLst>
        </p:spPr>
      </p:pic>
      <p:pic>
        <p:nvPicPr>
          <p:cNvPr id="15" name="Picture 14" descr="http://t2.gstatic.com/images?q=tbn:ANd9GcQFU97Vk9izSGyGf8cb0yioaNztcxO_7Hau4PAJAdy1ysFVTJUwbA"/>
          <p:cNvPicPr>
            <a:picLocks noChangeAspect="1" noChangeArrowheads="1"/>
          </p:cNvPicPr>
          <p:nvPr/>
        </p:nvPicPr>
        <p:blipFill rotWithShape="1">
          <a:blip r:embed="rId7">
            <a:extLst/>
          </a:blip>
          <a:srcRect l="9623"/>
          <a:stretch/>
        </p:blipFill>
        <p:spPr bwMode="auto">
          <a:xfrm>
            <a:off x="5429256" y="4643446"/>
            <a:ext cx="1928826" cy="1928802"/>
          </a:xfrm>
          <a:prstGeom prst="rect">
            <a:avLst/>
          </a:prstGeom>
          <a:ln>
            <a:noFill/>
          </a:ln>
          <a:effectLst>
            <a:softEdge rad="112500"/>
          </a:effectLst>
          <a:extLst/>
        </p:spPr>
      </p:pic>
      <p:sp>
        <p:nvSpPr>
          <p:cNvPr id="16" name="Скругленный прямоугольник 15"/>
          <p:cNvSpPr/>
          <p:nvPr/>
        </p:nvSpPr>
        <p:spPr>
          <a:xfrm>
            <a:off x="285720" y="857232"/>
            <a:ext cx="5072098" cy="5786454"/>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algn="just"/>
            <a:r>
              <a:rPr lang="ru-RU" sz="2400" dirty="0" smtClean="0">
                <a:latin typeface="Times New Roman" pitchFamily="18" charset="0"/>
                <a:cs typeface="Times New Roman" pitchFamily="18" charset="0"/>
              </a:rPr>
              <a:t>	</a:t>
            </a:r>
            <a:r>
              <a:rPr lang="ru-RU" sz="3200" dirty="0" smtClean="0"/>
              <a:t> </a:t>
            </a:r>
            <a:r>
              <a:rPr lang="ru-RU" sz="2800" dirty="0" err="1" smtClean="0">
                <a:latin typeface="Times New Roman" pitchFamily="18" charset="0"/>
                <a:cs typeface="Times New Roman" pitchFamily="18" charset="0"/>
              </a:rPr>
              <a:t>Маънавий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ҳаётимизда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муҳим</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воқеа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бўлган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ана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шундай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лойиҳалар ҳақида гапирганда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Ўзбекистондаги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Ислом</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цивилизацияси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маркази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Имом</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Бухорий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Имом</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Термизий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номларидаги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халқаро илмий-тадқиқот марказлари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Ислом</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академияси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каби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илмий-маърифий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муассасалар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фаолиятини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йўлга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қўйиш ишлари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бошланганини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алоҳида қайд этиш</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зарур</a:t>
            </a:r>
            <a:r>
              <a:rPr lang="ru-RU" sz="2800" dirty="0" smtClean="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sp>
        <p:nvSpPr>
          <p:cNvPr id="17" name="Скругленный прямоугольник 16"/>
          <p:cNvSpPr/>
          <p:nvPr/>
        </p:nvSpPr>
        <p:spPr>
          <a:xfrm>
            <a:off x="142844" y="142852"/>
            <a:ext cx="8786874" cy="642941"/>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ru-RU" sz="2400" b="1" dirty="0" smtClean="0">
                <a:latin typeface="Times New Roman" pitchFamily="18" charset="0"/>
                <a:cs typeface="Times New Roman" pitchFamily="18" charset="0"/>
              </a:rPr>
              <a:t>МАЪНАВИЙ ҲАЁТИМИЗДА МУҲИМ ВОҚЕА</a:t>
            </a:r>
            <a:endParaRPr lang="ru-RU" sz="2600" b="1" dirty="0">
              <a:latin typeface="Times New Roman" pitchFamily="18" charset="0"/>
              <a:cs typeface="Times New Roman" pitchFamily="18" charset="0"/>
            </a:endParaRPr>
          </a:p>
        </p:txBody>
      </p:sp>
    </p:spTree>
    <p:extLst>
      <p:ext uri="{BB962C8B-B14F-4D97-AF65-F5344CB8AC3E}">
        <p14:creationId xmlns:p14="http://schemas.microsoft.com/office/powerpoint/2010/main" xmlns="" val="2173068454"/>
      </p:ext>
    </p:extLst>
  </p:cSld>
  <p:clrMapOvr>
    <a:masterClrMapping/>
  </p:clrMapOvr>
  <p:transition advClick="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908720"/>
            <a:ext cx="8643998" cy="5806428"/>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marL="342900" lvl="0" indent="-342900" algn="just">
              <a:spcAft>
                <a:spcPts val="0"/>
              </a:spcAft>
              <a:buFont typeface="+mj-lt"/>
              <a:buAutoNum type="arabicPeriod"/>
            </a:pPr>
            <a:r>
              <a:rPr lang="uz-Cyrl-UZ" sz="2400" dirty="0">
                <a:latin typeface="Times New Roman"/>
                <a:ea typeface="Times New Roman"/>
              </a:rPr>
              <a:t>Ўзбекистон Республикаси Президентининг 2017 йилнинг 14 февралидаги ПҚ-2774-сонли “Имом Термизий халқаро илмий-тадқиқот марказини ташкил этиш чора-тадбирлари тўғрисида”ги Қарори.</a:t>
            </a:r>
            <a:endParaRPr lang="ru-RU" sz="2400" dirty="0">
              <a:latin typeface="Times New Roman"/>
              <a:ea typeface="Times New Roman"/>
            </a:endParaRPr>
          </a:p>
          <a:p>
            <a:pPr marL="342900" lvl="0" indent="-342900" algn="just">
              <a:spcAft>
                <a:spcPts val="0"/>
              </a:spcAft>
              <a:buFont typeface="+mj-lt"/>
              <a:buAutoNum type="arabicPeriod"/>
            </a:pPr>
            <a:r>
              <a:rPr lang="uz-Cyrl-UZ" sz="2400" dirty="0">
                <a:latin typeface="Times New Roman"/>
                <a:ea typeface="Times New Roman"/>
              </a:rPr>
              <a:t>2017 йил 27 мартдаги ПҚ-2855- сонли “Ўзбекистон Республикаси Вазирлар Маҳкамаси ҳузурида  Имом Бухорий халқаро илмий-тадқиқот марказини ташкил этиш чора-тадбирлари тўғрисида”ги Қарори.</a:t>
            </a:r>
            <a:endParaRPr lang="ru-RU" sz="2400" dirty="0">
              <a:latin typeface="Times New Roman"/>
              <a:ea typeface="Times New Roman"/>
            </a:endParaRPr>
          </a:p>
          <a:p>
            <a:pPr marL="342900" lvl="0" indent="-342900" algn="just">
              <a:spcAft>
                <a:spcPts val="0"/>
              </a:spcAft>
              <a:buFont typeface="+mj-lt"/>
              <a:buAutoNum type="arabicPeriod"/>
            </a:pPr>
            <a:r>
              <a:rPr lang="uz-Cyrl-UZ" sz="2400" dirty="0">
                <a:latin typeface="Times New Roman"/>
                <a:ea typeface="Times New Roman"/>
              </a:rPr>
              <a:t>2017 йил 24 майдаги ПҚ-2995-сонли “Қадимий ёзма манбаларни сақлаш, тадқиқ ва тарғиб қилиш тизимини янада такомиллаштириш чора-тадбирлари тўғрисида”ги Қарори </a:t>
            </a:r>
            <a:endParaRPr lang="ru-RU" sz="2400" dirty="0">
              <a:latin typeface="Times New Roman"/>
              <a:ea typeface="Times New Roman"/>
            </a:endParaRPr>
          </a:p>
          <a:p>
            <a:pPr marL="342900" lvl="0" indent="-342900" algn="just">
              <a:spcAft>
                <a:spcPts val="0"/>
              </a:spcAft>
              <a:buFont typeface="+mj-lt"/>
              <a:buAutoNum type="arabicPeriod"/>
            </a:pPr>
            <a:r>
              <a:rPr lang="uz-Cyrl-UZ" sz="2400" dirty="0">
                <a:latin typeface="Times New Roman"/>
                <a:ea typeface="Times New Roman"/>
              </a:rPr>
              <a:t>2017 йил 23 июндаги ПҚ-3080-сонли “Ўзбекистон Республикаси Вазирлар Маҳкамаси ҳузурида Ўзбекистондаги Ислом маданияти марказини  ташкил этиш чора-тадбирлари тўғрисида”ги Қарори.</a:t>
            </a:r>
            <a:endParaRPr lang="ru-RU" sz="2400" dirty="0">
              <a:effectLst/>
              <a:latin typeface="Times New Roman"/>
              <a:ea typeface="Times New Roman"/>
            </a:endParaRPr>
          </a:p>
        </p:txBody>
      </p:sp>
      <p:sp>
        <p:nvSpPr>
          <p:cNvPr id="12" name="Скругленный прямоугольник 11"/>
          <p:cNvSpPr/>
          <p:nvPr/>
        </p:nvSpPr>
        <p:spPr>
          <a:xfrm>
            <a:off x="214282" y="142852"/>
            <a:ext cx="8786874" cy="621852"/>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uz-Cyrl-UZ" sz="2000" cap="all" dirty="0" smtClean="0">
                <a:solidFill>
                  <a:prstClr val="black"/>
                </a:solidFill>
                <a:latin typeface="Times New Roman" pitchFamily="18" charset="0"/>
                <a:cs typeface="Times New Roman" pitchFamily="18" charset="0"/>
              </a:rPr>
              <a:t>МАЪНАВИЙ ҲАЁТИМИЗДА ЯНГИЛИК</a:t>
            </a:r>
            <a:endParaRPr lang="ru-RU" sz="2000" cap="all"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961424003"/>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268760"/>
            <a:ext cx="8643998" cy="5303512"/>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algn="just"/>
            <a:r>
              <a:rPr lang="ru-RU" sz="2800" dirty="0" smtClean="0">
                <a:latin typeface="Times New Roman" pitchFamily="18" charset="0"/>
                <a:cs typeface="Times New Roman" pitchFamily="18" charset="0"/>
              </a:rPr>
              <a:t>	</a:t>
            </a:r>
            <a:r>
              <a:rPr lang="ru-RU" sz="3000" b="1" dirty="0" err="1" smtClean="0">
                <a:latin typeface="Times New Roman" pitchFamily="18" charset="0"/>
                <a:cs typeface="Times New Roman" pitchFamily="18" charset="0"/>
              </a:rPr>
              <a:t>Фаол</a:t>
            </a:r>
            <a:r>
              <a:rPr lang="ru-RU" sz="3000" b="1" dirty="0" smtClean="0">
                <a:latin typeface="Times New Roman" pitchFamily="18" charset="0"/>
                <a:cs typeface="Times New Roman" pitchFamily="18" charset="0"/>
              </a:rPr>
              <a:t> </a:t>
            </a:r>
            <a:r>
              <a:rPr lang="ru-RU" sz="3000" b="1" dirty="0" err="1" smtClean="0">
                <a:latin typeface="Times New Roman" pitchFamily="18" charset="0"/>
                <a:cs typeface="Times New Roman" pitchFamily="18" charset="0"/>
              </a:rPr>
              <a:t>тадбиркор</a:t>
            </a:r>
            <a:r>
              <a:rPr lang="ru-RU" sz="3000" b="1"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деганда</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биз</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рақобатбардош маҳсулот ишлаб</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чиқаришга қодир, энг</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муҳими, янги</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иш</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ўринлари</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яратиб</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нафақат ўзини</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ва</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оиласини</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боқадиган, </a:t>
            </a:r>
            <a:r>
              <a:rPr lang="ru-RU" sz="3000" dirty="0" smtClean="0">
                <a:latin typeface="Times New Roman" pitchFamily="18" charset="0"/>
                <a:cs typeface="Times New Roman" pitchFamily="18" charset="0"/>
              </a:rPr>
              <a:t>балки </a:t>
            </a:r>
            <a:r>
              <a:rPr lang="ru-RU" sz="3000" dirty="0" err="1" smtClean="0">
                <a:latin typeface="Times New Roman" pitchFamily="18" charset="0"/>
                <a:cs typeface="Times New Roman" pitchFamily="18" charset="0"/>
              </a:rPr>
              <a:t>бутун</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жамиятга</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наф</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келтирадиган</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ишбилармон</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инсонларни</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тушунамиз</a:t>
            </a:r>
            <a:r>
              <a:rPr lang="ru-RU" sz="3000" dirty="0" smtClean="0">
                <a:latin typeface="Times New Roman" pitchFamily="18" charset="0"/>
                <a:cs typeface="Times New Roman" pitchFamily="18" charset="0"/>
              </a:rPr>
              <a:t>. </a:t>
            </a:r>
          </a:p>
          <a:p>
            <a:pPr algn="just"/>
            <a:r>
              <a:rPr lang="uz-Cyrl-UZ" sz="3000" dirty="0" smtClean="0">
                <a:latin typeface="Times New Roman" pitchFamily="18" charset="0"/>
                <a:cs typeface="Times New Roman" pitchFamily="18" charset="0"/>
              </a:rPr>
              <a:t>	</a:t>
            </a:r>
            <a:r>
              <a:rPr lang="ru-RU" sz="3000" b="1" dirty="0" smtClean="0">
                <a:latin typeface="Times New Roman" pitchFamily="18" charset="0"/>
                <a:cs typeface="Times New Roman" pitchFamily="18" charset="0"/>
              </a:rPr>
              <a:t>Инновация</a:t>
            </a:r>
            <a:r>
              <a:rPr lang="ru-RU" sz="3000" dirty="0" smtClean="0">
                <a:latin typeface="Times New Roman" pitchFamily="18" charset="0"/>
                <a:cs typeface="Times New Roman" pitchFamily="18" charset="0"/>
              </a:rPr>
              <a:t> – </a:t>
            </a:r>
            <a:r>
              <a:rPr lang="ru-RU" sz="3000" dirty="0" err="1" smtClean="0">
                <a:latin typeface="Times New Roman" pitchFamily="18" charset="0"/>
                <a:cs typeface="Times New Roman" pitchFamily="18" charset="0"/>
              </a:rPr>
              <a:t>бу</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келажак</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дегани</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Биз</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буюк</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келажагимизни</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барпо</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этишни</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бугундан</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бошлайдиган</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бўлсак</a:t>
            </a:r>
            <a:r>
              <a:rPr lang="ru-RU" sz="3000" dirty="0" smtClean="0">
                <a:latin typeface="Times New Roman" pitchFamily="18" charset="0"/>
                <a:cs typeface="Times New Roman" pitchFamily="18" charset="0"/>
              </a:rPr>
              <a:t>, уни </a:t>
            </a:r>
            <a:r>
              <a:rPr lang="ru-RU" sz="3000" dirty="0" err="1" smtClean="0">
                <a:latin typeface="Times New Roman" pitchFamily="18" charset="0"/>
                <a:cs typeface="Times New Roman" pitchFamily="18" charset="0"/>
              </a:rPr>
              <a:t>айнан</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инновацион</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ғоялар</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инновацион</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ёндашув</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асосида</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бошлашимиз</a:t>
            </a:r>
            <a:r>
              <a:rPr lang="ru-RU" sz="3000" dirty="0" smtClean="0">
                <a:latin typeface="Times New Roman" pitchFamily="18" charset="0"/>
                <a:cs typeface="Times New Roman" pitchFamily="18" charset="0"/>
              </a:rPr>
              <a:t> </a:t>
            </a:r>
            <a:r>
              <a:rPr lang="ru-RU" sz="3000" dirty="0" err="1" smtClean="0">
                <a:latin typeface="Times New Roman" pitchFamily="18" charset="0"/>
                <a:cs typeface="Times New Roman" pitchFamily="18" charset="0"/>
              </a:rPr>
              <a:t>керак</a:t>
            </a:r>
            <a:r>
              <a:rPr lang="ru-RU" sz="3000" dirty="0" smtClean="0">
                <a:latin typeface="Times New Roman" pitchFamily="18" charset="0"/>
                <a:cs typeface="Times New Roman" pitchFamily="18" charset="0"/>
              </a:rPr>
              <a:t>. </a:t>
            </a:r>
            <a:endParaRPr lang="ru-RU" sz="3000" dirty="0">
              <a:latin typeface="Times New Roman" pitchFamily="18" charset="0"/>
              <a:cs typeface="Times New Roman" pitchFamily="18" charset="0"/>
            </a:endParaRPr>
          </a:p>
        </p:txBody>
      </p:sp>
      <p:sp>
        <p:nvSpPr>
          <p:cNvPr id="12" name="Скругленный прямоугольник 11"/>
          <p:cNvSpPr/>
          <p:nvPr/>
        </p:nvSpPr>
        <p:spPr>
          <a:xfrm>
            <a:off x="285720" y="71414"/>
            <a:ext cx="8786874" cy="1197346"/>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ru-RU" sz="2000" b="1" dirty="0" smtClean="0">
                <a:latin typeface="Times New Roman" pitchFamily="18" charset="0"/>
                <a:cs typeface="Times New Roman" pitchFamily="18" charset="0"/>
              </a:rPr>
              <a:t>2018 ЙИЛ -</a:t>
            </a:r>
            <a:r>
              <a:rPr lang="ru-RU" sz="2000" b="1" u="sng" dirty="0" smtClean="0">
                <a:latin typeface="Times New Roman" pitchFamily="18" charset="0"/>
                <a:cs typeface="Times New Roman" pitchFamily="18" charset="0"/>
              </a:rPr>
              <a:t>ФАОЛ ТАДБИРКОРЛИК, ИННОВАЦИОН ҒОЯЛАР ВА ТЕХНОЛОГИЯЛАРНИ ҚЎЛЛАБ-ҚУВВАТЛАШ ЙИЛИ</a:t>
            </a:r>
            <a:endParaRPr lang="ru-RU" sz="2000" b="1" dirty="0">
              <a:latin typeface="Times New Roman" pitchFamily="18" charset="0"/>
              <a:cs typeface="Times New Roman" pitchFamily="18" charset="0"/>
            </a:endParaRPr>
          </a:p>
        </p:txBody>
      </p:sp>
    </p:spTree>
    <p:extLst>
      <p:ext uri="{BB962C8B-B14F-4D97-AF65-F5344CB8AC3E}">
        <p14:creationId xmlns:p14="http://schemas.microsoft.com/office/powerpoint/2010/main" xmlns="" val="3142822790"/>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142984"/>
            <a:ext cx="8643998" cy="5572164"/>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algn="just"/>
            <a:r>
              <a:rPr lang="ru-RU" sz="2800"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Ўзбекистонни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технологик</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ривожлантириш</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ва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ички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бозорни</a:t>
            </a:r>
            <a:r>
              <a:rPr lang="ru-RU" sz="2800" b="1" dirty="0" smtClean="0">
                <a:latin typeface="Times New Roman" pitchFamily="18" charset="0"/>
                <a:cs typeface="Times New Roman" pitchFamily="18" charset="0"/>
              </a:rPr>
              <a:t> модернизация </a:t>
            </a:r>
            <a:r>
              <a:rPr lang="ru-RU" sz="2800" b="1" dirty="0" err="1" smtClean="0">
                <a:latin typeface="Times New Roman" pitchFamily="18" charset="0"/>
                <a:cs typeface="Times New Roman" pitchFamily="18" charset="0"/>
              </a:rPr>
              <a:t>қилиш бўйича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кучли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миллий</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ғоя</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миллий</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дастур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керак</a:t>
            </a:r>
            <a:r>
              <a:rPr lang="ru-RU" sz="2800" dirty="0" smtClean="0">
                <a:latin typeface="Times New Roman" pitchFamily="18" charset="0"/>
                <a:cs typeface="Times New Roman" pitchFamily="18" charset="0"/>
              </a:rPr>
              <a:t>. Ушбу </a:t>
            </a:r>
            <a:r>
              <a:rPr lang="ru-RU" sz="2800" dirty="0" err="1" smtClean="0">
                <a:latin typeface="Times New Roman" pitchFamily="18" charset="0"/>
                <a:cs typeface="Times New Roman" pitchFamily="18" charset="0"/>
              </a:rPr>
              <a:t>дастур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Ўзбекистонни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жаҳондаги тараққий топган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мамлакатлар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қаторига тезроқ олиб</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чиқишга имкон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яратиши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лозим</a:t>
            </a:r>
            <a:r>
              <a:rPr lang="ru-RU" sz="2800" dirty="0" smtClean="0">
                <a:latin typeface="Times New Roman" pitchFamily="18" charset="0"/>
                <a:cs typeface="Times New Roman" pitchFamily="18" charset="0"/>
              </a:rPr>
              <a:t>. </a:t>
            </a:r>
          </a:p>
          <a:p>
            <a:pPr algn="just"/>
            <a:r>
              <a:rPr lang="uz-Cyrl-UZ"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Бу</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ҳақда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гапирганда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машҳур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давлат</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сиёсат</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арбоби</a:t>
            </a:r>
            <a:r>
              <a:rPr lang="ru-RU" sz="2800" dirty="0" smtClean="0">
                <a:latin typeface="Times New Roman" pitchFamily="18" charset="0"/>
                <a:cs typeface="Times New Roman" pitchFamily="18" charset="0"/>
              </a:rPr>
              <a:t> Уинстон </a:t>
            </a:r>
            <a:r>
              <a:rPr lang="ru-RU" sz="2800" dirty="0" err="1" smtClean="0">
                <a:latin typeface="Times New Roman" pitchFamily="18" charset="0"/>
                <a:cs typeface="Times New Roman" pitchFamily="18" charset="0"/>
              </a:rPr>
              <a:t>Черчиллнинг</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бир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гапи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беихтиёр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эсга</a:t>
            </a:r>
            <a:r>
              <a:rPr lang="ru-RU" sz="2800" dirty="0" smtClean="0">
                <a:latin typeface="Times New Roman" pitchFamily="18" charset="0"/>
                <a:cs typeface="Times New Roman" pitchFamily="18" charset="0"/>
              </a:rPr>
              <a:t> </a:t>
            </a:r>
            <a:r>
              <a:rPr lang="ru-RU" sz="2800" smtClean="0">
                <a:latin typeface="Times New Roman" pitchFamily="18" charset="0"/>
                <a:cs typeface="Times New Roman" pitchFamily="18" charset="0"/>
              </a:rPr>
              <a:t>тушади: </a:t>
            </a:r>
            <a:r>
              <a:rPr lang="ru-RU" sz="2800" b="1" dirty="0" smtClean="0">
                <a:latin typeface="Times New Roman" pitchFamily="18" charset="0"/>
                <a:cs typeface="Times New Roman" pitchFamily="18" charset="0"/>
              </a:rPr>
              <a:t>“</a:t>
            </a:r>
            <a:r>
              <a:rPr lang="ru-RU" sz="2800" b="1" dirty="0" err="1" smtClean="0">
                <a:latin typeface="Times New Roman" pitchFamily="18" charset="0"/>
                <a:cs typeface="Times New Roman" pitchFamily="18" charset="0"/>
              </a:rPr>
              <a:t>Баъзилар</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тадбиркор</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деганда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соғин</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сигирни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фақат</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саноқли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одамларгина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тадбиркор</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деганда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оғир</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аравани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тортаётган</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меҳнаткаш</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отни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тушунади</a:t>
            </a:r>
            <a:r>
              <a:rPr lang="ru-RU" sz="2800" b="1" dirty="0" smtClean="0">
                <a:latin typeface="Times New Roman" pitchFamily="18" charset="0"/>
                <a:cs typeface="Times New Roman" pitchFamily="18" charset="0"/>
              </a:rPr>
              <a:t>”.</a:t>
            </a:r>
            <a:r>
              <a:rPr lang="ru-RU" sz="2800" dirty="0" smtClean="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sp>
        <p:nvSpPr>
          <p:cNvPr id="4" name="Скругленный прямоугольник 3"/>
          <p:cNvSpPr/>
          <p:nvPr/>
        </p:nvSpPr>
        <p:spPr>
          <a:xfrm>
            <a:off x="214282" y="142852"/>
            <a:ext cx="8786874" cy="714380"/>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ru-RU" sz="2000" b="1" dirty="0" smtClean="0">
                <a:latin typeface="Times New Roman" pitchFamily="18" charset="0"/>
                <a:cs typeface="Times New Roman" pitchFamily="18" charset="0"/>
              </a:rPr>
              <a:t>ИҚТИСОДИЁТНИ РИВОЖЛАНТИРИШ ВА ЛИБЕРАЛЛАШТИРИШНИНГ УСТУВОР ЙЎНАЛИШЛАРИ</a:t>
            </a:r>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xmlns="" val="410854524"/>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3071802" y="71414"/>
            <a:ext cx="5929354" cy="4000528"/>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pPr algn="just"/>
            <a:r>
              <a:rPr lang="ru-RU" sz="2700" b="1"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Биз</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мамлакат</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ҳаётига доир</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ҳар бир</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қарорни халқимиз билан</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маслаҳатлашиб, бевосита</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мулоқот асосида</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қабул қилмоқдамиз.</a:t>
            </a:r>
            <a:r>
              <a:rPr lang="ru-RU" sz="2700" dirty="0" smtClean="0">
                <a:latin typeface="Times New Roman" pitchFamily="18" charset="0"/>
                <a:cs typeface="Times New Roman" pitchFamily="18" charset="0"/>
              </a:rPr>
              <a:t> </a:t>
            </a:r>
            <a:r>
              <a:rPr lang="ru-RU" sz="2700" b="1" dirty="0" err="1" smtClean="0">
                <a:latin typeface="Times New Roman" pitchFamily="18" charset="0"/>
                <a:cs typeface="Times New Roman" pitchFamily="18" charset="0"/>
              </a:rPr>
              <a:t>“Халқ давлат</a:t>
            </a:r>
            <a:r>
              <a:rPr lang="ru-RU" sz="2700" b="1" dirty="0" smtClean="0">
                <a:latin typeface="Times New Roman" pitchFamily="18" charset="0"/>
                <a:cs typeface="Times New Roman" pitchFamily="18" charset="0"/>
              </a:rPr>
              <a:t> </a:t>
            </a:r>
            <a:r>
              <a:rPr lang="ru-RU" sz="2700" b="1" dirty="0" err="1" smtClean="0">
                <a:latin typeface="Times New Roman" pitchFamily="18" charset="0"/>
                <a:cs typeface="Times New Roman" pitchFamily="18" charset="0"/>
              </a:rPr>
              <a:t>идораларига</a:t>
            </a:r>
            <a:r>
              <a:rPr lang="ru-RU" sz="2700" b="1" dirty="0" smtClean="0">
                <a:latin typeface="Times New Roman" pitchFamily="18" charset="0"/>
                <a:cs typeface="Times New Roman" pitchFamily="18" charset="0"/>
              </a:rPr>
              <a:t> </a:t>
            </a:r>
            <a:r>
              <a:rPr lang="ru-RU" sz="2700" b="1" dirty="0" err="1" smtClean="0">
                <a:latin typeface="Times New Roman" pitchFamily="18" charset="0"/>
                <a:cs typeface="Times New Roman" pitchFamily="18" charset="0"/>
              </a:rPr>
              <a:t>эмас</a:t>
            </a:r>
            <a:r>
              <a:rPr lang="ru-RU" sz="2700" b="1" dirty="0" smtClean="0">
                <a:latin typeface="Times New Roman" pitchFamily="18" charset="0"/>
                <a:cs typeface="Times New Roman" pitchFamily="18" charset="0"/>
              </a:rPr>
              <a:t>, балки </a:t>
            </a:r>
            <a:r>
              <a:rPr lang="ru-RU" sz="2700" b="1" dirty="0" err="1" smtClean="0">
                <a:latin typeface="Times New Roman" pitchFamily="18" charset="0"/>
                <a:cs typeface="Times New Roman" pitchFamily="18" charset="0"/>
              </a:rPr>
              <a:t>давлат</a:t>
            </a:r>
            <a:r>
              <a:rPr lang="ru-RU" sz="2700" b="1" dirty="0" smtClean="0">
                <a:latin typeface="Times New Roman" pitchFamily="18" charset="0"/>
                <a:cs typeface="Times New Roman" pitchFamily="18" charset="0"/>
              </a:rPr>
              <a:t> </a:t>
            </a:r>
            <a:r>
              <a:rPr lang="ru-RU" sz="2700" b="1" dirty="0" err="1" smtClean="0">
                <a:latin typeface="Times New Roman" pitchFamily="18" charset="0"/>
                <a:cs typeface="Times New Roman" pitchFamily="18" charset="0"/>
              </a:rPr>
              <a:t>идоралари</a:t>
            </a:r>
            <a:r>
              <a:rPr lang="ru-RU" sz="2700" b="1" dirty="0" smtClean="0">
                <a:latin typeface="Times New Roman" pitchFamily="18" charset="0"/>
                <a:cs typeface="Times New Roman" pitchFamily="18" charset="0"/>
              </a:rPr>
              <a:t> </a:t>
            </a:r>
            <a:r>
              <a:rPr lang="ru-RU" sz="2700" b="1" dirty="0" err="1" smtClean="0">
                <a:latin typeface="Times New Roman" pitchFamily="18" charset="0"/>
                <a:cs typeface="Times New Roman" pitchFamily="18" charset="0"/>
              </a:rPr>
              <a:t>халқимизга хизмат</a:t>
            </a:r>
            <a:r>
              <a:rPr lang="ru-RU" sz="2700" b="1" dirty="0" smtClean="0">
                <a:latin typeface="Times New Roman" pitchFamily="18" charset="0"/>
                <a:cs typeface="Times New Roman" pitchFamily="18" charset="0"/>
              </a:rPr>
              <a:t> </a:t>
            </a:r>
            <a:r>
              <a:rPr lang="ru-RU" sz="2700" b="1" dirty="0" err="1" smtClean="0">
                <a:latin typeface="Times New Roman" pitchFamily="18" charset="0"/>
                <a:cs typeface="Times New Roman" pitchFamily="18" charset="0"/>
              </a:rPr>
              <a:t>қилиши керак</a:t>
            </a:r>
            <a:r>
              <a:rPr lang="ru-RU" sz="2700" b="1" dirty="0" smtClean="0">
                <a:latin typeface="Times New Roman" pitchFamily="18" charset="0"/>
                <a:cs typeface="Times New Roman" pitchFamily="18" charset="0"/>
              </a:rPr>
              <a:t>”</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деган</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ғоя бу</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борада</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фаолиятимиз</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мезонига</a:t>
            </a:r>
            <a:r>
              <a:rPr lang="ru-RU" sz="2700" dirty="0" smtClean="0">
                <a:latin typeface="Times New Roman" pitchFamily="18" charset="0"/>
                <a:cs typeface="Times New Roman" pitchFamily="18" charset="0"/>
              </a:rPr>
              <a:t> </a:t>
            </a:r>
            <a:r>
              <a:rPr lang="ru-RU" sz="2700" dirty="0" err="1" smtClean="0">
                <a:latin typeface="Times New Roman" pitchFamily="18" charset="0"/>
                <a:cs typeface="Times New Roman" pitchFamily="18" charset="0"/>
              </a:rPr>
              <a:t>айланмоқда</a:t>
            </a:r>
            <a:r>
              <a:rPr lang="ru-RU" sz="2700" dirty="0" smtClean="0">
                <a:latin typeface="Times New Roman" pitchFamily="18" charset="0"/>
                <a:cs typeface="Times New Roman" pitchFamily="18" charset="0"/>
              </a:rPr>
              <a:t>. </a:t>
            </a:r>
          </a:p>
          <a:p>
            <a:pPr algn="just"/>
            <a:endParaRPr lang="ru-RU" sz="2700" b="1" dirty="0">
              <a:latin typeface="Times New Roman" pitchFamily="18" charset="0"/>
              <a:cs typeface="Times New Roman" pitchFamily="18" charset="0"/>
            </a:endParaRPr>
          </a:p>
        </p:txBody>
      </p:sp>
      <p:pic>
        <p:nvPicPr>
          <p:cNvPr id="1026" name="Picture 2" descr="C:\Users\windows7\Desktop\72-3.jpg"/>
          <p:cNvPicPr>
            <a:picLocks noChangeAspect="1" noChangeArrowheads="1"/>
          </p:cNvPicPr>
          <p:nvPr/>
        </p:nvPicPr>
        <p:blipFill>
          <a:blip r:embed="rId3"/>
          <a:srcRect/>
          <a:stretch>
            <a:fillRect/>
          </a:stretch>
        </p:blipFill>
        <p:spPr bwMode="auto">
          <a:xfrm>
            <a:off x="357158" y="142852"/>
            <a:ext cx="2500330" cy="1859241"/>
          </a:xfrm>
          <a:prstGeom prst="rect">
            <a:avLst/>
          </a:prstGeom>
          <a:noFill/>
        </p:spPr>
      </p:pic>
      <p:sp>
        <p:nvSpPr>
          <p:cNvPr id="13" name="Скругленный прямоугольник 12"/>
          <p:cNvSpPr/>
          <p:nvPr/>
        </p:nvSpPr>
        <p:spPr>
          <a:xfrm>
            <a:off x="214282" y="4143380"/>
            <a:ext cx="8786874" cy="2714620"/>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pPr algn="just"/>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Давлат</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ходимлари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аввало</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биринчи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раҳбарлар фақат кабинетда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ўтирмасдан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жойларга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бориб</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аҳолини безовта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қилаётган энг</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долзарб</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муаммоларнинг</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амалий</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ечими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билан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шуғулланмоқда.</a:t>
            </a:r>
            <a:endParaRPr lang="ru-RU" sz="2300" dirty="0" smtClean="0">
              <a:latin typeface="Times New Roman" pitchFamily="18" charset="0"/>
              <a:cs typeface="Times New Roman" pitchFamily="18" charset="0"/>
            </a:endParaRPr>
          </a:p>
          <a:p>
            <a:pPr algn="just"/>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Шу</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маънода</a:t>
            </a:r>
            <a:r>
              <a:rPr lang="ru-RU" sz="2300" dirty="0" smtClean="0">
                <a:latin typeface="Times New Roman" pitchFamily="18" charset="0"/>
                <a:cs typeface="Times New Roman" pitchFamily="18" charset="0"/>
              </a:rPr>
              <a:t> 2017 </a:t>
            </a:r>
            <a:r>
              <a:rPr lang="ru-RU" sz="2300" dirty="0" err="1" smtClean="0">
                <a:latin typeface="Times New Roman" pitchFamily="18" charset="0"/>
                <a:cs typeface="Times New Roman" pitchFamily="18" charset="0"/>
              </a:rPr>
              <a:t>йил</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халқ билан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яқиндан мулоқот қилиш</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унинг</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дарду</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ташвишлари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ҳаётий муаммоларини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самарали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ҳал этиш</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бўйича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янги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тизим</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яратилган</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йил</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бўлди</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деб</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айтишга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тўла</a:t>
            </a:r>
            <a:r>
              <a:rPr lang="ru-RU" sz="2300" dirty="0" smtClean="0">
                <a:latin typeface="Times New Roman" pitchFamily="18" charset="0"/>
                <a:cs typeface="Times New Roman" pitchFamily="18" charset="0"/>
              </a:rPr>
              <a:t> </a:t>
            </a:r>
            <a:r>
              <a:rPr lang="ru-RU" sz="2300" dirty="0" err="1" smtClean="0">
                <a:latin typeface="Times New Roman" pitchFamily="18" charset="0"/>
                <a:cs typeface="Times New Roman" pitchFamily="18" charset="0"/>
              </a:rPr>
              <a:t>ҳақлимиз</a:t>
            </a:r>
            <a:r>
              <a:rPr lang="ru-RU" sz="2300" dirty="0" smtClean="0">
                <a:latin typeface="Times New Roman" pitchFamily="18" charset="0"/>
                <a:cs typeface="Times New Roman" pitchFamily="18" charset="0"/>
              </a:rPr>
              <a:t>. </a:t>
            </a:r>
            <a:endParaRPr lang="ru-RU" sz="2300" dirty="0">
              <a:latin typeface="Times New Roman" pitchFamily="18" charset="0"/>
              <a:cs typeface="Times New Roman" pitchFamily="18" charset="0"/>
            </a:endParaRPr>
          </a:p>
        </p:txBody>
      </p:sp>
      <p:pic>
        <p:nvPicPr>
          <p:cNvPr id="6" name="Picture 2" descr="&amp;Kcy;&amp;acy;&amp;rcy;&amp;tcy;&amp;icy;&amp;ncy;&amp;kcy;&amp;icy; &amp;pcy;&amp;ocy; &amp;zcy;&amp;acy;&amp;pcy;&amp;rcy;&amp;ocy;&amp;scy;&amp;ucy; &amp;khcy;&amp;acy;&amp;lcy;қ қ&amp;acy;&amp;bcy;&amp;ucy;&amp;lcy;&amp;khcy;&amp;ocy;&amp;ncy;&amp;acy;&amp;scy;&amp;icy; &amp;rcy;&amp;acy;&amp;scy;&amp;mcy;"/>
          <p:cNvPicPr>
            <a:picLocks noChangeAspect="1" noChangeArrowheads="1"/>
          </p:cNvPicPr>
          <p:nvPr/>
        </p:nvPicPr>
        <p:blipFill>
          <a:blip r:embed="rId4"/>
          <a:srcRect/>
          <a:stretch>
            <a:fillRect/>
          </a:stretch>
        </p:blipFill>
        <p:spPr bwMode="auto">
          <a:xfrm>
            <a:off x="189562" y="1904483"/>
            <a:ext cx="2414642" cy="1773980"/>
          </a:xfrm>
          <a:prstGeom prst="rect">
            <a:avLst/>
          </a:prstGeom>
          <a:noFill/>
        </p:spPr>
      </p:pic>
      <p:pic>
        <p:nvPicPr>
          <p:cNvPr id="7" name="Рисунок 6" descr="&amp;Kcy;&amp;acy;&amp;rcy;&amp;tcy;&amp;icy;&amp;ncy;&amp;kcy;&amp;icy; &amp;pcy;&amp;ocy; &amp;zcy;&amp;acy;&amp;pcy;&amp;rcy;&amp;ocy;&amp;scy;&amp;ucy; virtual qabulxona rasm"/>
          <p:cNvPicPr/>
          <p:nvPr/>
        </p:nvPicPr>
        <p:blipFill>
          <a:blip r:embed="rId5" cstate="print"/>
          <a:srcRect/>
          <a:stretch>
            <a:fillRect/>
          </a:stretch>
        </p:blipFill>
        <p:spPr bwMode="auto">
          <a:xfrm>
            <a:off x="769978" y="3392525"/>
            <a:ext cx="2131394" cy="78695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142984"/>
            <a:ext cx="8643998" cy="5572164"/>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algn="just"/>
            <a:r>
              <a:rPr lang="ru-RU" sz="32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Барчамиз</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бир</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ҳақиқатни унутмаслигимиз</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керак</a:t>
            </a:r>
            <a:r>
              <a:rPr lang="ru-RU" sz="3300" dirty="0" smtClean="0">
                <a:latin typeface="Times New Roman" pitchFamily="18" charset="0"/>
                <a:cs typeface="Times New Roman" pitchFamily="18" charset="0"/>
              </a:rPr>
              <a:t>: </a:t>
            </a:r>
            <a:r>
              <a:rPr lang="ru-RU" sz="3300" b="1" dirty="0" err="1" smtClean="0">
                <a:latin typeface="Times New Roman" pitchFamily="18" charset="0"/>
                <a:cs typeface="Times New Roman" pitchFamily="18" charset="0"/>
              </a:rPr>
              <a:t>қонуннинг бирдан-бир</a:t>
            </a:r>
            <a:r>
              <a:rPr lang="ru-RU" sz="3300" b="1" dirty="0" smtClean="0">
                <a:latin typeface="Times New Roman" pitchFamily="18" charset="0"/>
                <a:cs typeface="Times New Roman" pitchFamily="18" charset="0"/>
              </a:rPr>
              <a:t> </a:t>
            </a:r>
            <a:r>
              <a:rPr lang="ru-RU" sz="3300" b="1" dirty="0" err="1" smtClean="0">
                <a:latin typeface="Times New Roman" pitchFamily="18" charset="0"/>
                <a:cs typeface="Times New Roman" pitchFamily="18" charset="0"/>
              </a:rPr>
              <a:t>манбаи</a:t>
            </a:r>
            <a:r>
              <a:rPr lang="ru-RU" sz="3300" b="1" dirty="0" smtClean="0">
                <a:latin typeface="Times New Roman" pitchFamily="18" charset="0"/>
                <a:cs typeface="Times New Roman" pitchFamily="18" charset="0"/>
              </a:rPr>
              <a:t> </a:t>
            </a:r>
            <a:r>
              <a:rPr lang="ru-RU" sz="3300" b="1" dirty="0" err="1" smtClean="0">
                <a:latin typeface="Times New Roman" pitchFamily="18" charset="0"/>
                <a:cs typeface="Times New Roman" pitchFamily="18" charset="0"/>
              </a:rPr>
              <a:t>ва</a:t>
            </a:r>
            <a:r>
              <a:rPr lang="ru-RU" sz="3300" b="1" dirty="0" smtClean="0">
                <a:latin typeface="Times New Roman" pitchFamily="18" charset="0"/>
                <a:cs typeface="Times New Roman" pitchFamily="18" charset="0"/>
              </a:rPr>
              <a:t> </a:t>
            </a:r>
            <a:r>
              <a:rPr lang="ru-RU" sz="3300" b="1" dirty="0" err="1" smtClean="0">
                <a:latin typeface="Times New Roman" pitchFamily="18" charset="0"/>
                <a:cs typeface="Times New Roman" pitchFamily="18" charset="0"/>
              </a:rPr>
              <a:t>муаллифи</a:t>
            </a:r>
            <a:r>
              <a:rPr lang="ru-RU" sz="3300" b="1" dirty="0" smtClean="0">
                <a:latin typeface="Times New Roman" pitchFamily="18" charset="0"/>
                <a:cs typeface="Times New Roman" pitchFamily="18" charset="0"/>
              </a:rPr>
              <a:t> том </a:t>
            </a:r>
            <a:r>
              <a:rPr lang="ru-RU" sz="3300" b="1" dirty="0" err="1" smtClean="0">
                <a:latin typeface="Times New Roman" pitchFamily="18" charset="0"/>
                <a:cs typeface="Times New Roman" pitchFamily="18" charset="0"/>
              </a:rPr>
              <a:t>маънода</a:t>
            </a:r>
            <a:r>
              <a:rPr lang="ru-RU" sz="3300" b="1" dirty="0" smtClean="0">
                <a:latin typeface="Times New Roman" pitchFamily="18" charset="0"/>
                <a:cs typeface="Times New Roman" pitchFamily="18" charset="0"/>
              </a:rPr>
              <a:t> </a:t>
            </a:r>
            <a:r>
              <a:rPr lang="ru-RU" sz="3300" b="1" dirty="0" err="1" smtClean="0">
                <a:latin typeface="Times New Roman" pitchFamily="18" charset="0"/>
                <a:cs typeface="Times New Roman" pitchFamily="18" charset="0"/>
              </a:rPr>
              <a:t>халқ бўлиши</a:t>
            </a:r>
            <a:r>
              <a:rPr lang="ru-RU" sz="3300" b="1" dirty="0" smtClean="0">
                <a:latin typeface="Times New Roman" pitchFamily="18" charset="0"/>
                <a:cs typeface="Times New Roman" pitchFamily="18" charset="0"/>
              </a:rPr>
              <a:t> </a:t>
            </a:r>
            <a:r>
              <a:rPr lang="ru-RU" sz="3300" b="1" dirty="0" err="1" smtClean="0">
                <a:latin typeface="Times New Roman" pitchFamily="18" charset="0"/>
                <a:cs typeface="Times New Roman" pitchFamily="18" charset="0"/>
              </a:rPr>
              <a:t>шарт</a:t>
            </a:r>
            <a:r>
              <a:rPr lang="ru-RU" sz="3300" b="1" dirty="0" smtClean="0">
                <a:latin typeface="Times New Roman" pitchFamily="18" charset="0"/>
                <a:cs typeface="Times New Roman" pitchFamily="18" charset="0"/>
              </a:rPr>
              <a:t>.</a:t>
            </a:r>
            <a:r>
              <a:rPr lang="ru-RU" sz="3300" dirty="0" smtClean="0">
                <a:latin typeface="Times New Roman" pitchFamily="18" charset="0"/>
                <a:cs typeface="Times New Roman" pitchFamily="18" charset="0"/>
              </a:rPr>
              <a:t> </a:t>
            </a:r>
          </a:p>
          <a:p>
            <a:pPr algn="just"/>
            <a:r>
              <a:rPr lang="uz-Cyrl-UZ" sz="3300" dirty="0" smtClean="0">
                <a:latin typeface="Times New Roman" pitchFamily="18" charset="0"/>
                <a:cs typeface="Times New Roman" pitchFamily="18" charset="0"/>
              </a:rPr>
              <a:t>	</a:t>
            </a:r>
            <a:r>
              <a:rPr lang="ru-RU" sz="3300" dirty="0" smtClean="0">
                <a:latin typeface="Times New Roman" pitchFamily="18" charset="0"/>
                <a:cs typeface="Times New Roman" pitchFamily="18" charset="0"/>
              </a:rPr>
              <a:t>Интернет </a:t>
            </a:r>
            <a:r>
              <a:rPr lang="ru-RU" sz="3300" dirty="0" err="1" smtClean="0">
                <a:latin typeface="Times New Roman" pitchFamily="18" charset="0"/>
                <a:cs typeface="Times New Roman" pitchFamily="18" charset="0"/>
              </a:rPr>
              <a:t>тармоғида </a:t>
            </a:r>
            <a:r>
              <a:rPr lang="ru-RU" sz="3300" b="1" dirty="0" smtClean="0">
                <a:latin typeface="Times New Roman" pitchFamily="18" charset="0"/>
                <a:cs typeface="Times New Roman" pitchFamily="18" charset="0"/>
              </a:rPr>
              <a:t>“</a:t>
            </a:r>
            <a:r>
              <a:rPr lang="ru-RU" sz="3300" b="1" dirty="0" err="1" smtClean="0">
                <a:latin typeface="Times New Roman" pitchFamily="18" charset="0"/>
                <a:cs typeface="Times New Roman" pitchFamily="18" charset="0"/>
              </a:rPr>
              <a:t>Менинг</a:t>
            </a:r>
            <a:r>
              <a:rPr lang="ru-RU" sz="3300" b="1" dirty="0" smtClean="0">
                <a:latin typeface="Times New Roman" pitchFamily="18" charset="0"/>
                <a:cs typeface="Times New Roman" pitchFamily="18" charset="0"/>
              </a:rPr>
              <a:t> </a:t>
            </a:r>
            <a:r>
              <a:rPr lang="ru-RU" sz="3300" b="1" dirty="0" err="1" smtClean="0">
                <a:latin typeface="Times New Roman" pitchFamily="18" charset="0"/>
                <a:cs typeface="Times New Roman" pitchFamily="18" charset="0"/>
              </a:rPr>
              <a:t>фикрим</a:t>
            </a:r>
            <a:r>
              <a:rPr lang="ru-RU" sz="3300" b="1" dirty="0" smtClean="0">
                <a:latin typeface="Times New Roman" pitchFamily="18" charset="0"/>
                <a:cs typeface="Times New Roman" pitchFamily="18" charset="0"/>
              </a:rPr>
              <a:t>”</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деб</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номланган</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махсус</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веб-саҳифа ташкил</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этиш</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мақсадга мувофиқ</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Хусусан</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демократиянинг</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илғор механизми</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сифатида</a:t>
            </a:r>
            <a:r>
              <a:rPr lang="ru-RU" sz="3300" b="1" dirty="0" smtClean="0">
                <a:latin typeface="Times New Roman" pitchFamily="18" charset="0"/>
                <a:cs typeface="Times New Roman" pitchFamily="18" charset="0"/>
              </a:rPr>
              <a:t> </a:t>
            </a:r>
            <a:r>
              <a:rPr lang="ru-RU" sz="3300" b="1" dirty="0" err="1" smtClean="0">
                <a:latin typeface="Times New Roman" pitchFamily="18" charset="0"/>
                <a:cs typeface="Times New Roman" pitchFamily="18" charset="0"/>
              </a:rPr>
              <a:t>жамоа</a:t>
            </a:r>
            <a:r>
              <a:rPr lang="ru-RU" sz="3300" b="1" dirty="0" smtClean="0">
                <a:latin typeface="Times New Roman" pitchFamily="18" charset="0"/>
                <a:cs typeface="Times New Roman" pitchFamily="18" charset="0"/>
              </a:rPr>
              <a:t> </a:t>
            </a:r>
            <a:r>
              <a:rPr lang="ru-RU" sz="3300" b="1" dirty="0" err="1" smtClean="0">
                <a:latin typeface="Times New Roman" pitchFamily="18" charset="0"/>
                <a:cs typeface="Times New Roman" pitchFamily="18" charset="0"/>
              </a:rPr>
              <a:t>бўлиб</a:t>
            </a:r>
            <a:r>
              <a:rPr lang="ru-RU" sz="3300" b="1" dirty="0" smtClean="0">
                <a:latin typeface="Times New Roman" pitchFamily="18" charset="0"/>
                <a:cs typeface="Times New Roman" pitchFamily="18" charset="0"/>
              </a:rPr>
              <a:t> электрон </a:t>
            </a:r>
            <a:r>
              <a:rPr lang="ru-RU" sz="3300" b="1" dirty="0" err="1" smtClean="0">
                <a:latin typeface="Times New Roman" pitchFamily="18" charset="0"/>
                <a:cs typeface="Times New Roman" pitchFamily="18" charset="0"/>
              </a:rPr>
              <a:t>мурожаат</a:t>
            </a:r>
            <a:r>
              <a:rPr lang="ru-RU" sz="3300" b="1" dirty="0" smtClean="0">
                <a:latin typeface="Times New Roman" pitchFamily="18" charset="0"/>
                <a:cs typeface="Times New Roman" pitchFamily="18" charset="0"/>
              </a:rPr>
              <a:t> </a:t>
            </a:r>
            <a:r>
              <a:rPr lang="ru-RU" sz="3300" b="1" dirty="0" err="1" smtClean="0">
                <a:latin typeface="Times New Roman" pitchFamily="18" charset="0"/>
                <a:cs typeface="Times New Roman" pitchFamily="18" charset="0"/>
              </a:rPr>
              <a:t>киритиш</a:t>
            </a:r>
            <a:r>
              <a:rPr lang="ru-RU" sz="3300" b="1" dirty="0" smtClean="0">
                <a:latin typeface="Times New Roman" pitchFamily="18" charset="0"/>
                <a:cs typeface="Times New Roman" pitchFamily="18" charset="0"/>
              </a:rPr>
              <a:t> </a:t>
            </a:r>
            <a:r>
              <a:rPr lang="ru-RU" sz="3300" b="1" dirty="0" err="1" smtClean="0">
                <a:latin typeface="Times New Roman" pitchFamily="18" charset="0"/>
                <a:cs typeface="Times New Roman" pitchFamily="18" charset="0"/>
              </a:rPr>
              <a:t>тартибини</a:t>
            </a:r>
            <a:r>
              <a:rPr lang="ru-RU" sz="3300" dirty="0" smtClean="0">
                <a:latin typeface="Times New Roman" pitchFamily="18" charset="0"/>
                <a:cs typeface="Times New Roman" pitchFamily="18" charset="0"/>
              </a:rPr>
              <a:t> </a:t>
            </a:r>
            <a:r>
              <a:rPr lang="ru-RU" sz="3300" dirty="0" err="1" smtClean="0">
                <a:latin typeface="Times New Roman" pitchFamily="18" charset="0"/>
                <a:cs typeface="Times New Roman" pitchFamily="18" charset="0"/>
              </a:rPr>
              <a:t>татбиқ қилиш зарур</a:t>
            </a:r>
            <a:r>
              <a:rPr lang="ru-RU" sz="3300" dirty="0" smtClean="0">
                <a:latin typeface="Times New Roman" pitchFamily="18" charset="0"/>
                <a:cs typeface="Times New Roman" pitchFamily="18" charset="0"/>
              </a:rPr>
              <a:t>. </a:t>
            </a:r>
            <a:endParaRPr lang="ru-RU" sz="3300" dirty="0">
              <a:latin typeface="Times New Roman" pitchFamily="18" charset="0"/>
              <a:cs typeface="Times New Roman" pitchFamily="18" charset="0"/>
            </a:endParaRPr>
          </a:p>
        </p:txBody>
      </p:sp>
      <p:sp>
        <p:nvSpPr>
          <p:cNvPr id="12" name="Скругленный прямоугольник 11"/>
          <p:cNvSpPr/>
          <p:nvPr/>
        </p:nvSpPr>
        <p:spPr>
          <a:xfrm>
            <a:off x="214282" y="142852"/>
            <a:ext cx="8786874" cy="857256"/>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ru-RU" sz="2400" b="1" dirty="0" smtClean="0">
                <a:latin typeface="Times New Roman" pitchFamily="18" charset="0"/>
                <a:cs typeface="Times New Roman" pitchFamily="18" charset="0"/>
              </a:rPr>
              <a:t>ҚОНУННИНГ БИРДАН-БИР МАНБАИ ВА МУАЛЛИФИ ТОМ МАЪНОДА ХАЛҚ БЎЛИШИ ШАРТ</a:t>
            </a:r>
            <a:endParaRPr lang="ru-RU" sz="2400" b="1" dirty="0">
              <a:latin typeface="Times New Roman" pitchFamily="18" charset="0"/>
              <a:cs typeface="Times New Roman" pitchFamily="18" charset="0"/>
            </a:endParaRPr>
          </a:p>
        </p:txBody>
      </p:sp>
    </p:spTree>
    <p:extLst>
      <p:ext uri="{BB962C8B-B14F-4D97-AF65-F5344CB8AC3E}">
        <p14:creationId xmlns:p14="http://schemas.microsoft.com/office/powerpoint/2010/main" xmlns="" val="2007579882"/>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9512" y="0"/>
            <a:ext cx="8784976" cy="6001643"/>
          </a:xfrm>
          <a:prstGeom prst="rect">
            <a:avLst/>
          </a:prstGeom>
        </p:spPr>
        <p:txBody>
          <a:bodyPr wrap="square">
            <a:spAutoFit/>
          </a:bodyPr>
          <a:lstStyle/>
          <a:p>
            <a:pPr fontAlgn="auto">
              <a:spcBef>
                <a:spcPts val="0"/>
              </a:spcBef>
              <a:spcAft>
                <a:spcPts val="0"/>
              </a:spcAft>
            </a:pPr>
            <a:endParaRPr lang="ru-RU" sz="2400" b="1" dirty="0" smtClean="0">
              <a:solidFill>
                <a:prstClr val="black"/>
              </a:solidFill>
              <a:latin typeface="Calibri"/>
            </a:endParaRPr>
          </a:p>
          <a:p>
            <a:pPr algn="just" fontAlgn="auto">
              <a:spcBef>
                <a:spcPts val="0"/>
              </a:spcBef>
              <a:spcAft>
                <a:spcPts val="0"/>
              </a:spcAft>
            </a:pPr>
            <a:r>
              <a:rPr lang="ru-RU" sz="2400" b="1" dirty="0" smtClean="0">
                <a:solidFill>
                  <a:prstClr val="black"/>
                </a:solidFill>
                <a:latin typeface="Times New Roman" pitchFamily="18" charset="0"/>
                <a:cs typeface="Times New Roman" pitchFamily="18" charset="0"/>
              </a:rPr>
              <a:t>            </a:t>
            </a:r>
            <a:r>
              <a:rPr lang="ru-RU" sz="2400" b="1" dirty="0" err="1" smtClean="0">
                <a:solidFill>
                  <a:prstClr val="black"/>
                </a:solidFill>
                <a:latin typeface="Times New Roman" pitchFamily="18" charset="0"/>
                <a:cs typeface="Times New Roman" pitchFamily="18" charset="0"/>
              </a:rPr>
              <a:t>Фармон</a:t>
            </a:r>
            <a:r>
              <a:rPr lang="ru-RU" sz="2400" b="1" dirty="0" smtClean="0">
                <a:solidFill>
                  <a:prstClr val="black"/>
                </a:solidFill>
                <a:latin typeface="Times New Roman" pitchFamily="18" charset="0"/>
                <a:cs typeface="Times New Roman" pitchFamily="18" charset="0"/>
              </a:rPr>
              <a:t> </a:t>
            </a:r>
            <a:r>
              <a:rPr lang="ru-RU" sz="2400" b="1" dirty="0">
                <a:solidFill>
                  <a:prstClr val="black"/>
                </a:solidFill>
                <a:latin typeface="Times New Roman" pitchFamily="18" charset="0"/>
                <a:cs typeface="Times New Roman" pitchFamily="18" charset="0"/>
              </a:rPr>
              <a:t>– </a:t>
            </a:r>
            <a:r>
              <a:rPr lang="ru-RU" sz="2400" dirty="0" smtClean="0">
                <a:solidFill>
                  <a:prstClr val="black"/>
                </a:solidFill>
                <a:latin typeface="Times New Roman" pitchFamily="18" charset="0"/>
                <a:cs typeface="Times New Roman" pitchFamily="18" charset="0"/>
              </a:rPr>
              <a:t>Президент </a:t>
            </a:r>
            <a:r>
              <a:rPr lang="ru-RU" sz="2400" dirty="0" err="1">
                <a:solidFill>
                  <a:prstClr val="black"/>
                </a:solidFill>
                <a:latin typeface="Times New Roman" pitchFamily="18" charset="0"/>
                <a:cs typeface="Times New Roman" pitchFamily="18" charset="0"/>
              </a:rPr>
              <a:t>ва</a:t>
            </a:r>
            <a:r>
              <a:rPr lang="ru-RU" sz="2400" dirty="0">
                <a:solidFill>
                  <a:prstClr val="black"/>
                </a:solidFill>
                <a:latin typeface="Times New Roman" pitchFamily="18" charset="0"/>
                <a:cs typeface="Times New Roman" pitchFamily="18" charset="0"/>
              </a:rPr>
              <a:t> </a:t>
            </a:r>
            <a:r>
              <a:rPr lang="uz-Cyrl-UZ" sz="2400" dirty="0" err="1" smtClean="0">
                <a:solidFill>
                  <a:prstClr val="black"/>
                </a:solidFill>
                <a:latin typeface="Times New Roman" pitchFamily="18" charset="0"/>
                <a:cs typeface="Times New Roman" pitchFamily="18" charset="0"/>
              </a:rPr>
              <a:t>ҳ</a:t>
            </a:r>
            <a:r>
              <a:rPr lang="ru-RU" sz="2400" dirty="0" err="1" smtClean="0">
                <a:solidFill>
                  <a:prstClr val="black"/>
                </a:solidFill>
                <a:latin typeface="Times New Roman" pitchFamily="18" charset="0"/>
                <a:cs typeface="Times New Roman" pitchFamily="18" charset="0"/>
              </a:rPr>
              <a:t>окимлар</a:t>
            </a:r>
            <a:r>
              <a:rPr lang="ru-RU" sz="2400" dirty="0" smtClean="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томонидан</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чиқариладиган</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қонун</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кучига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эга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бўлган</a:t>
            </a:r>
            <a:r>
              <a:rPr lang="ru-RU" sz="2400" dirty="0">
                <a:solidFill>
                  <a:prstClr val="black"/>
                </a:solidFill>
                <a:latin typeface="Times New Roman" pitchFamily="18" charset="0"/>
                <a:cs typeface="Times New Roman" pitchFamily="18" charset="0"/>
              </a:rPr>
              <a:t> </a:t>
            </a:r>
            <a:r>
              <a:rPr lang="ru-RU" sz="2400" b="1" dirty="0">
                <a:solidFill>
                  <a:prstClr val="black"/>
                </a:solidFill>
                <a:latin typeface="Times New Roman" pitchFamily="18" charset="0"/>
                <a:cs typeface="Times New Roman" pitchFamily="18" charset="0"/>
              </a:rPr>
              <a:t> </a:t>
            </a:r>
            <a:r>
              <a:rPr lang="uz-Cyrl-UZ" sz="2400" b="1" dirty="0" err="1">
                <a:solidFill>
                  <a:prstClr val="black"/>
                </a:solidFill>
                <a:latin typeface="Times New Roman" pitchFamily="18" charset="0"/>
                <a:cs typeface="Times New Roman" pitchFamily="18" charset="0"/>
              </a:rPr>
              <a:t>ҳ</a:t>
            </a:r>
            <a:r>
              <a:rPr lang="ru-RU" sz="2400" b="1" dirty="0" err="1" smtClean="0">
                <a:solidFill>
                  <a:prstClr val="black"/>
                </a:solidFill>
                <a:latin typeface="Times New Roman" pitchFamily="18" charset="0"/>
                <a:cs typeface="Times New Roman" pitchFamily="18" charset="0"/>
              </a:rPr>
              <a:t>ужжат</a:t>
            </a:r>
            <a:r>
              <a:rPr lang="ru-RU" sz="2400" b="1" dirty="0">
                <a:solidFill>
                  <a:prstClr val="black"/>
                </a:solidFill>
                <a:latin typeface="Times New Roman" pitchFamily="18" charset="0"/>
                <a:cs typeface="Times New Roman" pitchFamily="18" charset="0"/>
              </a:rPr>
              <a:t>.</a:t>
            </a:r>
            <a:endParaRPr lang="ru-RU" sz="2400" dirty="0">
              <a:solidFill>
                <a:prstClr val="black"/>
              </a:solidFill>
              <a:latin typeface="Times New Roman" pitchFamily="18" charset="0"/>
              <a:cs typeface="Times New Roman" pitchFamily="18" charset="0"/>
            </a:endParaRPr>
          </a:p>
          <a:p>
            <a:pPr algn="just" fontAlgn="auto">
              <a:spcBef>
                <a:spcPts val="0"/>
              </a:spcBef>
              <a:spcAft>
                <a:spcPts val="0"/>
              </a:spcAft>
            </a:pPr>
            <a:r>
              <a:rPr lang="ru-RU" sz="2400" b="1" dirty="0" smtClean="0">
                <a:solidFill>
                  <a:prstClr val="black"/>
                </a:solidFill>
                <a:latin typeface="Times New Roman" pitchFamily="18" charset="0"/>
                <a:cs typeface="Times New Roman" pitchFamily="18" charset="0"/>
              </a:rPr>
              <a:t>             </a:t>
            </a:r>
            <a:r>
              <a:rPr lang="ru-RU" sz="2400" b="1" dirty="0" err="1" smtClean="0">
                <a:solidFill>
                  <a:prstClr val="black"/>
                </a:solidFill>
                <a:latin typeface="Times New Roman" pitchFamily="18" charset="0"/>
                <a:cs typeface="Times New Roman" pitchFamily="18" charset="0"/>
              </a:rPr>
              <a:t>Қарор</a:t>
            </a:r>
            <a:r>
              <a:rPr lang="ru-RU" sz="2400" b="1" dirty="0" smtClean="0">
                <a:solidFill>
                  <a:prstClr val="black"/>
                </a:solidFill>
                <a:latin typeface="Times New Roman" pitchFamily="18" charset="0"/>
                <a:cs typeface="Times New Roman" pitchFamily="18" charset="0"/>
              </a:rPr>
              <a:t> </a:t>
            </a:r>
            <a:r>
              <a:rPr lang="ru-RU" sz="2400" b="1"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фармонларга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биноан</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ва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уларни</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ижро</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этиш</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юзасидан</a:t>
            </a:r>
            <a:r>
              <a:rPr lang="ru-RU" sz="2400" dirty="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Вазирлар</a:t>
            </a:r>
            <a:r>
              <a:rPr lang="ru-RU" sz="2400" dirty="0" smtClean="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Махкамаси</a:t>
            </a:r>
            <a:r>
              <a:rPr lang="ru-RU" sz="2400" dirty="0" smtClean="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бошқармалар</a:t>
            </a:r>
            <a:r>
              <a:rPr lang="ru-RU" sz="2400" dirty="0" smtClean="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вазирликлар</a:t>
            </a:r>
            <a:r>
              <a:rPr lang="ru-RU" sz="2400" dirty="0" smtClean="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томонидан</a:t>
            </a:r>
            <a:r>
              <a:rPr lang="ru-RU" sz="2400" dirty="0" smtClean="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қабул</a:t>
            </a:r>
            <a:r>
              <a:rPr lang="ru-RU" sz="2400" dirty="0" smtClean="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қилинадиган</a:t>
            </a:r>
            <a:r>
              <a:rPr lang="ru-RU" sz="2400" dirty="0" smtClean="0">
                <a:solidFill>
                  <a:prstClr val="black"/>
                </a:solidFill>
                <a:latin typeface="Times New Roman" pitchFamily="18" charset="0"/>
                <a:cs typeface="Times New Roman" pitchFamily="18" charset="0"/>
              </a:rPr>
              <a:t>  </a:t>
            </a:r>
            <a:r>
              <a:rPr lang="ru-RU" sz="2400" b="1" dirty="0" err="1">
                <a:solidFill>
                  <a:prstClr val="black"/>
                </a:solidFill>
                <a:latin typeface="Times New Roman" pitchFamily="18" charset="0"/>
                <a:cs typeface="Times New Roman" pitchFamily="18" charset="0"/>
              </a:rPr>
              <a:t>хужжат</a:t>
            </a:r>
            <a:r>
              <a:rPr lang="ru-RU" sz="2400" b="1" dirty="0">
                <a:solidFill>
                  <a:prstClr val="black"/>
                </a:solidFill>
                <a:latin typeface="Times New Roman" pitchFamily="18" charset="0"/>
                <a:cs typeface="Times New Roman" pitchFamily="18" charset="0"/>
              </a:rPr>
              <a:t>.</a:t>
            </a:r>
            <a:endParaRPr lang="ru-RU" sz="2400" dirty="0">
              <a:solidFill>
                <a:prstClr val="black"/>
              </a:solidFill>
              <a:latin typeface="Times New Roman" pitchFamily="18" charset="0"/>
              <a:cs typeface="Times New Roman" pitchFamily="18" charset="0"/>
            </a:endParaRPr>
          </a:p>
          <a:p>
            <a:pPr algn="just" fontAlgn="auto">
              <a:spcBef>
                <a:spcPts val="0"/>
              </a:spcBef>
              <a:spcAft>
                <a:spcPts val="0"/>
              </a:spcAft>
            </a:pPr>
            <a:r>
              <a:rPr lang="ru-RU" sz="2400" b="1" dirty="0" smtClean="0">
                <a:solidFill>
                  <a:prstClr val="black"/>
                </a:solidFill>
                <a:latin typeface="Times New Roman" pitchFamily="18" charset="0"/>
                <a:cs typeface="Times New Roman" pitchFamily="18" charset="0"/>
              </a:rPr>
              <a:t>            </a:t>
            </a:r>
            <a:r>
              <a:rPr lang="ru-RU" sz="2400" b="1" dirty="0" err="1" smtClean="0">
                <a:solidFill>
                  <a:prstClr val="black"/>
                </a:solidFill>
                <a:latin typeface="Times New Roman" pitchFamily="18" charset="0"/>
                <a:cs typeface="Times New Roman" pitchFamily="18" charset="0"/>
              </a:rPr>
              <a:t>Буйруқ</a:t>
            </a:r>
            <a:r>
              <a:rPr lang="ru-RU" sz="2400" b="1" dirty="0" smtClean="0">
                <a:solidFill>
                  <a:prstClr val="black"/>
                </a:solidFill>
                <a:latin typeface="Times New Roman" pitchFamily="18" charset="0"/>
                <a:cs typeface="Times New Roman" pitchFamily="18" charset="0"/>
              </a:rPr>
              <a:t> </a:t>
            </a:r>
            <a:r>
              <a:rPr lang="ru-RU" sz="2400" b="1"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корҳона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муассаса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ва</a:t>
            </a:r>
            <a:r>
              <a:rPr lang="ru-RU" sz="2400" dirty="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ташкилотлар</a:t>
            </a:r>
            <a:r>
              <a:rPr lang="ru-RU" sz="2400" dirty="0" smtClean="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раҳбарлари</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чиқарадиган</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идора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этиш</a:t>
            </a:r>
            <a:r>
              <a:rPr lang="ru-RU" sz="2400" dirty="0">
                <a:solidFill>
                  <a:prstClr val="black"/>
                </a:solidFill>
                <a:latin typeface="Times New Roman" pitchFamily="18" charset="0"/>
                <a:cs typeface="Times New Roman" pitchFamily="18" charset="0"/>
              </a:rPr>
              <a:t> </a:t>
            </a:r>
            <a:r>
              <a:rPr lang="ru-RU" sz="2400" b="1" dirty="0" err="1">
                <a:solidFill>
                  <a:prstClr val="black"/>
                </a:solidFill>
                <a:latin typeface="Times New Roman" pitchFamily="18" charset="0"/>
                <a:cs typeface="Times New Roman" pitchFamily="18" charset="0"/>
              </a:rPr>
              <a:t>акти</a:t>
            </a:r>
            <a:r>
              <a:rPr lang="ru-RU" sz="2400" b="1" dirty="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Мазкур</a:t>
            </a:r>
            <a:r>
              <a:rPr lang="ru-RU" sz="2400" dirty="0" smtClean="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маъмурий</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хужжатда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ташкилотнинг</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тармоқли</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раҳбари</a:t>
            </a:r>
            <a:r>
              <a:rPr lang="ru-RU" sz="2400" dirty="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томонидан</a:t>
            </a:r>
            <a:r>
              <a:rPr lang="ru-RU" sz="2400" dirty="0" smtClean="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ходимларнинг</a:t>
            </a:r>
            <a:r>
              <a:rPr lang="ru-RU" sz="2400" dirty="0" smtClean="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бирор</a:t>
            </a:r>
            <a:r>
              <a:rPr lang="ru-RU" sz="2400" dirty="0" smtClean="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вазифани</a:t>
            </a:r>
            <a:r>
              <a:rPr lang="ru-RU" sz="2400" dirty="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бажариши</a:t>
            </a:r>
            <a:r>
              <a:rPr lang="ru-RU" sz="2400" dirty="0" smtClean="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ёки</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ишлаб</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чиқаришда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юзага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келган</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муаммони</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ҳал</a:t>
            </a:r>
            <a:r>
              <a:rPr lang="ru-RU" sz="2400" dirty="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этиш</a:t>
            </a:r>
            <a:r>
              <a:rPr lang="ru-RU" sz="2400" dirty="0" smtClean="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талаб</a:t>
            </a:r>
            <a:r>
              <a:rPr lang="ru-RU" sz="2400" dirty="0" smtClean="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қилинади</a:t>
            </a:r>
            <a:r>
              <a:rPr lang="ru-RU" sz="2400" dirty="0">
                <a:solidFill>
                  <a:prstClr val="black"/>
                </a:solidFill>
                <a:latin typeface="Times New Roman" pitchFamily="18" charset="0"/>
                <a:cs typeface="Times New Roman" pitchFamily="18" charset="0"/>
              </a:rPr>
              <a:t>.</a:t>
            </a:r>
          </a:p>
          <a:p>
            <a:pPr algn="just" fontAlgn="auto">
              <a:spcBef>
                <a:spcPts val="0"/>
              </a:spcBef>
              <a:spcAft>
                <a:spcPts val="0"/>
              </a:spcAft>
            </a:pPr>
            <a:r>
              <a:rPr lang="ru-RU" sz="2400" b="1" dirty="0" smtClean="0">
                <a:solidFill>
                  <a:prstClr val="black"/>
                </a:solidFill>
                <a:latin typeface="Times New Roman" pitchFamily="18" charset="0"/>
                <a:cs typeface="Times New Roman" pitchFamily="18" charset="0"/>
              </a:rPr>
              <a:t>            </a:t>
            </a:r>
            <a:r>
              <a:rPr lang="ru-RU" sz="2400" b="1" dirty="0" err="1" smtClean="0">
                <a:solidFill>
                  <a:prstClr val="black"/>
                </a:solidFill>
                <a:latin typeface="Times New Roman" pitchFamily="18" charset="0"/>
                <a:cs typeface="Times New Roman" pitchFamily="18" charset="0"/>
              </a:rPr>
              <a:t>Фармойиш</a:t>
            </a:r>
            <a:r>
              <a:rPr lang="ru-RU" sz="2400" b="1" dirty="0" smtClean="0">
                <a:solidFill>
                  <a:prstClr val="black"/>
                </a:solidFill>
                <a:latin typeface="Times New Roman" pitchFamily="18" charset="0"/>
                <a:cs typeface="Times New Roman" pitchFamily="18" charset="0"/>
              </a:rPr>
              <a:t> </a:t>
            </a:r>
            <a:r>
              <a:rPr lang="ru-RU" sz="2400" b="1" dirty="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корхона</a:t>
            </a:r>
            <a:r>
              <a:rPr lang="ru-RU" sz="2400" dirty="0" smtClean="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ва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ташкилотнинг</a:t>
            </a:r>
            <a:r>
              <a:rPr lang="ru-RU" sz="2400" dirty="0">
                <a:solidFill>
                  <a:prstClr val="black"/>
                </a:solidFill>
                <a:latin typeface="Times New Roman" pitchFamily="18" charset="0"/>
                <a:cs typeface="Times New Roman" pitchFamily="18" charset="0"/>
              </a:rPr>
              <a:t> функционал </a:t>
            </a:r>
            <a:r>
              <a:rPr lang="ru-RU" sz="2400" dirty="0" err="1">
                <a:solidFill>
                  <a:prstClr val="black"/>
                </a:solidFill>
                <a:latin typeface="Times New Roman" pitchFamily="18" charset="0"/>
                <a:cs typeface="Times New Roman" pitchFamily="18" charset="0"/>
              </a:rPr>
              <a:t>раҳбари</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бир</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масалани</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тегишли</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мутахассислар</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томонидан</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ҳал</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этилишини</a:t>
            </a:r>
            <a:r>
              <a:rPr lang="ru-RU" sz="2400" dirty="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расмий</a:t>
            </a:r>
            <a:r>
              <a:rPr lang="ru-RU" sz="2400" dirty="0" smtClean="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равишда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талаб</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қилувчи</a:t>
            </a:r>
            <a:r>
              <a:rPr lang="ru-RU" sz="2400" dirty="0">
                <a:solidFill>
                  <a:prstClr val="black"/>
                </a:solidFill>
                <a:latin typeface="Times New Roman" pitchFamily="18" charset="0"/>
                <a:cs typeface="Times New Roman" pitchFamily="18" charset="0"/>
              </a:rPr>
              <a:t>  </a:t>
            </a:r>
            <a:r>
              <a:rPr lang="ru-RU" sz="2400" b="1" dirty="0" err="1">
                <a:solidFill>
                  <a:prstClr val="black"/>
                </a:solidFill>
                <a:latin typeface="Times New Roman" pitchFamily="18" charset="0"/>
                <a:cs typeface="Times New Roman" pitchFamily="18" charset="0"/>
              </a:rPr>
              <a:t>хужжат</a:t>
            </a:r>
            <a:r>
              <a:rPr lang="ru-RU" sz="2400" b="1" dirty="0">
                <a:solidFill>
                  <a:prstClr val="black"/>
                </a:solidFill>
                <a:latin typeface="Times New Roman" pitchFamily="18" charset="0"/>
                <a:cs typeface="Times New Roman" pitchFamily="18" charset="0"/>
              </a:rPr>
              <a:t>.</a:t>
            </a:r>
            <a:endParaRPr lang="ru-RU" sz="2400" dirty="0">
              <a:solidFill>
                <a:prstClr val="black"/>
              </a:solidFill>
              <a:latin typeface="Times New Roman" pitchFamily="18" charset="0"/>
              <a:cs typeface="Times New Roman" pitchFamily="18" charset="0"/>
            </a:endParaRPr>
          </a:p>
          <a:p>
            <a:pPr algn="just" fontAlgn="auto">
              <a:spcBef>
                <a:spcPts val="0"/>
              </a:spcBef>
              <a:spcAft>
                <a:spcPts val="0"/>
              </a:spcAft>
            </a:pPr>
            <a:r>
              <a:rPr lang="ru-RU" sz="2400" b="1" dirty="0" smtClean="0">
                <a:solidFill>
                  <a:prstClr val="black"/>
                </a:solidFill>
                <a:latin typeface="Times New Roman" pitchFamily="18" charset="0"/>
                <a:cs typeface="Times New Roman" pitchFamily="18" charset="0"/>
              </a:rPr>
              <a:t>             </a:t>
            </a:r>
            <a:r>
              <a:rPr lang="ru-RU" sz="2400" b="1" dirty="0" err="1" smtClean="0">
                <a:solidFill>
                  <a:prstClr val="black"/>
                </a:solidFill>
                <a:latin typeface="Times New Roman" pitchFamily="18" charset="0"/>
                <a:cs typeface="Times New Roman" pitchFamily="18" charset="0"/>
              </a:rPr>
              <a:t>Кўрсатма</a:t>
            </a:r>
            <a:r>
              <a:rPr lang="ru-RU" sz="2400" b="1" dirty="0" smtClean="0">
                <a:solidFill>
                  <a:prstClr val="black"/>
                </a:solidFill>
                <a:latin typeface="Times New Roman" pitchFamily="18" charset="0"/>
                <a:cs typeface="Times New Roman" pitchFamily="18" charset="0"/>
              </a:rPr>
              <a:t> </a:t>
            </a:r>
            <a:r>
              <a:rPr lang="ru-RU" sz="2400" b="1"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ишчилар</a:t>
            </a:r>
            <a:r>
              <a:rPr lang="ru-RU" sz="2400" dirty="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жамоаси</a:t>
            </a:r>
            <a:r>
              <a:rPr lang="ru-RU" sz="2400" dirty="0" smtClean="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фаолиятини</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керакли</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томонга</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йўналтириш</a:t>
            </a:r>
            <a:r>
              <a:rPr lang="ru-RU" sz="2400" dirty="0">
                <a:solidFill>
                  <a:prstClr val="black"/>
                </a:solidFill>
                <a:latin typeface="Times New Roman" pitchFamily="18" charset="0"/>
                <a:cs typeface="Times New Roman" pitchFamily="18" charset="0"/>
              </a:rPr>
              <a:t> </a:t>
            </a:r>
            <a:r>
              <a:rPr lang="ru-RU" sz="2400" dirty="0" err="1">
                <a:solidFill>
                  <a:prstClr val="black"/>
                </a:solidFill>
                <a:latin typeface="Times New Roman" pitchFamily="18" charset="0"/>
                <a:cs typeface="Times New Roman" pitchFamily="18" charset="0"/>
              </a:rPr>
              <a:t>мақсадида</a:t>
            </a:r>
            <a:r>
              <a:rPr lang="ru-RU" sz="2400" dirty="0">
                <a:solidFill>
                  <a:prstClr val="black"/>
                </a:solidFill>
                <a:latin typeface="Times New Roman" pitchFamily="18" charset="0"/>
                <a:cs typeface="Times New Roman" pitchFamily="18" charset="0"/>
              </a:rPr>
              <a:t> </a:t>
            </a:r>
            <a:r>
              <a:rPr lang="ru-RU" sz="2400" dirty="0" err="1" smtClean="0">
                <a:solidFill>
                  <a:prstClr val="black"/>
                </a:solidFill>
                <a:latin typeface="Times New Roman" pitchFamily="18" charset="0"/>
                <a:cs typeface="Times New Roman" pitchFamily="18" charset="0"/>
              </a:rPr>
              <a:t>ра</a:t>
            </a:r>
            <a:r>
              <a:rPr lang="uz-Cyrl-UZ" sz="2400" dirty="0">
                <a:solidFill>
                  <a:prstClr val="black"/>
                </a:solidFill>
                <a:latin typeface="Times New Roman" pitchFamily="18" charset="0"/>
                <a:cs typeface="Times New Roman" pitchFamily="18" charset="0"/>
              </a:rPr>
              <a:t>ҳ</a:t>
            </a:r>
            <a:r>
              <a:rPr lang="ru-RU" sz="2400" dirty="0" err="1" smtClean="0">
                <a:solidFill>
                  <a:prstClr val="black"/>
                </a:solidFill>
                <a:latin typeface="Times New Roman" pitchFamily="18" charset="0"/>
                <a:cs typeface="Times New Roman" pitchFamily="18" charset="0"/>
              </a:rPr>
              <a:t>барнинг</a:t>
            </a:r>
            <a:r>
              <a:rPr lang="ru-RU" sz="2400" dirty="0" smtClean="0">
                <a:solidFill>
                  <a:prstClr val="black"/>
                </a:solidFill>
                <a:latin typeface="Times New Roman" pitchFamily="18" charset="0"/>
                <a:cs typeface="Times New Roman" pitchFamily="18" charset="0"/>
              </a:rPr>
              <a:t> </a:t>
            </a:r>
            <a:r>
              <a:rPr lang="ru-RU" sz="2400" b="1" dirty="0" err="1">
                <a:solidFill>
                  <a:prstClr val="black"/>
                </a:solidFill>
                <a:latin typeface="Times New Roman" pitchFamily="18" charset="0"/>
                <a:cs typeface="Times New Roman" pitchFamily="18" charset="0"/>
              </a:rPr>
              <a:t>талаби</a:t>
            </a:r>
            <a:r>
              <a:rPr lang="ru-RU" sz="2400" dirty="0">
                <a:solidFill>
                  <a:prstClr val="black"/>
                </a:solidFill>
                <a:latin typeface="Times New Roman" pitchFamily="18" charset="0"/>
                <a:cs typeface="Times New Roman" pitchFamily="18" charset="0"/>
              </a:rPr>
              <a:t>.</a:t>
            </a:r>
          </a:p>
        </p:txBody>
      </p:sp>
    </p:spTree>
    <p:extLst>
      <p:ext uri="{BB962C8B-B14F-4D97-AF65-F5344CB8AC3E}">
        <p14:creationId xmlns:p14="http://schemas.microsoft.com/office/powerpoint/2010/main" xmlns="" val="14735478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1259632" y="1124744"/>
            <a:ext cx="7272808" cy="5518966"/>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lvl="0" algn="ctr"/>
            <a:r>
              <a:rPr lang="uz-Cyrl-UZ" sz="3200" cap="all" dirty="0" smtClean="0">
                <a:solidFill>
                  <a:prstClr val="black"/>
                </a:solidFill>
                <a:latin typeface="Times New Roman" pitchFamily="18" charset="0"/>
                <a:cs typeface="Times New Roman" pitchFamily="18" charset="0"/>
              </a:rPr>
              <a:t>МЕЪЁРИЙ </a:t>
            </a:r>
            <a:r>
              <a:rPr lang="uz-Cyrl-UZ" sz="3200" cap="all" dirty="0">
                <a:solidFill>
                  <a:prstClr val="black"/>
                </a:solidFill>
                <a:latin typeface="Times New Roman" pitchFamily="18" charset="0"/>
                <a:cs typeface="Times New Roman" pitchFamily="18" charset="0"/>
              </a:rPr>
              <a:t>ҲУЖЖАТЛАР БИЛАН ИШЛАШ, УНИ ТУШУНИШ ВА УНДА КЎРСАТИЛГАН ВАЗИФАЛАРНИ ИЖРО ЭТИШ ХУСУСИДА ТАВСИЯЛАР</a:t>
            </a:r>
            <a:endParaRPr lang="ru-RU" sz="3200" cap="all" dirty="0">
              <a:solidFill>
                <a:prstClr val="black"/>
              </a:solidFill>
              <a:latin typeface="Times New Roman" pitchFamily="18" charset="0"/>
              <a:cs typeface="Times New Roman" pitchFamily="18" charset="0"/>
            </a:endParaRPr>
          </a:p>
        </p:txBody>
      </p:sp>
      <p:sp>
        <p:nvSpPr>
          <p:cNvPr id="4" name="Скругленный прямоугольник 3"/>
          <p:cNvSpPr/>
          <p:nvPr/>
        </p:nvSpPr>
        <p:spPr>
          <a:xfrm>
            <a:off x="214282" y="142852"/>
            <a:ext cx="8786874" cy="598958"/>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lvl="0" algn="ctr"/>
            <a:endParaRPr lang="ru-RU" sz="2000" cap="all"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2989567093"/>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324446" y="1484784"/>
            <a:ext cx="8643998" cy="4896544"/>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marL="457200" indent="-457200" algn="just">
              <a:buFont typeface="Wingdings" pitchFamily="2" charset="2"/>
              <a:buChar char="v"/>
            </a:pPr>
            <a:r>
              <a:rPr lang="ru-RU" sz="2800" dirty="0" err="1" smtClean="0">
                <a:latin typeface="Times New Roman" pitchFamily="18" charset="0"/>
                <a:cs typeface="Times New Roman" pitchFamily="18" charset="0"/>
              </a:rPr>
              <a:t>Амалдаги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меъёрий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асослар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замон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талаблари</a:t>
            </a:r>
            <a:r>
              <a:rPr lang="ru-RU" sz="2800" dirty="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ва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жаҳон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стандартларига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жавоб</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бермаса</a:t>
            </a:r>
            <a:endParaRPr lang="ru-RU" sz="2800" dirty="0" smtClean="0">
              <a:latin typeface="Times New Roman" pitchFamily="18" charset="0"/>
              <a:cs typeface="Times New Roman" pitchFamily="18" charset="0"/>
            </a:endParaRPr>
          </a:p>
          <a:p>
            <a:pPr marL="457200" indent="-457200" algn="just">
              <a:buFont typeface="Wingdings" pitchFamily="2" charset="2"/>
              <a:buChar char="v"/>
            </a:pPr>
            <a:r>
              <a:rPr lang="uz-Cyrl-UZ" sz="2800" dirty="0" smtClean="0">
                <a:latin typeface="Times New Roman" pitchFamily="18" charset="0"/>
                <a:cs typeface="Times New Roman" pitchFamily="18" charset="0"/>
              </a:rPr>
              <a:t>Кўзланган натижа ва мақсаддаги кўрсаткичларга эришилмаган ҳолатларда</a:t>
            </a:r>
          </a:p>
          <a:p>
            <a:pPr marL="457200" indent="-457200" algn="just">
              <a:buFont typeface="Wingdings" pitchFamily="2" charset="2"/>
              <a:buChar char="v"/>
            </a:pPr>
            <a:r>
              <a:rPr lang="uz-Cyrl-UZ" sz="2800" dirty="0" smtClean="0">
                <a:latin typeface="Times New Roman" pitchFamily="18" charset="0"/>
                <a:cs typeface="Times New Roman" pitchFamily="18" charset="0"/>
              </a:rPr>
              <a:t>Соҳада жиддий камчиликлар кузатилганда</a:t>
            </a:r>
          </a:p>
          <a:p>
            <a:pPr marL="457200" indent="-457200" algn="just">
              <a:buFont typeface="Wingdings" pitchFamily="2" charset="2"/>
              <a:buChar char="v"/>
            </a:pPr>
            <a:r>
              <a:rPr lang="uz-Cyrl-UZ" sz="2800" dirty="0" smtClean="0">
                <a:latin typeface="Times New Roman" pitchFamily="18" charset="0"/>
                <a:cs typeface="Times New Roman" pitchFamily="18" charset="0"/>
              </a:rPr>
              <a:t>Ислоҳотлар олиб борилиши зарур бўлган ҳолатларда</a:t>
            </a:r>
          </a:p>
          <a:p>
            <a:pPr marL="457200" indent="-457200" algn="just">
              <a:buFont typeface="Wingdings" pitchFamily="2" charset="2"/>
              <a:buChar char="v"/>
            </a:pPr>
            <a:r>
              <a:rPr lang="uz-Cyrl-UZ" sz="2800" dirty="0" smtClean="0">
                <a:latin typeface="Times New Roman" pitchFamily="18" charset="0"/>
                <a:cs typeface="Times New Roman" pitchFamily="18" charset="0"/>
              </a:rPr>
              <a:t>Жамият инфратузилмасида  инновация ёки трансформация жараёнлари кузатилганда</a:t>
            </a:r>
          </a:p>
          <a:p>
            <a:pPr algn="just"/>
            <a:endParaRPr lang="ru-RU" sz="2700" dirty="0" smtClean="0">
              <a:latin typeface="Times New Roman" pitchFamily="18" charset="0"/>
              <a:cs typeface="Times New Roman" pitchFamily="18" charset="0"/>
            </a:endParaRPr>
          </a:p>
          <a:p>
            <a:pPr algn="just"/>
            <a:endParaRPr lang="ru-RU" sz="2700" dirty="0">
              <a:latin typeface="Times New Roman" pitchFamily="18" charset="0"/>
              <a:cs typeface="Times New Roman" pitchFamily="18" charset="0"/>
            </a:endParaRPr>
          </a:p>
        </p:txBody>
      </p:sp>
      <p:sp>
        <p:nvSpPr>
          <p:cNvPr id="4" name="Скругленный прямоугольник 3"/>
          <p:cNvSpPr/>
          <p:nvPr/>
        </p:nvSpPr>
        <p:spPr>
          <a:xfrm>
            <a:off x="214282" y="142852"/>
            <a:ext cx="8786874" cy="1197916"/>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lvl="0" algn="ctr"/>
            <a:r>
              <a:rPr lang="uz-Cyrl-UZ" sz="2000" cap="all" dirty="0" smtClean="0">
                <a:solidFill>
                  <a:prstClr val="black"/>
                </a:solidFill>
                <a:latin typeface="Times New Roman" pitchFamily="18" charset="0"/>
                <a:cs typeface="Times New Roman" pitchFamily="18" charset="0"/>
              </a:rPr>
              <a:t>МЕЪЁРИЙ ҲУЖЖАТЛАР ҚАЧОН ВА ҚАНДАЙ ЗАРУРАТ АСОСИДА ҚАБУЛ ҚИЛИНАДИ</a:t>
            </a:r>
            <a:endParaRPr lang="ru-RU" sz="2000" cap="all"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1325916511"/>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324446" y="1268760"/>
            <a:ext cx="8643998" cy="5374950"/>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marL="457200" indent="-457200" algn="just">
              <a:buFont typeface="Wingdings" pitchFamily="2" charset="2"/>
              <a:buChar char="v"/>
            </a:pPr>
            <a:endParaRPr lang="ru-RU" sz="2800" dirty="0" smtClean="0">
              <a:latin typeface="Times New Roman" pitchFamily="18" charset="0"/>
              <a:cs typeface="Times New Roman" pitchFamily="18" charset="0"/>
            </a:endParaRPr>
          </a:p>
          <a:p>
            <a:pPr marL="457200" indent="-457200" algn="just">
              <a:buFont typeface="Wingdings" pitchFamily="2" charset="2"/>
              <a:buChar char="v"/>
            </a:pPr>
            <a:r>
              <a:rPr lang="ru-RU" sz="2800" dirty="0" err="1" smtClean="0">
                <a:latin typeface="Times New Roman" pitchFamily="18" charset="0"/>
                <a:cs typeface="Times New Roman" pitchFamily="18" charset="0"/>
              </a:rPr>
              <a:t>Меъёрий</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ҳужжатнинг</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қабул</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қилиниши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учун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асос</a:t>
            </a:r>
            <a:r>
              <a:rPr lang="ru-RU" sz="2800" dirty="0" smtClean="0">
                <a:latin typeface="Times New Roman" pitchFamily="18" charset="0"/>
                <a:cs typeface="Times New Roman" pitchFamily="18" charset="0"/>
              </a:rPr>
              <a:t> – </a:t>
            </a:r>
            <a:r>
              <a:rPr lang="ru-RU" sz="2800" dirty="0" err="1" smtClean="0">
                <a:latin typeface="Times New Roman" pitchFamily="18" charset="0"/>
                <a:cs typeface="Times New Roman" pitchFamily="18" charset="0"/>
              </a:rPr>
              <a:t>соҳада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мавжуд</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бўлган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ёки</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узоқ</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йиллар</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давомида</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йиғилиб</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қолган</a:t>
            </a:r>
            <a:r>
              <a:rPr lang="ru-RU" sz="2800" dirty="0" smtClean="0">
                <a:latin typeface="Times New Roman" pitchFamily="18" charset="0"/>
                <a:cs typeface="Times New Roman" pitchFamily="18" charset="0"/>
              </a:rPr>
              <a:t> </a:t>
            </a:r>
            <a:r>
              <a:rPr lang="ru-RU" sz="2800" dirty="0" err="1" smtClean="0">
                <a:latin typeface="Times New Roman" pitchFamily="18" charset="0"/>
                <a:cs typeface="Times New Roman" pitchFamily="18" charset="0"/>
              </a:rPr>
              <a:t>муаммолар</a:t>
            </a:r>
            <a:endParaRPr lang="ru-RU" sz="2800" dirty="0" smtClean="0">
              <a:latin typeface="Times New Roman" pitchFamily="18" charset="0"/>
              <a:cs typeface="Times New Roman" pitchFamily="18" charset="0"/>
            </a:endParaRPr>
          </a:p>
          <a:p>
            <a:pPr marL="457200" indent="-457200" algn="just">
              <a:buFont typeface="Wingdings" pitchFamily="2" charset="2"/>
              <a:buChar char="v"/>
            </a:pPr>
            <a:r>
              <a:rPr lang="uz-Cyrl-UZ" sz="2800" dirty="0" smtClean="0">
                <a:latin typeface="Times New Roman" pitchFamily="18" charset="0"/>
                <a:cs typeface="Times New Roman" pitchFamily="18" charset="0"/>
              </a:rPr>
              <a:t>Уни бартараф этиш йўллари</a:t>
            </a:r>
          </a:p>
          <a:p>
            <a:pPr marL="457200" indent="-457200" algn="just">
              <a:buFont typeface="Wingdings" pitchFamily="2" charset="2"/>
              <a:buChar char="v"/>
            </a:pPr>
            <a:r>
              <a:rPr lang="uz-Cyrl-UZ" sz="2800" dirty="0" smtClean="0">
                <a:latin typeface="Times New Roman" pitchFamily="18" charset="0"/>
                <a:cs typeface="Times New Roman" pitchFamily="18" charset="0"/>
              </a:rPr>
              <a:t>Таклиф этилаётган ечимлар</a:t>
            </a:r>
          </a:p>
          <a:p>
            <a:pPr marL="457200" indent="-457200" algn="just">
              <a:buFont typeface="Wingdings" pitchFamily="2" charset="2"/>
              <a:buChar char="v"/>
            </a:pPr>
            <a:r>
              <a:rPr lang="uz-Cyrl-UZ" sz="2800" dirty="0" smtClean="0">
                <a:latin typeface="Times New Roman" pitchFamily="18" charset="0"/>
                <a:cs typeface="Times New Roman" pitchFamily="18" charset="0"/>
              </a:rPr>
              <a:t>Келгусида бажарилиши лозим бўлган устувор вазифалар</a:t>
            </a:r>
          </a:p>
          <a:p>
            <a:pPr marL="457200" indent="-457200" algn="just">
              <a:buFont typeface="Wingdings" pitchFamily="2" charset="2"/>
              <a:buChar char="v"/>
            </a:pPr>
            <a:r>
              <a:rPr lang="uz-Cyrl-UZ" sz="2800" dirty="0" smtClean="0">
                <a:latin typeface="Times New Roman" pitchFamily="18" charset="0"/>
                <a:cs typeface="Times New Roman" pitchFamily="18" charset="0"/>
              </a:rPr>
              <a:t>Ваколатли органлар ва ташкилотларга ижро назоратининг юклатилиши</a:t>
            </a:r>
          </a:p>
          <a:p>
            <a:pPr marL="457200" indent="-457200" algn="just">
              <a:buFont typeface="Wingdings" pitchFamily="2" charset="2"/>
              <a:buChar char="v"/>
            </a:pPr>
            <a:r>
              <a:rPr lang="uz-Cyrl-UZ" sz="2800" dirty="0" smtClean="0">
                <a:latin typeface="Times New Roman" pitchFamily="18" charset="0"/>
                <a:cs typeface="Times New Roman" pitchFamily="18" charset="0"/>
              </a:rPr>
              <a:t>Мазкур ҳужжатга асосан ўз кучини йўқотган меъёрий асослар</a:t>
            </a:r>
          </a:p>
          <a:p>
            <a:pPr marL="457200" indent="-457200" algn="just">
              <a:buFont typeface="Wingdings" pitchFamily="2" charset="2"/>
              <a:buChar char="v"/>
            </a:pPr>
            <a:r>
              <a:rPr lang="uz-Cyrl-UZ" sz="2800" dirty="0" smtClean="0">
                <a:latin typeface="Times New Roman" pitchFamily="18" charset="0"/>
                <a:cs typeface="Times New Roman" pitchFamily="18" charset="0"/>
              </a:rPr>
              <a:t> Иловалар</a:t>
            </a:r>
          </a:p>
          <a:p>
            <a:pPr algn="just"/>
            <a:endParaRPr lang="ru-RU" sz="3200" dirty="0">
              <a:latin typeface="Times New Roman" pitchFamily="18" charset="0"/>
              <a:cs typeface="Times New Roman" pitchFamily="18" charset="0"/>
            </a:endParaRPr>
          </a:p>
        </p:txBody>
      </p:sp>
      <p:sp>
        <p:nvSpPr>
          <p:cNvPr id="4" name="Скругленный прямоугольник 3"/>
          <p:cNvSpPr/>
          <p:nvPr/>
        </p:nvSpPr>
        <p:spPr>
          <a:xfrm>
            <a:off x="214282" y="142852"/>
            <a:ext cx="8786874" cy="981892"/>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lvl="0" algn="ctr"/>
            <a:r>
              <a:rPr lang="uz-Cyrl-UZ" sz="2000" cap="all" dirty="0" smtClean="0">
                <a:solidFill>
                  <a:prstClr val="black"/>
                </a:solidFill>
                <a:latin typeface="Times New Roman" pitchFamily="18" charset="0"/>
                <a:cs typeface="Times New Roman" pitchFamily="18" charset="0"/>
              </a:rPr>
              <a:t>МЕЁЪРИЙ ҲУЖЖАТЛАР БИЛАН ИШЛАШ, УНИ ТУШУНИШ ВА УНДА КЎРСАТИЛГАН ВАЗИФАЛАРНИ ИЖРО ЭТИШ ХУСУСИДА ТАВСИЯЛАР</a:t>
            </a:r>
            <a:endParaRPr lang="ru-RU" sz="2000" cap="all" dirty="0">
              <a:solidFill>
                <a:prstClr val="black"/>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1325916511"/>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Прямоугольник 2"/>
          <p:cNvSpPr>
            <a:spLocks noChangeArrowheads="1"/>
          </p:cNvSpPr>
          <p:nvPr/>
        </p:nvSpPr>
        <p:spPr bwMode="auto">
          <a:xfrm>
            <a:off x="2071670" y="857232"/>
            <a:ext cx="6858048" cy="3970318"/>
          </a:xfrm>
          <a:prstGeom prst="rect">
            <a:avLst/>
          </a:prstGeom>
          <a:solidFill>
            <a:schemeClr val="accent5">
              <a:lumMod val="20000"/>
              <a:lumOff val="80000"/>
            </a:schemeClr>
          </a:solidFill>
          <a:ln w="9525">
            <a:noFill/>
            <a:miter lim="800000"/>
            <a:headEnd/>
            <a:tailEnd/>
          </a:ln>
        </p:spPr>
        <p:txBody>
          <a:bodyPr wrap="square">
            <a:spAutoFit/>
          </a:bodyPr>
          <a:lstStyle/>
          <a:p>
            <a:pPr algn="ctr"/>
            <a:r>
              <a:rPr lang="uz-Cyrl-UZ" sz="2800" b="1" cap="all" dirty="0" smtClean="0"/>
              <a:t>2018 йил 25 январдаги “Инновацион </a:t>
            </a:r>
            <a:r>
              <a:rPr lang="uz-Cyrl-UZ" sz="2800" b="1" cap="all" dirty="0"/>
              <a:t>ғоялар, технологиялар ва </a:t>
            </a:r>
            <a:r>
              <a:rPr lang="uz-Cyrl-UZ" sz="2800" b="1" cap="all" dirty="0" smtClean="0"/>
              <a:t>лойиҲаларни </a:t>
            </a:r>
            <a:r>
              <a:rPr lang="uz-Cyrl-UZ" sz="2800" b="1" cap="all" dirty="0"/>
              <a:t>амалий жорий қилиш тизимини янада такомиллаштириш чора-тадбирлари </a:t>
            </a:r>
            <a:r>
              <a:rPr lang="uz-Cyrl-UZ" sz="2800" b="1" cap="all" dirty="0" smtClean="0"/>
              <a:t>тўғрисида”ги ПҚ-3682-сон қарорининг мазмун-моҳияти</a:t>
            </a:r>
            <a:endParaRPr lang="ru-RU" sz="2800" dirty="0"/>
          </a:p>
        </p:txBody>
      </p:sp>
      <p:pic>
        <p:nvPicPr>
          <p:cNvPr id="4" name="Содержимое 8" descr="375.jpg"/>
          <p:cNvPicPr>
            <a:picLocks noChangeAspect="1"/>
          </p:cNvPicPr>
          <p:nvPr/>
        </p:nvPicPr>
        <p:blipFill>
          <a:blip r:embed="rId2"/>
          <a:srcRect r="2556" b="18644"/>
          <a:stretch>
            <a:fillRect/>
          </a:stretch>
        </p:blipFill>
        <p:spPr>
          <a:xfrm>
            <a:off x="4572000" y="5143513"/>
            <a:ext cx="2037239" cy="1714488"/>
          </a:xfrm>
          <a:prstGeom prst="ellipse">
            <a:avLst/>
          </a:prstGeom>
          <a:ln>
            <a:noFill/>
          </a:ln>
          <a:effectLst>
            <a:softEdge rad="112500"/>
          </a:effectLst>
        </p:spPr>
      </p:pic>
      <p:sp>
        <p:nvSpPr>
          <p:cNvPr id="28681" name="AutoShape 6"/>
          <p:cNvSpPr>
            <a:spLocks noChangeArrowheads="1"/>
          </p:cNvSpPr>
          <p:nvPr/>
        </p:nvSpPr>
        <p:spPr bwMode="gray">
          <a:xfrm>
            <a:off x="178593" y="188648"/>
            <a:ext cx="8786813" cy="476453"/>
          </a:xfrm>
          <a:prstGeom prst="roundRect">
            <a:avLst>
              <a:gd name="adj" fmla="val 50000"/>
            </a:avLst>
          </a:prstGeom>
          <a:solidFill>
            <a:srgbClr val="BEFEC4"/>
          </a:solidFill>
          <a:ln w="28575" algn="ctr">
            <a:solidFill>
              <a:srgbClr val="C2A298"/>
            </a:solidFill>
            <a:round/>
            <a:headEnd/>
            <a:tailEnd/>
          </a:ln>
        </p:spPr>
        <p:txBody>
          <a:bodyPr wrap="none" anchor="ctr"/>
          <a:lstStyle/>
          <a:p>
            <a:pPr algn="ctr"/>
            <a:r>
              <a:rPr lang="uz-Cyrl-UZ" sz="2400" dirty="0" smtClean="0"/>
              <a:t>Ўзбекистон Республикаси Президентининг Қарори</a:t>
            </a:r>
            <a:endParaRPr lang="ru-RU" sz="2400" cap="all" dirty="0" smtClean="0"/>
          </a:p>
        </p:txBody>
      </p:sp>
      <p:pic>
        <p:nvPicPr>
          <p:cNvPr id="11" name="Picture 4" descr="http://fikr.uz/uploads/images/5/9/e/6/33/1e709b4b07.jpg"/>
          <p:cNvPicPr>
            <a:picLocks noChangeAspect="1" noChangeArrowheads="1"/>
          </p:cNvPicPr>
          <p:nvPr/>
        </p:nvPicPr>
        <p:blipFill>
          <a:blip r:embed="rId3">
            <a:extLst/>
          </a:blip>
          <a:srcRect/>
          <a:stretch>
            <a:fillRect/>
          </a:stretch>
        </p:blipFill>
        <p:spPr bwMode="auto">
          <a:xfrm>
            <a:off x="2224042" y="5143512"/>
            <a:ext cx="2205082" cy="1714488"/>
          </a:xfrm>
          <a:prstGeom prst="ellipse">
            <a:avLst/>
          </a:prstGeom>
          <a:ln>
            <a:noFill/>
          </a:ln>
          <a:effectLst>
            <a:softEdge rad="112500"/>
          </a:effectLst>
          <a:extLst/>
        </p:spPr>
      </p:pic>
      <p:pic>
        <p:nvPicPr>
          <p:cNvPr id="12" name="Picture 14" descr="http://t2.gstatic.com/images?q=tbn:ANd9GcQFU97Vk9izSGyGf8cb0yioaNztcxO_7Hau4PAJAdy1ysFVTJUwbA"/>
          <p:cNvPicPr>
            <a:picLocks noChangeAspect="1" noChangeArrowheads="1"/>
          </p:cNvPicPr>
          <p:nvPr/>
        </p:nvPicPr>
        <p:blipFill rotWithShape="1">
          <a:blip r:embed="rId4">
            <a:extLst/>
          </a:blip>
          <a:srcRect l="9623"/>
          <a:stretch/>
        </p:blipFill>
        <p:spPr bwMode="auto">
          <a:xfrm>
            <a:off x="6786578" y="5081611"/>
            <a:ext cx="2229586" cy="1847851"/>
          </a:xfrm>
          <a:prstGeom prst="ellipse">
            <a:avLst/>
          </a:prstGeom>
          <a:ln>
            <a:noFill/>
          </a:ln>
          <a:effectLst>
            <a:softEdge rad="112500"/>
          </a:effectLst>
          <a:extLst/>
        </p:spPr>
      </p:pic>
      <p:pic>
        <p:nvPicPr>
          <p:cNvPr id="13" name="Picture 11" descr="http://i051.radikal.ru/1207/87/b03826955cd7.jpg">
            <a:hlinkClick r:id="rId5"/>
          </p:cNvPr>
          <p:cNvPicPr>
            <a:picLocks noChangeAspect="1" noChangeArrowheads="1"/>
          </p:cNvPicPr>
          <p:nvPr/>
        </p:nvPicPr>
        <p:blipFill>
          <a:blip r:embed="rId6"/>
          <a:srcRect/>
          <a:stretch>
            <a:fillRect/>
          </a:stretch>
        </p:blipFill>
        <p:spPr bwMode="auto">
          <a:xfrm>
            <a:off x="357157" y="928670"/>
            <a:ext cx="1764939" cy="1428760"/>
          </a:xfrm>
          <a:prstGeom prst="ellipse">
            <a:avLst/>
          </a:prstGeom>
          <a:ln>
            <a:noFill/>
          </a:ln>
          <a:effectLst>
            <a:softEdge rad="112500"/>
          </a:effectLst>
        </p:spPr>
      </p:pic>
      <p:pic>
        <p:nvPicPr>
          <p:cNvPr id="14" name="Picture 8"/>
          <p:cNvPicPr>
            <a:picLocks noChangeAspect="1" noChangeArrowheads="1"/>
          </p:cNvPicPr>
          <p:nvPr/>
        </p:nvPicPr>
        <p:blipFill>
          <a:blip r:embed="rId7"/>
          <a:srcRect/>
          <a:stretch>
            <a:fillRect/>
          </a:stretch>
        </p:blipFill>
        <p:spPr bwMode="auto">
          <a:xfrm>
            <a:off x="223618" y="5283119"/>
            <a:ext cx="1919490" cy="1717781"/>
          </a:xfrm>
          <a:prstGeom prst="ellipse">
            <a:avLst/>
          </a:prstGeom>
          <a:ln>
            <a:noFill/>
          </a:ln>
          <a:effectLst>
            <a:softEdge rad="112500"/>
          </a:effectLst>
        </p:spPr>
      </p:pic>
      <p:pic>
        <p:nvPicPr>
          <p:cNvPr id="15" name="Picture 9" descr="C:\Documents and Settings\ermatov.d\Рабочий стол\14.jpg"/>
          <p:cNvPicPr>
            <a:picLocks noChangeAspect="1" noChangeArrowheads="1"/>
          </p:cNvPicPr>
          <p:nvPr/>
        </p:nvPicPr>
        <p:blipFill>
          <a:blip r:embed="rId8" cstate="print"/>
          <a:srcRect/>
          <a:stretch>
            <a:fillRect/>
          </a:stretch>
        </p:blipFill>
        <p:spPr bwMode="auto">
          <a:xfrm>
            <a:off x="215079" y="2214555"/>
            <a:ext cx="1856591" cy="1500198"/>
          </a:xfrm>
          <a:prstGeom prst="ellipse">
            <a:avLst/>
          </a:prstGeom>
          <a:ln>
            <a:noFill/>
          </a:ln>
          <a:effectLst>
            <a:softEdge rad="112500"/>
          </a:effectLst>
        </p:spPr>
      </p:pic>
      <p:pic>
        <p:nvPicPr>
          <p:cNvPr id="16" name="Рисунок 15"/>
          <p:cNvPicPr>
            <a:picLocks noChangeAspect="1"/>
          </p:cNvPicPr>
          <p:nvPr/>
        </p:nvPicPr>
        <p:blipFill>
          <a:blip r:embed="rId9" cstate="print"/>
          <a:srcRect/>
          <a:stretch>
            <a:fillRect/>
          </a:stretch>
        </p:blipFill>
        <p:spPr bwMode="auto">
          <a:xfrm>
            <a:off x="142844" y="3643314"/>
            <a:ext cx="2071702" cy="1624302"/>
          </a:xfrm>
          <a:prstGeom prst="ellipse">
            <a:avLst/>
          </a:prstGeom>
          <a:ln>
            <a:noFill/>
          </a:ln>
          <a:effectLst>
            <a:softEdge rad="112500"/>
          </a:effectLst>
        </p:spPr>
      </p:pic>
    </p:spTree>
  </p:cSld>
  <p:clrMapOvr>
    <a:masterClrMapping/>
  </p:clrMapOvr>
  <p:transition advClick="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307975" y="714356"/>
            <a:ext cx="8693181" cy="1922556"/>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pPr algn="just"/>
            <a:r>
              <a:rPr lang="uz-Cyrl-UZ" sz="2400" dirty="0">
                <a:latin typeface="Times New Roman" pitchFamily="18" charset="0"/>
                <a:cs typeface="Times New Roman" pitchFamily="18" charset="0"/>
              </a:rPr>
              <a:t>И</a:t>
            </a:r>
            <a:r>
              <a:rPr lang="uz-Cyrl-UZ" sz="2400" dirty="0" smtClean="0">
                <a:latin typeface="Times New Roman" pitchFamily="18" charset="0"/>
                <a:cs typeface="Times New Roman" pitchFamily="18" charset="0"/>
              </a:rPr>
              <a:t>нновацион </a:t>
            </a:r>
            <a:r>
              <a:rPr lang="uz-Cyrl-UZ" sz="2400" dirty="0">
                <a:latin typeface="Times New Roman" pitchFamily="18" charset="0"/>
                <a:cs typeface="Times New Roman" pitchFamily="18" charset="0"/>
              </a:rPr>
              <a:t>ғоялар, технологиялар ва лойиҳаларни тўлақонли реализация қилиш, уларни хорижий инвестицияларни жалб қилишнинг долзарблигини ҳисобга олган ҳолда ишлаб чиқариш тармоқларига амалий </a:t>
            </a:r>
            <a:r>
              <a:rPr lang="uz-Cyrl-UZ" sz="2400" dirty="0">
                <a:solidFill>
                  <a:srgbClr val="FF0000"/>
                </a:solidFill>
                <a:latin typeface="Times New Roman" pitchFamily="18" charset="0"/>
                <a:cs typeface="Times New Roman" pitchFamily="18" charset="0"/>
              </a:rPr>
              <a:t>жорий қилишга салбий таъсир кўрсатаётган бир қатор омиллар </a:t>
            </a:r>
            <a:r>
              <a:rPr lang="uz-Cyrl-UZ" sz="2400" dirty="0" smtClean="0">
                <a:solidFill>
                  <a:srgbClr val="FF0000"/>
                </a:solidFill>
                <a:latin typeface="Times New Roman" pitchFamily="18" charset="0"/>
                <a:cs typeface="Times New Roman" pitchFamily="18" charset="0"/>
              </a:rPr>
              <a:t>мавжуд.</a:t>
            </a:r>
            <a:endParaRPr lang="ru-RU" sz="2400" b="1" dirty="0">
              <a:solidFill>
                <a:srgbClr val="FF0000"/>
              </a:solidFill>
              <a:latin typeface="Times New Roman" pitchFamily="18" charset="0"/>
              <a:cs typeface="Times New Roman" pitchFamily="18" charset="0"/>
            </a:endParaRPr>
          </a:p>
        </p:txBody>
      </p:sp>
      <p:sp>
        <p:nvSpPr>
          <p:cNvPr id="13" name="Скругленный прямоугольник 12"/>
          <p:cNvSpPr/>
          <p:nvPr/>
        </p:nvSpPr>
        <p:spPr>
          <a:xfrm>
            <a:off x="214282" y="2780928"/>
            <a:ext cx="8786874" cy="3934196"/>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r>
              <a:rPr lang="uz-Cyrl-UZ" sz="2400" b="1" dirty="0"/>
              <a:t>биринчидан</a:t>
            </a:r>
            <a:r>
              <a:rPr lang="uz-Cyrl-UZ" sz="2400" dirty="0"/>
              <a:t>, хорижий инновацион ва илмий марказларни, етакчи инвестицион фондларни, технологик агентликларни, технопарклар ва бошқа манфаатдор субъектларни маҳаллий инновацион ишланмаларни амалга оширишда иштирок этишга фаол жалб этиш борасида етарли даражада чора-тадбирлар амалга оширилмаяпти;</a:t>
            </a:r>
            <a:endParaRPr lang="ru-RU" sz="2400" dirty="0"/>
          </a:p>
          <a:p>
            <a:r>
              <a:rPr lang="uz-Cyrl-UZ" sz="2400" b="1" dirty="0"/>
              <a:t>иккинчидан</a:t>
            </a:r>
            <a:r>
              <a:rPr lang="uz-Cyrl-UZ" sz="2400" dirty="0"/>
              <a:t>, давлат органлари ва хусусий сектор вакиллари, эркин иқтисодий ва кичик саноат зоналари иштирокида ишлаб чиқариш жорий этилган ва муваффақиятли қўлланилаётган технологияларни намойиш этиш даражаси пастлигича қолмоқда;</a:t>
            </a:r>
            <a:endParaRPr lang="ru-RU" sz="2400" dirty="0"/>
          </a:p>
        </p:txBody>
      </p:sp>
      <p:sp>
        <p:nvSpPr>
          <p:cNvPr id="4102" name="AutoShape 6"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4" name="AutoShape 8"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6" name="AutoShape 10"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8" name="AutoShape 12"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 name="AutoShape 6"/>
          <p:cNvSpPr>
            <a:spLocks noChangeArrowheads="1"/>
          </p:cNvSpPr>
          <p:nvPr/>
        </p:nvSpPr>
        <p:spPr bwMode="gray">
          <a:xfrm>
            <a:off x="214282" y="142852"/>
            <a:ext cx="8786813" cy="500062"/>
          </a:xfrm>
          <a:prstGeom prst="roundRect">
            <a:avLst>
              <a:gd name="adj" fmla="val 50000"/>
            </a:avLst>
          </a:prstGeom>
          <a:solidFill>
            <a:srgbClr val="BEFEC4"/>
          </a:solidFill>
          <a:ln w="28575" algn="ctr">
            <a:solidFill>
              <a:srgbClr val="C2A298"/>
            </a:solidFill>
            <a:round/>
            <a:headEnd/>
            <a:tailEnd/>
          </a:ln>
        </p:spPr>
        <p:txBody>
          <a:bodyPr wrap="none" anchor="ctr"/>
          <a:lstStyle/>
          <a:p>
            <a:pPr algn="ctr"/>
            <a:r>
              <a:rPr lang="ru-RU" sz="2400" b="1" dirty="0" smtClean="0">
                <a:latin typeface="Times New Roman" pitchFamily="18" charset="0"/>
                <a:cs typeface="Times New Roman" pitchFamily="18" charset="0"/>
              </a:rPr>
              <a:t>ЎЗИГА ХОС ДЕМОКРАТИЯ ИНСТИТУТИ АМАЛДА</a:t>
            </a:r>
            <a:endParaRPr lang="ru-RU" sz="24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307975" y="1214422"/>
            <a:ext cx="8693181" cy="5357850"/>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r>
              <a:rPr lang="uz-Cyrl-UZ" sz="2000" b="1" dirty="0" smtClean="0">
                <a:latin typeface="Times New Roman" pitchFamily="18" charset="0"/>
                <a:cs typeface="Times New Roman" pitchFamily="18" charset="0"/>
              </a:rPr>
              <a:t>учинчидан</a:t>
            </a:r>
            <a:r>
              <a:rPr lang="uz-Cyrl-UZ" sz="2000" dirty="0">
                <a:latin typeface="Times New Roman" pitchFamily="18" charset="0"/>
                <a:cs typeface="Times New Roman" pitchFamily="18" charset="0"/>
              </a:rPr>
              <a:t>, қулай инвестицион муҳитни шакллантириш, инновацион ғоялар ва лойиҳаларни ишлаб чиқиш ва жорий этиш соҳасига инвестицияларни кенг жалб қилиш, илғор ва илмий ҳажмдор технологияларни фаол тарқатишнинг самарали тизими мавжуд эмас;</a:t>
            </a:r>
            <a:endParaRPr lang="ru-RU" sz="2000" dirty="0">
              <a:latin typeface="Times New Roman" pitchFamily="18" charset="0"/>
              <a:cs typeface="Times New Roman" pitchFamily="18" charset="0"/>
            </a:endParaRPr>
          </a:p>
          <a:p>
            <a:r>
              <a:rPr lang="uz-Cyrl-UZ" sz="2000" b="1" dirty="0">
                <a:latin typeface="Times New Roman" pitchFamily="18" charset="0"/>
                <a:cs typeface="Times New Roman" pitchFamily="18" charset="0"/>
              </a:rPr>
              <a:t>тўртинчидан</a:t>
            </a:r>
            <a:r>
              <a:rPr lang="uz-Cyrl-UZ" sz="2000" dirty="0">
                <a:latin typeface="Times New Roman" pitchFamily="18" charset="0"/>
                <a:cs typeface="Times New Roman" pitchFamily="18" charset="0"/>
              </a:rPr>
              <a:t>, республика вилоятлари кесимида илмий ва инновацион фаоллик паст, бир иштирокчининг қайта-қайта жалб этилиши эса, ҳар йилги тақдим қилинадиган инновацион ишланмалар ва маҳаллий амалий тадқиқотларга бўлган буюртмалар портфел тематикаларининг такрорланишига олиб келмоқда;</a:t>
            </a:r>
            <a:endParaRPr lang="ru-RU" sz="2000" dirty="0">
              <a:latin typeface="Times New Roman" pitchFamily="18" charset="0"/>
              <a:cs typeface="Times New Roman" pitchFamily="18" charset="0"/>
            </a:endParaRPr>
          </a:p>
          <a:p>
            <a:r>
              <a:rPr lang="uz-Cyrl-UZ" sz="2000" b="1" dirty="0">
                <a:latin typeface="Times New Roman" pitchFamily="18" charset="0"/>
                <a:cs typeface="Times New Roman" pitchFamily="18" charset="0"/>
              </a:rPr>
              <a:t>бешинчидан</a:t>
            </a:r>
            <a:r>
              <a:rPr lang="uz-Cyrl-UZ" sz="2000" dirty="0">
                <a:latin typeface="Times New Roman" pitchFamily="18" charset="0"/>
                <a:cs typeface="Times New Roman" pitchFamily="18" charset="0"/>
              </a:rPr>
              <a:t>, технологияларни тижоратлаштириш ва уларни ташки бозорларга олиб чиқиш, миллий инновацион тизимни шакллантириш бўйича амалий тавсиялар ишлаб чиқиш жараёнларига кўмаклашишнинг амалдаги механизмларининг самараси паст ва кутилган натижаларни бермаяпти.</a:t>
            </a:r>
            <a:endParaRPr lang="ru-RU" sz="2000" dirty="0">
              <a:latin typeface="Times New Roman" pitchFamily="18" charset="0"/>
              <a:cs typeface="Times New Roman" pitchFamily="18" charset="0"/>
            </a:endParaRPr>
          </a:p>
          <a:p>
            <a:pPr algn="just"/>
            <a:r>
              <a:rPr lang="ru-RU" sz="2000" dirty="0" smtClean="0">
                <a:latin typeface="Times New Roman" pitchFamily="18" charset="0"/>
                <a:cs typeface="Times New Roman" pitchFamily="18" charset="0"/>
              </a:rPr>
              <a:t> </a:t>
            </a:r>
            <a:endParaRPr lang="ru-RU" sz="2000" dirty="0">
              <a:latin typeface="Times New Roman" pitchFamily="18" charset="0"/>
              <a:cs typeface="Times New Roman" pitchFamily="18" charset="0"/>
            </a:endParaRPr>
          </a:p>
        </p:txBody>
      </p:sp>
      <p:sp>
        <p:nvSpPr>
          <p:cNvPr id="4102" name="AutoShape 6"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4" name="AutoShape 8"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6" name="AutoShape 10"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8" name="AutoShape 12"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 name="AutoShape 6"/>
          <p:cNvSpPr>
            <a:spLocks noChangeArrowheads="1"/>
          </p:cNvSpPr>
          <p:nvPr/>
        </p:nvSpPr>
        <p:spPr bwMode="gray">
          <a:xfrm>
            <a:off x="357187" y="214294"/>
            <a:ext cx="8786813" cy="857252"/>
          </a:xfrm>
          <a:prstGeom prst="roundRect">
            <a:avLst>
              <a:gd name="adj" fmla="val 50000"/>
            </a:avLst>
          </a:prstGeom>
          <a:solidFill>
            <a:srgbClr val="BEFEC4"/>
          </a:solidFill>
          <a:ln w="28575" algn="ctr">
            <a:solidFill>
              <a:srgbClr val="C2A298"/>
            </a:solidFill>
            <a:round/>
            <a:headEnd/>
            <a:tailEnd/>
          </a:ln>
        </p:spPr>
        <p:txBody>
          <a:bodyPr wrap="none" anchor="ctr"/>
          <a:lstStyle/>
          <a:p>
            <a:pPr algn="r"/>
            <a:r>
              <a:rPr lang="ru-RU" sz="2400" b="1" dirty="0" smtClean="0">
                <a:latin typeface="Times New Roman" pitchFamily="18" charset="0"/>
                <a:cs typeface="Times New Roman" pitchFamily="18" charset="0"/>
              </a:rPr>
              <a:t>ИНСОН ҲУҚУҚ ВА ЭРКИНЛИГИНИНГ </a:t>
            </a:r>
          </a:p>
          <a:p>
            <a:pPr algn="r"/>
            <a:r>
              <a:rPr lang="ru-RU" sz="2400" b="1" dirty="0" smtClean="0">
                <a:latin typeface="Times New Roman" pitchFamily="18" charset="0"/>
                <a:cs typeface="Times New Roman" pitchFamily="18" charset="0"/>
              </a:rPr>
              <a:t>АМАЛДАГИ ТАСДИҒИ</a:t>
            </a:r>
            <a:endParaRPr lang="ru-RU" sz="2400" b="1" dirty="0">
              <a:latin typeface="Times New Roman" pitchFamily="18" charset="0"/>
              <a:cs typeface="Times New Roman" pitchFamily="18" charset="0"/>
            </a:endParaRPr>
          </a:p>
        </p:txBody>
      </p:sp>
      <p:pic>
        <p:nvPicPr>
          <p:cNvPr id="11" name="Рисунок 10" descr="http://storage.kun.uz/source/uploads/2017-0708/_pasas-3.jpg"/>
          <p:cNvPicPr/>
          <p:nvPr/>
        </p:nvPicPr>
        <p:blipFill>
          <a:blip r:embed="rId3"/>
          <a:srcRect/>
          <a:stretch>
            <a:fillRect/>
          </a:stretch>
        </p:blipFill>
        <p:spPr bwMode="auto">
          <a:xfrm>
            <a:off x="364475" y="40810"/>
            <a:ext cx="2286016" cy="1371966"/>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500166" y="1714488"/>
            <a:ext cx="7572428" cy="4929222"/>
          </a:xfrm>
          <a:prstGeom prst="rect">
            <a:avLst/>
          </a:prstGeom>
        </p:spPr>
        <p:style>
          <a:lnRef idx="1">
            <a:schemeClr val="accent3"/>
          </a:lnRef>
          <a:fillRef idx="2">
            <a:schemeClr val="accent3"/>
          </a:fillRef>
          <a:effectRef idx="1">
            <a:schemeClr val="accent3"/>
          </a:effectRef>
          <a:fontRef idx="minor">
            <a:schemeClr val="dk1"/>
          </a:fontRef>
        </p:style>
        <p:txBody>
          <a:bodyPr anchor="ctr"/>
          <a:lstStyle/>
          <a:p>
            <a:pPr indent="540385" algn="just">
              <a:spcAft>
                <a:spcPts val="0"/>
              </a:spcAft>
            </a:pPr>
            <a:endParaRPr lang="uz-Cyrl-UZ" sz="2400" dirty="0" smtClean="0">
              <a:solidFill>
                <a:srgbClr val="000000"/>
              </a:solidFill>
              <a:latin typeface="Times New Roman"/>
              <a:ea typeface="Times New Roman"/>
            </a:endParaRPr>
          </a:p>
          <a:p>
            <a:pPr indent="540385" algn="just">
              <a:spcAft>
                <a:spcPts val="0"/>
              </a:spcAft>
            </a:pPr>
            <a:r>
              <a:rPr lang="uz-Cyrl-UZ" sz="2400" dirty="0" smtClean="0">
                <a:solidFill>
                  <a:srgbClr val="000000"/>
                </a:solidFill>
                <a:latin typeface="Times New Roman"/>
                <a:ea typeface="Times New Roman"/>
              </a:rPr>
              <a:t>1</a:t>
            </a:r>
            <a:r>
              <a:rPr lang="uz-Cyrl-UZ" sz="2400" dirty="0">
                <a:solidFill>
                  <a:srgbClr val="000000"/>
                </a:solidFill>
                <a:latin typeface="Times New Roman"/>
                <a:ea typeface="Times New Roman"/>
              </a:rPr>
              <a:t>. Ўзбекистон Республикаси Инновацион ривожланиш вазирлиги ва Инвестициялар бўйича давлат қўмитасининг 2018 йилдан бошлаб ҳар йили хорижий инновацион ва илмий марказлар, инвестицион фондлар, технологик агентликлар, технопарклар ва бизнес-инкубаторларнинг фаол иштирокида халқаро интерактив инновациялар </a:t>
            </a:r>
            <a:r>
              <a:rPr lang="uz-Cyrl-UZ" sz="2400" dirty="0" smtClean="0">
                <a:solidFill>
                  <a:srgbClr val="000000"/>
                </a:solidFill>
                <a:latin typeface="Times New Roman"/>
                <a:ea typeface="Times New Roman"/>
              </a:rPr>
              <a:t>ярмаркаларини ва </a:t>
            </a:r>
            <a:r>
              <a:rPr lang="uz-Cyrl-UZ" sz="2400" dirty="0">
                <a:solidFill>
                  <a:srgbClr val="000000"/>
                </a:solidFill>
                <a:latin typeface="Times New Roman"/>
                <a:ea typeface="Times New Roman"/>
              </a:rPr>
              <a:t>халқаро инновацион-инвестицион </a:t>
            </a:r>
            <a:r>
              <a:rPr lang="uz-Cyrl-UZ" sz="2400" dirty="0" smtClean="0">
                <a:solidFill>
                  <a:srgbClr val="000000"/>
                </a:solidFill>
                <a:latin typeface="Times New Roman"/>
                <a:ea typeface="Times New Roman"/>
              </a:rPr>
              <a:t>форумларни </a:t>
            </a:r>
            <a:r>
              <a:rPr lang="uz-Cyrl-UZ" sz="2400" dirty="0">
                <a:solidFill>
                  <a:srgbClr val="000000"/>
                </a:solidFill>
                <a:latin typeface="Times New Roman"/>
                <a:ea typeface="Times New Roman"/>
              </a:rPr>
              <a:t>ўтказиш бўйича таклифлари </a:t>
            </a:r>
            <a:r>
              <a:rPr lang="uz-Cyrl-UZ" sz="2400" dirty="0" smtClean="0">
                <a:solidFill>
                  <a:srgbClr val="000000"/>
                </a:solidFill>
                <a:latin typeface="Times New Roman"/>
                <a:ea typeface="Times New Roman"/>
              </a:rPr>
              <a:t>маъқулланди</a:t>
            </a:r>
            <a:r>
              <a:rPr lang="uz-Cyrl-UZ" sz="2800" dirty="0" smtClean="0">
                <a:solidFill>
                  <a:srgbClr val="000000"/>
                </a:solidFill>
                <a:latin typeface="Times New Roman"/>
                <a:ea typeface="Times New Roman"/>
              </a:rPr>
              <a:t>.</a:t>
            </a:r>
            <a:endParaRPr lang="ru-RU" sz="2400" dirty="0">
              <a:effectLst/>
              <a:latin typeface="Times New Roman"/>
              <a:ea typeface="Times New Roman"/>
            </a:endParaRPr>
          </a:p>
        </p:txBody>
      </p:sp>
      <p:pic>
        <p:nvPicPr>
          <p:cNvPr id="9" name="Picture 4" descr="https://encrypted-tbn3.gstatic.com/images?q=tbn:ANd9GcQFpQ2nOskdPCdWOz7zk05F_yTCPH2l_cTpVl_ko0ZCeNcvs1Ij"/>
          <p:cNvPicPr>
            <a:picLocks noChangeAspect="1" noChangeArrowheads="1"/>
          </p:cNvPicPr>
          <p:nvPr/>
        </p:nvPicPr>
        <p:blipFill>
          <a:blip r:embed="rId2" cstate="print">
            <a:extLst/>
          </a:blip>
          <a:srcRect/>
          <a:stretch>
            <a:fillRect/>
          </a:stretch>
        </p:blipFill>
        <p:spPr bwMode="auto">
          <a:xfrm>
            <a:off x="-32" y="1836974"/>
            <a:ext cx="1416290" cy="1163398"/>
          </a:xfrm>
          <a:prstGeom prst="rect">
            <a:avLst/>
          </a:prstGeom>
          <a:ln>
            <a:noFill/>
          </a:ln>
          <a:effectLst>
            <a:glow rad="63500">
              <a:schemeClr val="accent1">
                <a:satMod val="175000"/>
                <a:alpha val="40000"/>
              </a:schemeClr>
            </a:glow>
            <a:softEdge rad="112500"/>
          </a:effectLst>
          <a:extLst/>
        </p:spPr>
      </p:pic>
      <p:pic>
        <p:nvPicPr>
          <p:cNvPr id="10" name="Picture 5" descr="https://encrypted-tbn3.gstatic.com/images?q=tbn:ANd9GcSuPhV06P18Ugnl9fZ5OeQ_2OC8om8pQu_v3Ekix89PleQTCoCUxA"/>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71406" y="3152584"/>
            <a:ext cx="1416290" cy="1062234"/>
          </a:xfrm>
          <a:prstGeom prst="rect">
            <a:avLst/>
          </a:prstGeom>
          <a:noFill/>
          <a:extLst>
            <a:ext uri="{909E8E84-426E-40DD-AFC4-6F175D3DCCD1}">
              <a14:hiddenFill xmlns:a14="http://schemas.microsoft.com/office/drawing/2010/main" xmlns="">
                <a:solidFill>
                  <a:srgbClr val="FFFFFF"/>
                </a:solidFill>
              </a14:hiddenFill>
            </a:ext>
          </a:extLst>
        </p:spPr>
      </p:pic>
      <p:pic>
        <p:nvPicPr>
          <p:cNvPr id="11" name="Рисунок 10"/>
          <p:cNvPicPr/>
          <p:nvPr/>
        </p:nvPicPr>
        <p:blipFill>
          <a:blip r:embed="rId4" cstate="print"/>
          <a:srcRect/>
          <a:stretch>
            <a:fillRect/>
          </a:stretch>
        </p:blipFill>
        <p:spPr bwMode="auto">
          <a:xfrm>
            <a:off x="-32" y="4286256"/>
            <a:ext cx="1566236" cy="1298266"/>
          </a:xfrm>
          <a:prstGeom prst="rect">
            <a:avLst/>
          </a:prstGeom>
          <a:ln>
            <a:noFill/>
          </a:ln>
          <a:effectLst>
            <a:softEdge rad="112500"/>
          </a:effectLst>
        </p:spPr>
      </p:pic>
      <p:pic>
        <p:nvPicPr>
          <p:cNvPr id="12" name="Picture 2"/>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71406" y="5532251"/>
            <a:ext cx="1475278" cy="1199488"/>
          </a:xfrm>
          <a:prstGeom prst="rect">
            <a:avLst/>
          </a:prstGeom>
          <a:ln>
            <a:noFill/>
          </a:ln>
          <a:effectLst>
            <a:outerShdw dist="35921" dir="2700000" algn="ctr" rotWithShape="0">
              <a:schemeClr val="bg2"/>
            </a:outerShdw>
            <a:softEdge rad="1270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7" name="AutoShape 6"/>
          <p:cNvSpPr>
            <a:spLocks noChangeArrowheads="1"/>
          </p:cNvSpPr>
          <p:nvPr/>
        </p:nvSpPr>
        <p:spPr bwMode="gray">
          <a:xfrm>
            <a:off x="285720" y="188640"/>
            <a:ext cx="8786813" cy="2230033"/>
          </a:xfrm>
          <a:prstGeom prst="roundRect">
            <a:avLst>
              <a:gd name="adj" fmla="val 50000"/>
            </a:avLst>
          </a:prstGeom>
          <a:solidFill>
            <a:srgbClr val="BEFEC4"/>
          </a:solidFill>
          <a:ln w="28575" algn="ctr">
            <a:solidFill>
              <a:srgbClr val="C2A298"/>
            </a:solidFill>
            <a:round/>
            <a:headEnd/>
            <a:tailEnd/>
          </a:ln>
        </p:spPr>
        <p:txBody>
          <a:bodyPr wrap="none" anchor="ctr"/>
          <a:lstStyle/>
          <a:p>
            <a:pPr algn="ctr"/>
            <a:r>
              <a:rPr lang="uz-Cyrl-UZ" sz="2400" dirty="0">
                <a:latin typeface="Times New Roman" pitchFamily="18" charset="0"/>
                <a:cs typeface="Times New Roman" pitchFamily="18" charset="0"/>
              </a:rPr>
              <a:t>Инновацион </a:t>
            </a:r>
            <a:r>
              <a:rPr lang="uz-Cyrl-UZ" sz="2400" dirty="0" smtClean="0">
                <a:latin typeface="Times New Roman" pitchFamily="18" charset="0"/>
                <a:cs typeface="Times New Roman" pitchFamily="18" charset="0"/>
              </a:rPr>
              <a:t>ғояларни, технологиялар </a:t>
            </a:r>
            <a:r>
              <a:rPr lang="uz-Cyrl-UZ" sz="2400" dirty="0">
                <a:latin typeface="Times New Roman" pitchFamily="18" charset="0"/>
                <a:cs typeface="Times New Roman" pitchFamily="18" charset="0"/>
              </a:rPr>
              <a:t>ва лойиҳаларни </a:t>
            </a:r>
            <a:endParaRPr lang="uz-Cyrl-UZ" sz="2400" dirty="0" smtClean="0">
              <a:latin typeface="Times New Roman" pitchFamily="18" charset="0"/>
              <a:cs typeface="Times New Roman" pitchFamily="18" charset="0"/>
            </a:endParaRPr>
          </a:p>
          <a:p>
            <a:pPr algn="ctr"/>
            <a:r>
              <a:rPr lang="uz-Cyrl-UZ" sz="2400" dirty="0" smtClean="0">
                <a:latin typeface="Times New Roman" pitchFamily="18" charset="0"/>
                <a:cs typeface="Times New Roman" pitchFamily="18" charset="0"/>
              </a:rPr>
              <a:t>ишлаб </a:t>
            </a:r>
            <a:r>
              <a:rPr lang="uz-Cyrl-UZ" sz="2400" dirty="0">
                <a:latin typeface="Times New Roman" pitchFamily="18" charset="0"/>
                <a:cs typeface="Times New Roman" pitchFamily="18" charset="0"/>
              </a:rPr>
              <a:t>чиқариш жараёнига </a:t>
            </a:r>
            <a:r>
              <a:rPr lang="uz-Cyrl-UZ" sz="2400" dirty="0" smtClean="0">
                <a:latin typeface="Times New Roman" pitchFamily="18" charset="0"/>
                <a:cs typeface="Times New Roman" pitchFamily="18" charset="0"/>
              </a:rPr>
              <a:t>кенг </a:t>
            </a:r>
            <a:r>
              <a:rPr lang="uz-Cyrl-UZ" sz="2400" dirty="0">
                <a:latin typeface="Times New Roman" pitchFamily="18" charset="0"/>
                <a:cs typeface="Times New Roman" pitchFamily="18" charset="0"/>
              </a:rPr>
              <a:t>жорий қилиш ҳамда </a:t>
            </a:r>
            <a:endParaRPr lang="uz-Cyrl-UZ" sz="2400" dirty="0" smtClean="0">
              <a:latin typeface="Times New Roman" pitchFamily="18" charset="0"/>
              <a:cs typeface="Times New Roman" pitchFamily="18" charset="0"/>
            </a:endParaRPr>
          </a:p>
          <a:p>
            <a:pPr algn="ctr"/>
            <a:r>
              <a:rPr lang="uz-Cyrl-UZ" sz="2400" dirty="0" smtClean="0">
                <a:latin typeface="Times New Roman" pitchFamily="18" charset="0"/>
                <a:cs typeface="Times New Roman" pitchFamily="18" charset="0"/>
              </a:rPr>
              <a:t>2017 </a:t>
            </a:r>
            <a:r>
              <a:rPr lang="uz-Cyrl-UZ" sz="2400" dirty="0">
                <a:latin typeface="Times New Roman" pitchFamily="18" charset="0"/>
                <a:cs typeface="Times New Roman" pitchFamily="18" charset="0"/>
              </a:rPr>
              <a:t>-</a:t>
            </a:r>
            <a:r>
              <a:rPr lang="uz-Cyrl-UZ" sz="2400" dirty="0" smtClean="0">
                <a:latin typeface="Times New Roman" pitchFamily="18" charset="0"/>
                <a:cs typeface="Times New Roman" pitchFamily="18" charset="0"/>
              </a:rPr>
              <a:t> </a:t>
            </a:r>
            <a:r>
              <a:rPr lang="uz-Cyrl-UZ" sz="2400" dirty="0">
                <a:latin typeface="Times New Roman" pitchFamily="18" charset="0"/>
                <a:cs typeface="Times New Roman" pitchFamily="18" charset="0"/>
              </a:rPr>
              <a:t>2021 йилларда </a:t>
            </a:r>
            <a:r>
              <a:rPr lang="uz-Cyrl-UZ" sz="2400" dirty="0" smtClean="0">
                <a:latin typeface="Times New Roman" pitchFamily="18" charset="0"/>
                <a:cs typeface="Times New Roman" pitchFamily="18" charset="0"/>
              </a:rPr>
              <a:t>Ўзбекистон </a:t>
            </a:r>
            <a:r>
              <a:rPr lang="uz-Cyrl-UZ" sz="2400" dirty="0">
                <a:latin typeface="Times New Roman" pitchFamily="18" charset="0"/>
                <a:cs typeface="Times New Roman" pitchFamily="18" charset="0"/>
              </a:rPr>
              <a:t>Республикасини </a:t>
            </a:r>
            <a:endParaRPr lang="uz-Cyrl-UZ" sz="2400" dirty="0" smtClean="0">
              <a:latin typeface="Times New Roman" pitchFamily="18" charset="0"/>
              <a:cs typeface="Times New Roman" pitchFamily="18" charset="0"/>
            </a:endParaRPr>
          </a:p>
          <a:p>
            <a:pPr algn="ctr"/>
            <a:r>
              <a:rPr lang="uz-Cyrl-UZ" sz="2400" dirty="0" smtClean="0">
                <a:latin typeface="Times New Roman" pitchFamily="18" charset="0"/>
                <a:cs typeface="Times New Roman" pitchFamily="18" charset="0"/>
              </a:rPr>
              <a:t>ривожлантиришнинг бешта </a:t>
            </a:r>
            <a:r>
              <a:rPr lang="uz-Cyrl-UZ" sz="2400" dirty="0">
                <a:latin typeface="Times New Roman" pitchFamily="18" charset="0"/>
                <a:cs typeface="Times New Roman" pitchFamily="18" charset="0"/>
              </a:rPr>
              <a:t>устувор йўналиши </a:t>
            </a:r>
            <a:r>
              <a:rPr lang="uz-Cyrl-UZ" sz="2400" dirty="0" smtClean="0">
                <a:latin typeface="Times New Roman" pitchFamily="18" charset="0"/>
                <a:cs typeface="Times New Roman" pitchFamily="18" charset="0"/>
              </a:rPr>
              <a:t>бўйича</a:t>
            </a:r>
          </a:p>
          <a:p>
            <a:pPr algn="ctr"/>
            <a:r>
              <a:rPr lang="uz-Cyrl-UZ" sz="2400" dirty="0" smtClean="0">
                <a:latin typeface="Times New Roman" pitchFamily="18" charset="0"/>
                <a:cs typeface="Times New Roman" pitchFamily="18" charset="0"/>
              </a:rPr>
              <a:t> </a:t>
            </a:r>
            <a:r>
              <a:rPr lang="uz-Cyrl-UZ" sz="2400" dirty="0">
                <a:latin typeface="Times New Roman" pitchFamily="18" charset="0"/>
                <a:cs typeface="Times New Roman" pitchFamily="18" charset="0"/>
                <a:hlinkClick r:id="rId6"/>
              </a:rPr>
              <a:t>Ҳаракатлар стратегиясида </a:t>
            </a:r>
            <a:r>
              <a:rPr lang="uz-Cyrl-UZ" sz="2400" dirty="0" smtClean="0">
                <a:latin typeface="Times New Roman" pitchFamily="18" charset="0"/>
                <a:cs typeface="Times New Roman" pitchFamily="18" charset="0"/>
              </a:rPr>
              <a:t> белгилаб </a:t>
            </a:r>
            <a:r>
              <a:rPr lang="uz-Cyrl-UZ" sz="2400" dirty="0">
                <a:latin typeface="Times New Roman" pitchFamily="18" charset="0"/>
                <a:cs typeface="Times New Roman" pitchFamily="18" charset="0"/>
              </a:rPr>
              <a:t>берилган </a:t>
            </a:r>
            <a:endParaRPr lang="uz-Cyrl-UZ" sz="2400" dirty="0" smtClean="0">
              <a:latin typeface="Times New Roman" pitchFamily="18" charset="0"/>
              <a:cs typeface="Times New Roman" pitchFamily="18" charset="0"/>
            </a:endParaRPr>
          </a:p>
          <a:p>
            <a:pPr algn="ctr"/>
            <a:r>
              <a:rPr lang="uz-Cyrl-UZ" sz="2400" dirty="0" smtClean="0">
                <a:latin typeface="Times New Roman" pitchFamily="18" charset="0"/>
                <a:cs typeface="Times New Roman" pitchFamily="18" charset="0"/>
              </a:rPr>
              <a:t>вазифаларга </a:t>
            </a:r>
            <a:r>
              <a:rPr lang="uz-Cyrl-UZ" sz="2400" dirty="0">
                <a:latin typeface="Times New Roman" pitchFamily="18" charset="0"/>
                <a:cs typeface="Times New Roman" pitchFamily="18" charset="0"/>
              </a:rPr>
              <a:t>мувофиқ:</a:t>
            </a:r>
            <a:endParaRPr lang="ru-RU" sz="2400" dirty="0">
              <a:latin typeface="Times New Roman" pitchFamily="18" charset="0"/>
              <a:cs typeface="Times New Roman" pitchFamily="18" charset="0"/>
            </a:endParaRP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404664"/>
            <a:ext cx="8643998" cy="6239046"/>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r>
              <a:rPr lang="uz-Cyrl-UZ" sz="2000" dirty="0">
                <a:latin typeface="Times New Roman" pitchFamily="18" charset="0"/>
                <a:cs typeface="Times New Roman" pitchFamily="18" charset="0"/>
              </a:rPr>
              <a:t>И</a:t>
            </a:r>
            <a:r>
              <a:rPr lang="uz-Cyrl-UZ" sz="2000" dirty="0" smtClean="0">
                <a:latin typeface="Times New Roman" pitchFamily="18" charset="0"/>
                <a:cs typeface="Times New Roman" pitchFamily="18" charset="0"/>
              </a:rPr>
              <a:t>нновациялар ярмаркани </a:t>
            </a:r>
            <a:r>
              <a:rPr lang="uz-Cyrl-UZ" sz="2000" dirty="0">
                <a:latin typeface="Times New Roman" pitchFamily="18" charset="0"/>
                <a:cs typeface="Times New Roman" pitchFamily="18" charset="0"/>
              </a:rPr>
              <a:t>ташкил қилиш тизими қуйидагиларни ўз ичига олади:</a:t>
            </a:r>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биринчи блок «Ташаббускор бизнес» — Ўзбекистон Республикаси ҳамда илғор хорижий мамлакатларнинг давлат ва хусусий секторлари томонидан маҳаллий ва хорижий технопарклар, технологик агентларнинг тайёр илмий ва инновацион ишланмалар натижаларини ва технологияларни тижоратлаштириш соҳасидаги фаолиятини ёритиш учун ташкил этилган кўргазма майдони;</a:t>
            </a:r>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иккинчи блок «Инновацион ечимлар» — ички ва ташқи бозорларга чиқиш мақсадида давлат ва хусусий илмий муассасалар томонидан макет ва/ёки прототип кўринишида энг зўр маҳаллий илмий ва инновацион ишланмаларни намойиш қилиш;</a:t>
            </a:r>
            <a:endParaRPr lang="ru-RU" sz="2000" dirty="0">
              <a:latin typeface="Times New Roman" pitchFamily="18" charset="0"/>
              <a:cs typeface="Times New Roman" pitchFamily="18" charset="0"/>
            </a:endParaRPr>
          </a:p>
          <a:p>
            <a:r>
              <a:rPr lang="uz-Cyrl-UZ" sz="2000" dirty="0">
                <a:latin typeface="Times New Roman" pitchFamily="18" charset="0"/>
                <a:cs typeface="Times New Roman" pitchFamily="18" charset="0"/>
              </a:rPr>
              <a:t>учинчи блок «Кооперацион алоқалар» — мулоқот ва ўзаро фойдали ҳамкорликни йўлга қўйиш, шерикчилик ва иқтисодиётнинг айрим тармоқлари соҳасидаги долзарб масалаларни кўриб чиқиш учун зарур бўлган қарорларнинг миқёсини кенгайтириш учун платформа.</a:t>
            </a:r>
            <a:endParaRPr lang="ru-RU" sz="2000" dirty="0">
              <a:latin typeface="Times New Roman" pitchFamily="18" charset="0"/>
              <a:cs typeface="Times New Roman" pitchFamily="18" charset="0"/>
            </a:endParaRPr>
          </a:p>
        </p:txBody>
      </p:sp>
    </p:spTree>
    <p:extLst>
      <p:ext uri="{BB962C8B-B14F-4D97-AF65-F5344CB8AC3E}">
        <p14:creationId xmlns:p14="http://schemas.microsoft.com/office/powerpoint/2010/main" xmlns="" val="3212259328"/>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142844" y="1412776"/>
            <a:ext cx="8858312" cy="5230934"/>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r>
              <a:rPr lang="uz-Cyrl-UZ" sz="2800" i="1" cap="all" dirty="0"/>
              <a:t> </a:t>
            </a:r>
            <a:endParaRPr lang="ru-RU" sz="2800" dirty="0"/>
          </a:p>
          <a:p>
            <a:pPr algn="ctr"/>
            <a:r>
              <a:rPr lang="ru-RU" sz="2800" b="1" i="1" cap="all" dirty="0">
                <a:latin typeface="Times New Roman" pitchFamily="18" charset="0"/>
                <a:cs typeface="Times New Roman" pitchFamily="18" charset="0"/>
              </a:rPr>
              <a:t>2018 </a:t>
            </a:r>
            <a:r>
              <a:rPr lang="ru-RU" sz="2800" b="1" i="1" cap="all" dirty="0" err="1">
                <a:latin typeface="Times New Roman" pitchFamily="18" charset="0"/>
                <a:cs typeface="Times New Roman" pitchFamily="18" charset="0"/>
              </a:rPr>
              <a:t>йил</a:t>
            </a:r>
            <a:r>
              <a:rPr lang="ru-RU" sz="2800" b="1" i="1" cap="all" dirty="0">
                <a:latin typeface="Times New Roman" pitchFamily="18" charset="0"/>
                <a:cs typeface="Times New Roman" pitchFamily="18" charset="0"/>
              </a:rPr>
              <a:t> 14 </a:t>
            </a:r>
            <a:r>
              <a:rPr lang="ru-RU" sz="2800" b="1" i="1" cap="all" dirty="0" err="1" smtClean="0">
                <a:latin typeface="Times New Roman" pitchFamily="18" charset="0"/>
                <a:cs typeface="Times New Roman" pitchFamily="18" charset="0"/>
              </a:rPr>
              <a:t>августдаги</a:t>
            </a:r>
            <a:r>
              <a:rPr lang="ru-RU" sz="2800" b="1" i="1" cap="all" dirty="0" smtClean="0">
                <a:latin typeface="Times New Roman" pitchFamily="18" charset="0"/>
                <a:cs typeface="Times New Roman" pitchFamily="18" charset="0"/>
              </a:rPr>
              <a:t> </a:t>
            </a:r>
          </a:p>
          <a:p>
            <a:pPr algn="ctr"/>
            <a:r>
              <a:rPr lang="ru-RU" sz="2800" b="1" i="1" cap="all" dirty="0" smtClean="0">
                <a:latin typeface="Times New Roman" pitchFamily="18" charset="0"/>
                <a:cs typeface="Times New Roman" pitchFamily="18" charset="0"/>
              </a:rPr>
              <a:t>«</a:t>
            </a:r>
            <a:r>
              <a:rPr lang="ru-RU" sz="2800" b="1" i="1" cap="all" dirty="0" err="1" smtClean="0">
                <a:latin typeface="Times New Roman" pitchFamily="18" charset="0"/>
                <a:cs typeface="Times New Roman" pitchFamily="18" charset="0"/>
              </a:rPr>
              <a:t>Ёшларни</a:t>
            </a:r>
            <a:r>
              <a:rPr lang="ru-RU" sz="2800" b="1" i="1" cap="all" dirty="0" smtClean="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маънавий-ахлоқий</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ва</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жисмоний</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баркамол</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этиб</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тарбиялаш</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уларга</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таълим-тарбия</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бериш</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тизимини</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сифат</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жиҳатидан</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янги</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босқичга</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кўтариш</a:t>
            </a:r>
            <a:r>
              <a:rPr lang="ru-RU" sz="2800" b="1" i="1" cap="all" dirty="0">
                <a:latin typeface="Times New Roman" pitchFamily="18" charset="0"/>
                <a:cs typeface="Times New Roman" pitchFamily="18" charset="0"/>
              </a:rPr>
              <a:t> </a:t>
            </a:r>
            <a:r>
              <a:rPr lang="ru-RU" sz="2800" b="1" i="1" cap="all" dirty="0" err="1">
                <a:latin typeface="Times New Roman" pitchFamily="18" charset="0"/>
                <a:cs typeface="Times New Roman" pitchFamily="18" charset="0"/>
              </a:rPr>
              <a:t>чора-тадбирлари</a:t>
            </a:r>
            <a:r>
              <a:rPr lang="ru-RU" sz="2800" b="1" i="1" cap="all" dirty="0">
                <a:latin typeface="Times New Roman" pitchFamily="18" charset="0"/>
                <a:cs typeface="Times New Roman" pitchFamily="18" charset="0"/>
              </a:rPr>
              <a:t> </a:t>
            </a:r>
            <a:r>
              <a:rPr lang="ru-RU" sz="2800" b="1" i="1" cap="all" dirty="0" err="1" smtClean="0">
                <a:latin typeface="Times New Roman" pitchFamily="18" charset="0"/>
                <a:cs typeface="Times New Roman" pitchFamily="18" charset="0"/>
              </a:rPr>
              <a:t>тўғрисида»ги</a:t>
            </a:r>
            <a:r>
              <a:rPr lang="ru-RU" sz="2800" b="1" i="1" cap="all" dirty="0" smtClean="0">
                <a:latin typeface="Times New Roman" pitchFamily="18" charset="0"/>
                <a:cs typeface="Times New Roman" pitchFamily="18" charset="0"/>
              </a:rPr>
              <a:t> </a:t>
            </a:r>
          </a:p>
          <a:p>
            <a:pPr algn="ctr"/>
            <a:r>
              <a:rPr lang="ru-RU" sz="2800" b="1" i="1" cap="all" dirty="0" smtClean="0">
                <a:latin typeface="Times New Roman" pitchFamily="18" charset="0"/>
                <a:cs typeface="Times New Roman" pitchFamily="18" charset="0"/>
              </a:rPr>
              <a:t>ПҚ-3907 сон </a:t>
            </a:r>
            <a:r>
              <a:rPr lang="ru-RU" sz="2800" b="1" i="1" cap="all" dirty="0" err="1" smtClean="0">
                <a:latin typeface="Times New Roman" pitchFamily="18" charset="0"/>
                <a:cs typeface="Times New Roman" pitchFamily="18" charset="0"/>
              </a:rPr>
              <a:t>қарорининг</a:t>
            </a:r>
            <a:r>
              <a:rPr lang="ru-RU" sz="2800" b="1" i="1" cap="all" dirty="0" smtClean="0">
                <a:latin typeface="Times New Roman" pitchFamily="18" charset="0"/>
                <a:cs typeface="Times New Roman" pitchFamily="18" charset="0"/>
              </a:rPr>
              <a:t> </a:t>
            </a:r>
            <a:r>
              <a:rPr lang="ru-RU" sz="2800" b="1" i="1" cap="all" dirty="0" err="1" smtClean="0">
                <a:latin typeface="Times New Roman" pitchFamily="18" charset="0"/>
                <a:cs typeface="Times New Roman" pitchFamily="18" charset="0"/>
              </a:rPr>
              <a:t>мазмун-моҳияти</a:t>
            </a:r>
            <a:endParaRPr lang="ru-RU" sz="2800" dirty="0">
              <a:latin typeface="Times New Roman" pitchFamily="18" charset="0"/>
              <a:cs typeface="Times New Roman" pitchFamily="18" charset="0"/>
            </a:endParaRPr>
          </a:p>
        </p:txBody>
      </p:sp>
      <p:sp>
        <p:nvSpPr>
          <p:cNvPr id="4102" name="AutoShape 6"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4" name="AutoShape 8"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6" name="AutoShape 10"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8" name="AutoShape 12"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 name="AutoShape 6"/>
          <p:cNvSpPr>
            <a:spLocks noChangeArrowheads="1"/>
          </p:cNvSpPr>
          <p:nvPr/>
        </p:nvSpPr>
        <p:spPr bwMode="gray">
          <a:xfrm>
            <a:off x="357187" y="214294"/>
            <a:ext cx="8786813" cy="982458"/>
          </a:xfrm>
          <a:prstGeom prst="roundRect">
            <a:avLst>
              <a:gd name="adj" fmla="val 50000"/>
            </a:avLst>
          </a:prstGeom>
          <a:solidFill>
            <a:srgbClr val="BEFEC4"/>
          </a:solidFill>
          <a:ln w="28575" algn="ctr">
            <a:solidFill>
              <a:srgbClr val="C2A298"/>
            </a:solidFill>
            <a:round/>
            <a:headEnd/>
            <a:tailEnd/>
          </a:ln>
        </p:spPr>
        <p:txBody>
          <a:bodyPr wrap="none" anchor="ctr"/>
          <a:lstStyle/>
          <a:p>
            <a:pPr algn="ctr"/>
            <a:r>
              <a:rPr lang="uz-Cyrl-UZ" sz="2400" b="1" dirty="0" smtClean="0">
                <a:latin typeface="Times New Roman" pitchFamily="18" charset="0"/>
                <a:cs typeface="Times New Roman" pitchFamily="18" charset="0"/>
              </a:rPr>
              <a:t>Ўзбекистон Республикаси Президентининг Қарори</a:t>
            </a:r>
            <a:endParaRPr lang="ru-RU" sz="24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142844" y="1000108"/>
            <a:ext cx="8858312" cy="5643602"/>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pPr algn="ctr"/>
            <a:r>
              <a:rPr lang="ru-RU" sz="2800" i="1" dirty="0" err="1">
                <a:latin typeface="Times New Roman" pitchFamily="18" charset="0"/>
                <a:cs typeface="Times New Roman" pitchFamily="18" charset="0"/>
              </a:rPr>
              <a:t>Мамлакатимизда</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баркамол</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авлодни</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шакллантириш</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ёшларни</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маънавий-ахлоқий</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ва</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жисмонан</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соғлом</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этиб</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тарбиялаш</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уларни</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олиб</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борилаётган</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ислоҳотларнинг</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фаол</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иштирокчисига</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айлантиришга</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қаратилган</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чора-тадбирлар</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изчил</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амалга</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оширилмоқда</a:t>
            </a:r>
            <a:r>
              <a:rPr lang="ru-RU" sz="2800" i="1"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a:p>
            <a:pPr algn="ctr"/>
            <a:r>
              <a:rPr lang="ru-RU" sz="2800" i="1" dirty="0" err="1">
                <a:latin typeface="Times New Roman" pitchFamily="18" charset="0"/>
                <a:cs typeface="Times New Roman" pitchFamily="18" charset="0"/>
              </a:rPr>
              <a:t>Жумладан</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мактабгача</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таълимнинг</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замонавий</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тизими</a:t>
            </a:r>
            <a:r>
              <a:rPr lang="ru-RU" sz="2800" i="1" dirty="0">
                <a:latin typeface="Times New Roman" pitchFamily="18" charset="0"/>
                <a:cs typeface="Times New Roman" pitchFamily="18" charset="0"/>
              </a:rPr>
              <a:t>, 11 </a:t>
            </a:r>
            <a:r>
              <a:rPr lang="ru-RU" sz="2800" i="1" dirty="0" err="1">
                <a:latin typeface="Times New Roman" pitchFamily="18" charset="0"/>
                <a:cs typeface="Times New Roman" pitchFamily="18" charset="0"/>
              </a:rPr>
              <a:t>йиллик</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умумий</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ўрта</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таълим</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жорий</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қилинмоқда</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замонавий</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олий</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таълим</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муассасалари</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ҳамда</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нуфузли</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хорижий</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университетларнинг</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филиаллари</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ташкил</a:t>
            </a:r>
            <a:r>
              <a:rPr lang="ru-RU" sz="2800" i="1" dirty="0">
                <a:latin typeface="Times New Roman" pitchFamily="18" charset="0"/>
                <a:cs typeface="Times New Roman" pitchFamily="18" charset="0"/>
              </a:rPr>
              <a:t> </a:t>
            </a:r>
            <a:r>
              <a:rPr lang="ru-RU" sz="2800" i="1" dirty="0" err="1">
                <a:latin typeface="Times New Roman" pitchFamily="18" charset="0"/>
                <a:cs typeface="Times New Roman" pitchFamily="18" charset="0"/>
              </a:rPr>
              <a:t>этилмоқда</a:t>
            </a:r>
            <a:r>
              <a:rPr lang="ru-RU" sz="2800" i="1" dirty="0">
                <a:latin typeface="Times New Roman" pitchFamily="18" charset="0"/>
                <a:cs typeface="Times New Roman" pitchFamily="18" charset="0"/>
              </a:rPr>
              <a:t>.</a:t>
            </a:r>
            <a:endParaRPr lang="ru-RU" sz="2800" dirty="0">
              <a:latin typeface="Times New Roman" pitchFamily="18" charset="0"/>
              <a:cs typeface="Times New Roman" pitchFamily="18" charset="0"/>
            </a:endParaRPr>
          </a:p>
        </p:txBody>
      </p:sp>
      <p:sp>
        <p:nvSpPr>
          <p:cNvPr id="4102" name="AutoShape 6"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4" name="AutoShape 8"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6" name="AutoShape 10"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8" name="AutoShape 12"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 name="AutoShape 6"/>
          <p:cNvSpPr>
            <a:spLocks noChangeArrowheads="1"/>
          </p:cNvSpPr>
          <p:nvPr/>
        </p:nvSpPr>
        <p:spPr bwMode="gray">
          <a:xfrm>
            <a:off x="285781" y="142852"/>
            <a:ext cx="8786813" cy="714376"/>
          </a:xfrm>
          <a:prstGeom prst="roundRect">
            <a:avLst>
              <a:gd name="adj" fmla="val 50000"/>
            </a:avLst>
          </a:prstGeom>
          <a:solidFill>
            <a:srgbClr val="BEFEC4"/>
          </a:solidFill>
          <a:ln w="28575" algn="ctr">
            <a:solidFill>
              <a:srgbClr val="C2A298"/>
            </a:solidFill>
            <a:round/>
            <a:headEnd/>
            <a:tailEnd/>
          </a:ln>
        </p:spPr>
        <p:txBody>
          <a:bodyPr wrap="none" anchor="ctr"/>
          <a:lstStyle/>
          <a:p>
            <a:pPr algn="ctr"/>
            <a:r>
              <a:rPr lang="uz-Cyrl-UZ" sz="2400" b="1" dirty="0" smtClean="0">
                <a:latin typeface="Times New Roman" pitchFamily="18" charset="0"/>
                <a:cs typeface="Times New Roman" pitchFamily="18" charset="0"/>
              </a:rPr>
              <a:t>Ёшларга эътибор – келажак гарови</a:t>
            </a:r>
            <a:endParaRPr lang="ru-RU" sz="24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142844" y="2132856"/>
            <a:ext cx="8858312" cy="4510854"/>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pPr algn="ctr"/>
            <a:r>
              <a:rPr lang="ru-RU" sz="3200" i="1" dirty="0" err="1"/>
              <a:t>Ёшларни</a:t>
            </a:r>
            <a:r>
              <a:rPr lang="ru-RU" sz="3200" i="1" dirty="0"/>
              <a:t> </a:t>
            </a:r>
            <a:r>
              <a:rPr lang="ru-RU" sz="3200" i="1" dirty="0" err="1"/>
              <a:t>маънавий-ахлоқий</a:t>
            </a:r>
            <a:r>
              <a:rPr lang="ru-RU" sz="3200" i="1" dirty="0"/>
              <a:t> </a:t>
            </a:r>
            <a:r>
              <a:rPr lang="ru-RU" sz="3200" i="1" dirty="0" err="1"/>
              <a:t>ва</a:t>
            </a:r>
            <a:r>
              <a:rPr lang="ru-RU" sz="3200" i="1" dirty="0"/>
              <a:t> </a:t>
            </a:r>
            <a:r>
              <a:rPr lang="ru-RU" sz="3200" i="1" dirty="0" err="1"/>
              <a:t>жисмоний</a:t>
            </a:r>
            <a:r>
              <a:rPr lang="ru-RU" sz="3200" i="1" dirty="0"/>
              <a:t> </a:t>
            </a:r>
            <a:r>
              <a:rPr lang="ru-RU" sz="3200" i="1" dirty="0" err="1"/>
              <a:t>баркамол</a:t>
            </a:r>
            <a:r>
              <a:rPr lang="ru-RU" sz="3200" i="1" dirty="0"/>
              <a:t> </a:t>
            </a:r>
            <a:r>
              <a:rPr lang="ru-RU" sz="3200" i="1" dirty="0" err="1"/>
              <a:t>этиб</a:t>
            </a:r>
            <a:r>
              <a:rPr lang="ru-RU" sz="3200" i="1" dirty="0"/>
              <a:t> </a:t>
            </a:r>
            <a:r>
              <a:rPr lang="ru-RU" sz="3200" i="1" dirty="0" err="1"/>
              <a:t>тарбиялаш</a:t>
            </a:r>
            <a:r>
              <a:rPr lang="ru-RU" sz="3200" i="1" dirty="0"/>
              <a:t>, </a:t>
            </a:r>
            <a:r>
              <a:rPr lang="ru-RU" sz="3200" i="1" dirty="0" err="1"/>
              <a:t>уларга</a:t>
            </a:r>
            <a:r>
              <a:rPr lang="ru-RU" sz="3200" i="1" dirty="0"/>
              <a:t> </a:t>
            </a:r>
            <a:r>
              <a:rPr lang="ru-RU" sz="3200" i="1" dirty="0" err="1"/>
              <a:t>таълим-тарбия</a:t>
            </a:r>
            <a:r>
              <a:rPr lang="ru-RU" sz="3200" i="1" dirty="0"/>
              <a:t> </a:t>
            </a:r>
            <a:r>
              <a:rPr lang="ru-RU" sz="3200" i="1" dirty="0" err="1"/>
              <a:t>бериш</a:t>
            </a:r>
            <a:r>
              <a:rPr lang="ru-RU" sz="3200" i="1" dirty="0"/>
              <a:t> </a:t>
            </a:r>
            <a:r>
              <a:rPr lang="ru-RU" sz="3200" i="1" dirty="0" err="1"/>
              <a:t>тизимини</a:t>
            </a:r>
            <a:r>
              <a:rPr lang="ru-RU" sz="3200" i="1" dirty="0"/>
              <a:t> </a:t>
            </a:r>
            <a:r>
              <a:rPr lang="ru-RU" sz="3200" i="1" dirty="0" err="1"/>
              <a:t>сифат</a:t>
            </a:r>
            <a:r>
              <a:rPr lang="ru-RU" sz="3200" i="1" dirty="0"/>
              <a:t> </a:t>
            </a:r>
            <a:r>
              <a:rPr lang="ru-RU" sz="3200" i="1" dirty="0" err="1"/>
              <a:t>жиҳатидан</a:t>
            </a:r>
            <a:r>
              <a:rPr lang="ru-RU" sz="3200" i="1" dirty="0"/>
              <a:t> </a:t>
            </a:r>
            <a:r>
              <a:rPr lang="ru-RU" sz="3200" i="1" dirty="0" err="1"/>
              <a:t>янги</a:t>
            </a:r>
            <a:r>
              <a:rPr lang="ru-RU" sz="3200" i="1" dirty="0"/>
              <a:t> </a:t>
            </a:r>
            <a:r>
              <a:rPr lang="ru-RU" sz="3200" i="1" dirty="0" err="1"/>
              <a:t>босқичга</a:t>
            </a:r>
            <a:r>
              <a:rPr lang="ru-RU" sz="3200" i="1" dirty="0"/>
              <a:t> </a:t>
            </a:r>
            <a:r>
              <a:rPr lang="ru-RU" sz="3200" i="1" dirty="0" err="1"/>
              <a:t>кўтариш</a:t>
            </a:r>
            <a:r>
              <a:rPr lang="ru-RU" sz="3200" i="1" dirty="0"/>
              <a:t> </a:t>
            </a:r>
            <a:r>
              <a:rPr lang="ru-RU" sz="3200" i="1" dirty="0" err="1"/>
              <a:t>бўйича</a:t>
            </a:r>
            <a:r>
              <a:rPr lang="ru-RU" sz="3200" i="1" dirty="0"/>
              <a:t> комплекс </a:t>
            </a:r>
            <a:r>
              <a:rPr lang="ru-RU" sz="3200" i="1" dirty="0" err="1"/>
              <a:t>чора-тадбирлар</a:t>
            </a:r>
            <a:r>
              <a:rPr lang="ru-RU" sz="3200" i="1" dirty="0"/>
              <a:t> </a:t>
            </a:r>
            <a:r>
              <a:rPr lang="ru-RU" sz="3200" i="1" dirty="0" err="1"/>
              <a:t>дастури</a:t>
            </a:r>
            <a:r>
              <a:rPr lang="ru-RU" sz="3200" i="1" dirty="0"/>
              <a:t> </a:t>
            </a:r>
            <a:r>
              <a:rPr lang="ru-RU" sz="3200" i="1" dirty="0" err="1" smtClean="0"/>
              <a:t>тасдиқланди</a:t>
            </a:r>
            <a:endParaRPr lang="ru-RU" sz="3200" dirty="0"/>
          </a:p>
        </p:txBody>
      </p:sp>
      <p:sp>
        <p:nvSpPr>
          <p:cNvPr id="4102" name="AutoShape 6"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4" name="AutoShape 8"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6" name="AutoShape 10"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8" name="AutoShape 12"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 name="AutoShape 6"/>
          <p:cNvSpPr>
            <a:spLocks noChangeArrowheads="1"/>
          </p:cNvSpPr>
          <p:nvPr/>
        </p:nvSpPr>
        <p:spPr bwMode="gray">
          <a:xfrm>
            <a:off x="285781" y="142852"/>
            <a:ext cx="8786813" cy="1485948"/>
          </a:xfrm>
          <a:prstGeom prst="roundRect">
            <a:avLst>
              <a:gd name="adj" fmla="val 50000"/>
            </a:avLst>
          </a:prstGeom>
          <a:solidFill>
            <a:srgbClr val="BEFEC4"/>
          </a:solidFill>
          <a:ln w="28575" algn="ctr">
            <a:solidFill>
              <a:srgbClr val="C2A298"/>
            </a:solidFill>
            <a:round/>
            <a:headEnd/>
            <a:tailEnd/>
          </a:ln>
        </p:spPr>
        <p:txBody>
          <a:bodyPr wrap="none" anchor="ctr"/>
          <a:lstStyle/>
          <a:p>
            <a:pPr algn="ctr"/>
            <a:r>
              <a:rPr lang="ru-RU" sz="2400" i="1" dirty="0"/>
              <a:t>2017 — 2021 </a:t>
            </a:r>
            <a:r>
              <a:rPr lang="ru-RU" sz="2400" i="1" dirty="0" err="1"/>
              <a:t>йилларда</a:t>
            </a:r>
            <a:r>
              <a:rPr lang="ru-RU" sz="2400" i="1" dirty="0"/>
              <a:t> </a:t>
            </a:r>
            <a:r>
              <a:rPr lang="ru-RU" sz="2400" i="1" dirty="0" err="1"/>
              <a:t>Ўзбекистон</a:t>
            </a:r>
            <a:r>
              <a:rPr lang="ru-RU" sz="2400" i="1" dirty="0"/>
              <a:t> </a:t>
            </a:r>
            <a:r>
              <a:rPr lang="ru-RU" sz="2400" i="1" dirty="0" err="1"/>
              <a:t>Республикасини</a:t>
            </a:r>
            <a:r>
              <a:rPr lang="ru-RU" sz="2400" i="1" dirty="0"/>
              <a:t> </a:t>
            </a:r>
            <a:endParaRPr lang="ru-RU" sz="2400" i="1" dirty="0" smtClean="0"/>
          </a:p>
          <a:p>
            <a:pPr algn="ctr"/>
            <a:r>
              <a:rPr lang="ru-RU" sz="2400" i="1" dirty="0" err="1" smtClean="0"/>
              <a:t>ривожлантиришнинг</a:t>
            </a:r>
            <a:r>
              <a:rPr lang="ru-RU" sz="2400" i="1" dirty="0" smtClean="0"/>
              <a:t> </a:t>
            </a:r>
            <a:r>
              <a:rPr lang="ru-RU" sz="2400" i="1" dirty="0" err="1"/>
              <a:t>бешта</a:t>
            </a:r>
            <a:r>
              <a:rPr lang="ru-RU" sz="2400" i="1" dirty="0"/>
              <a:t> </a:t>
            </a:r>
            <a:r>
              <a:rPr lang="ru-RU" sz="2400" i="1" dirty="0" err="1"/>
              <a:t>устувор</a:t>
            </a:r>
            <a:r>
              <a:rPr lang="ru-RU" sz="2400" i="1" dirty="0"/>
              <a:t> </a:t>
            </a:r>
            <a:r>
              <a:rPr lang="ru-RU" sz="2400" i="1" dirty="0" err="1"/>
              <a:t>йўналиши</a:t>
            </a:r>
            <a:r>
              <a:rPr lang="ru-RU" sz="2400" i="1" dirty="0"/>
              <a:t> </a:t>
            </a:r>
            <a:r>
              <a:rPr lang="ru-RU" sz="2400" i="1" dirty="0" err="1"/>
              <a:t>бўйича</a:t>
            </a:r>
            <a:r>
              <a:rPr lang="ru-RU" sz="2400" i="1" dirty="0"/>
              <a:t> </a:t>
            </a:r>
            <a:endParaRPr lang="ru-RU" sz="2400" i="1" dirty="0" smtClean="0"/>
          </a:p>
          <a:p>
            <a:pPr algn="ctr"/>
            <a:r>
              <a:rPr lang="ru-RU" sz="2400" i="1" dirty="0" err="1" smtClean="0">
                <a:hlinkClick r:id="rId3"/>
              </a:rPr>
              <a:t>Ҳаракатлар</a:t>
            </a:r>
            <a:r>
              <a:rPr lang="ru-RU" sz="2400" i="1" dirty="0" smtClean="0">
                <a:hlinkClick r:id="rId3"/>
              </a:rPr>
              <a:t> </a:t>
            </a:r>
            <a:r>
              <a:rPr lang="ru-RU" sz="2400" i="1" dirty="0" err="1">
                <a:hlinkClick r:id="rId3"/>
              </a:rPr>
              <a:t>стратегиясига</a:t>
            </a:r>
            <a:r>
              <a:rPr lang="ru-RU" sz="2400" i="1" dirty="0">
                <a:hlinkClick r:id="rId3"/>
              </a:rPr>
              <a:t> </a:t>
            </a:r>
            <a:r>
              <a:rPr lang="ru-RU" sz="2400" i="1" dirty="0" err="1"/>
              <a:t>мувофиқ</a:t>
            </a:r>
            <a:r>
              <a:rPr lang="ru-RU" sz="2400" i="1" dirty="0"/>
              <a:t>:</a:t>
            </a:r>
            <a:endParaRPr lang="ru-RU" sz="2400" dirty="0"/>
          </a:p>
        </p:txBody>
      </p:sp>
    </p:spTree>
    <p:extLst>
      <p:ext uri="{BB962C8B-B14F-4D97-AF65-F5344CB8AC3E}">
        <p14:creationId xmlns:p14="http://schemas.microsoft.com/office/powerpoint/2010/main" xmlns="" val="3339916698"/>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142844" y="1484784"/>
            <a:ext cx="8858312" cy="5158926"/>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r>
              <a:rPr lang="ru-RU" sz="2400" i="1" dirty="0" err="1">
                <a:latin typeface="Times New Roman" pitchFamily="18" charset="0"/>
                <a:cs typeface="Times New Roman" pitchFamily="18" charset="0"/>
              </a:rPr>
              <a:t>тўртинчидан</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ўқитувчи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ва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мураббийларнинг</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ижтимоий</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мавқеи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ва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нуфузи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пасайиб</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кетганлиги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уларни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моддий</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ва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маънавий</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рағбатлантириш</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тизими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бугунги</a:t>
            </a:r>
            <a:r>
              <a:rPr lang="ru-RU" sz="2400" i="1" dirty="0">
                <a:latin typeface="Times New Roman" pitchFamily="18" charset="0"/>
                <a:cs typeface="Times New Roman" pitchFamily="18" charset="0"/>
              </a:rPr>
              <a:t> кун </a:t>
            </a:r>
            <a:r>
              <a:rPr lang="ru-RU" sz="2400" i="1" dirty="0" err="1">
                <a:latin typeface="Times New Roman" pitchFamily="18" charset="0"/>
                <a:cs typeface="Times New Roman" pitchFamily="18" charset="0"/>
              </a:rPr>
              <a:t>талабига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мутлақо</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жавоб</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бермаслиги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ёш</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авлодни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ўқитиш</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ва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тарбиялаш</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ҳамда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мустақил</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дунёқарашини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шакллантириш</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борасида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жиддий</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муаммоларни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келтириб</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чиқармоқда</a:t>
            </a:r>
            <a:r>
              <a:rPr lang="ru-RU" sz="2400" i="1" dirty="0" smtClean="0">
                <a:latin typeface="Times New Roman" pitchFamily="18" charset="0"/>
                <a:cs typeface="Times New Roman" pitchFamily="18" charset="0"/>
              </a:rPr>
              <a:t>;</a:t>
            </a:r>
          </a:p>
          <a:p>
            <a:endParaRPr lang="ru-RU" sz="2400" dirty="0">
              <a:latin typeface="Times New Roman" pitchFamily="18" charset="0"/>
              <a:cs typeface="Times New Roman" pitchFamily="18" charset="0"/>
            </a:endParaRPr>
          </a:p>
          <a:p>
            <a:r>
              <a:rPr lang="ru-RU" sz="2400" i="1" dirty="0" err="1">
                <a:latin typeface="Times New Roman" pitchFamily="18" charset="0"/>
                <a:cs typeface="Times New Roman" pitchFamily="18" charset="0"/>
              </a:rPr>
              <a:t>бешинчидан</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ёшларнинг</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олий</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таълим</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муассасаларига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қамраб</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олиниш</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даражаси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пастлиги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етакчи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хорижий</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олий</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таълим</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муассасалари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билан</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ўзаро</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ҳамкорлик</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етарлича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йўлга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қўйилмаганлиги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малакали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кадрларнинг</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етишмаслигига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ва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олиб</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борилаётган</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ислоҳотлардан</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кўзланган</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мақсадга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тўлиқ</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эришилмаслигига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сабаб</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бўлмоқда</a:t>
            </a:r>
            <a:r>
              <a:rPr lang="ru-RU" sz="2400" i="1" dirty="0"/>
              <a:t>;</a:t>
            </a:r>
            <a:endParaRPr lang="ru-RU" sz="2400" dirty="0"/>
          </a:p>
        </p:txBody>
      </p:sp>
      <p:sp>
        <p:nvSpPr>
          <p:cNvPr id="4102" name="AutoShape 6"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4" name="AutoShape 8"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6" name="AutoShape 10"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8" name="AutoShape 12"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 name="AutoShape 6"/>
          <p:cNvSpPr>
            <a:spLocks noChangeArrowheads="1"/>
          </p:cNvSpPr>
          <p:nvPr/>
        </p:nvSpPr>
        <p:spPr bwMode="gray">
          <a:xfrm>
            <a:off x="285781" y="142852"/>
            <a:ext cx="8786813" cy="1125908"/>
          </a:xfrm>
          <a:prstGeom prst="roundRect">
            <a:avLst>
              <a:gd name="adj" fmla="val 50000"/>
            </a:avLst>
          </a:prstGeom>
          <a:solidFill>
            <a:srgbClr val="BEFEC4"/>
          </a:solidFill>
          <a:ln w="28575" algn="ctr">
            <a:solidFill>
              <a:srgbClr val="C2A298"/>
            </a:solidFill>
            <a:round/>
            <a:headEnd/>
            <a:tailEnd/>
          </a:ln>
        </p:spPr>
        <p:txBody>
          <a:bodyPr wrap="none" anchor="ctr"/>
          <a:lstStyle/>
          <a:p>
            <a:pPr algn="ctr"/>
            <a:r>
              <a:rPr lang="ru-RU" sz="2400" i="1" dirty="0" err="1"/>
              <a:t>А</a:t>
            </a:r>
            <a:r>
              <a:rPr lang="ru-RU" sz="2400" i="1" dirty="0" err="1" smtClean="0"/>
              <a:t>малга</a:t>
            </a:r>
            <a:r>
              <a:rPr lang="ru-RU" sz="2400" i="1" dirty="0" smtClean="0"/>
              <a:t> </a:t>
            </a:r>
            <a:r>
              <a:rPr lang="ru-RU" sz="2400" i="1" dirty="0" err="1"/>
              <a:t>оширилган</a:t>
            </a:r>
            <a:r>
              <a:rPr lang="ru-RU" sz="2400" i="1" dirty="0"/>
              <a:t> </a:t>
            </a:r>
            <a:r>
              <a:rPr lang="ru-RU" sz="2400" i="1" dirty="0" err="1"/>
              <a:t>ишларнинг</a:t>
            </a:r>
            <a:r>
              <a:rPr lang="ru-RU" sz="2400" i="1" dirty="0"/>
              <a:t> </a:t>
            </a:r>
            <a:r>
              <a:rPr lang="ru-RU" sz="2400" i="1" dirty="0" err="1" smtClean="0"/>
              <a:t>таҳлили</a:t>
            </a:r>
            <a:endParaRPr lang="ru-RU" sz="2400" i="1" dirty="0" smtClean="0"/>
          </a:p>
          <a:p>
            <a:pPr algn="ctr"/>
            <a:r>
              <a:rPr lang="ru-RU" sz="2400" i="1" dirty="0" smtClean="0"/>
              <a:t> </a:t>
            </a:r>
            <a:r>
              <a:rPr lang="ru-RU" sz="2400" i="1" dirty="0" err="1"/>
              <a:t>бу</a:t>
            </a:r>
            <a:r>
              <a:rPr lang="ru-RU" sz="2400" i="1" dirty="0"/>
              <a:t> </a:t>
            </a:r>
            <a:r>
              <a:rPr lang="ru-RU" sz="2400" i="1" dirty="0" err="1"/>
              <a:t>борада</a:t>
            </a:r>
            <a:r>
              <a:rPr lang="ru-RU" sz="2400" i="1" dirty="0"/>
              <a:t> </a:t>
            </a:r>
            <a:r>
              <a:rPr lang="ru-RU" sz="2400" i="1" dirty="0" err="1"/>
              <a:t>айрим</a:t>
            </a:r>
            <a:r>
              <a:rPr lang="ru-RU" sz="2400" i="1" dirty="0"/>
              <a:t> </a:t>
            </a:r>
            <a:r>
              <a:rPr lang="ru-RU" sz="2400" i="1" dirty="0" err="1"/>
              <a:t>муаммолар</a:t>
            </a:r>
            <a:r>
              <a:rPr lang="ru-RU" sz="2400" i="1" dirty="0"/>
              <a:t> </a:t>
            </a:r>
            <a:r>
              <a:rPr lang="ru-RU" sz="2400" i="1" dirty="0" err="1"/>
              <a:t>сақланиб</a:t>
            </a:r>
            <a:r>
              <a:rPr lang="ru-RU" sz="2400" i="1" dirty="0"/>
              <a:t> </a:t>
            </a:r>
            <a:endParaRPr lang="ru-RU" sz="2400" i="1" dirty="0" smtClean="0"/>
          </a:p>
          <a:p>
            <a:pPr algn="ctr"/>
            <a:r>
              <a:rPr lang="ru-RU" sz="2400" i="1" dirty="0" err="1" smtClean="0"/>
              <a:t>қолаётганлигини</a:t>
            </a:r>
            <a:r>
              <a:rPr lang="ru-RU" sz="2400" i="1" dirty="0" smtClean="0"/>
              <a:t> </a:t>
            </a:r>
            <a:r>
              <a:rPr lang="ru-RU" sz="2400" i="1" dirty="0" err="1"/>
              <a:t>кўрсатмоқда</a:t>
            </a:r>
            <a:r>
              <a:rPr lang="ru-RU" sz="2400" i="1" dirty="0"/>
              <a:t>.</a:t>
            </a:r>
            <a:endParaRPr lang="ru-RU" sz="24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142844" y="1484784"/>
            <a:ext cx="8858312" cy="5158926"/>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pPr algn="ctr"/>
            <a:r>
              <a:rPr lang="ru-RU" sz="2000" i="1" dirty="0"/>
              <a:t>а</a:t>
            </a:r>
            <a:r>
              <a:rPr lang="ru-RU" sz="2000" i="1" dirty="0">
                <a:latin typeface="Times New Roman" pitchFamily="18" charset="0"/>
                <a:cs typeface="Times New Roman" pitchFamily="18" charset="0"/>
              </a:rPr>
              <a:t>) 2018 </a:t>
            </a:r>
            <a:r>
              <a:rPr lang="ru-RU" sz="2000" i="1" dirty="0" err="1">
                <a:latin typeface="Times New Roman" pitchFamily="18" charset="0"/>
                <a:cs typeface="Times New Roman" pitchFamily="18" charset="0"/>
              </a:rPr>
              <a:t>йил</a:t>
            </a:r>
            <a:r>
              <a:rPr lang="ru-RU" sz="2000" i="1" dirty="0">
                <a:latin typeface="Times New Roman" pitchFamily="18" charset="0"/>
                <a:cs typeface="Times New Roman" pitchFamily="18" charset="0"/>
              </a:rPr>
              <a:t> 1 </a:t>
            </a:r>
            <a:r>
              <a:rPr lang="ru-RU" sz="2000" i="1" dirty="0" err="1">
                <a:latin typeface="Times New Roman" pitchFamily="18" charset="0"/>
                <a:cs typeface="Times New Roman" pitchFamily="18" charset="0"/>
              </a:rPr>
              <a:t>сентябрдан</a:t>
            </a:r>
            <a:r>
              <a:rPr lang="ru-RU" sz="2000" i="1"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ctr"/>
            <a:r>
              <a:rPr lang="ru-RU" sz="2000" i="1" dirty="0" err="1">
                <a:latin typeface="Times New Roman" pitchFamily="18" charset="0"/>
                <a:cs typeface="Times New Roman" pitchFamily="18" charset="0"/>
              </a:rPr>
              <a:t>бошланғич</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синф</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ўқитувчилари</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учун</a:t>
            </a:r>
            <a:r>
              <a:rPr lang="ru-RU" sz="2000" i="1" dirty="0">
                <a:latin typeface="Times New Roman" pitchFamily="18" charset="0"/>
                <a:cs typeface="Times New Roman" pitchFamily="18" charset="0"/>
              </a:rPr>
              <a:t> 1,1 </a:t>
            </a:r>
            <a:r>
              <a:rPr lang="ru-RU" sz="2000" i="1" dirty="0" err="1">
                <a:latin typeface="Times New Roman" pitchFamily="18" charset="0"/>
                <a:cs typeface="Times New Roman" pitchFamily="18" charset="0"/>
              </a:rPr>
              <a:t>бараварга</a:t>
            </a:r>
            <a:r>
              <a:rPr lang="ru-RU" sz="2000" i="1"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ctr"/>
            <a:r>
              <a:rPr lang="ru-RU" sz="2000" i="1" dirty="0" err="1">
                <a:latin typeface="Times New Roman" pitchFamily="18" charset="0"/>
                <a:cs typeface="Times New Roman" pitchFamily="18" charset="0"/>
              </a:rPr>
              <a:t>юқори</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синф</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ўқитувчилари</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учун</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ўртача</a:t>
            </a:r>
            <a:r>
              <a:rPr lang="ru-RU" sz="2000" i="1" dirty="0">
                <a:latin typeface="Times New Roman" pitchFamily="18" charset="0"/>
                <a:cs typeface="Times New Roman" pitchFamily="18" charset="0"/>
              </a:rPr>
              <a:t> 1,24 </a:t>
            </a:r>
            <a:r>
              <a:rPr lang="ru-RU" sz="2000" i="1" dirty="0" err="1">
                <a:latin typeface="Times New Roman" pitchFamily="18" charset="0"/>
                <a:cs typeface="Times New Roman" pitchFamily="18" charset="0"/>
              </a:rPr>
              <a:t>бараваргача</a:t>
            </a:r>
            <a:r>
              <a:rPr lang="ru-RU" sz="2000" i="1"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ctr"/>
            <a:r>
              <a:rPr lang="ru-RU" sz="2000" i="1" dirty="0">
                <a:latin typeface="Times New Roman" pitchFamily="18" charset="0"/>
                <a:cs typeface="Times New Roman" pitchFamily="18" charset="0"/>
              </a:rPr>
              <a:t>директор, </a:t>
            </a:r>
            <a:r>
              <a:rPr lang="ru-RU" sz="2000" i="1" dirty="0" err="1">
                <a:latin typeface="Times New Roman" pitchFamily="18" charset="0"/>
                <a:cs typeface="Times New Roman" pitchFamily="18" charset="0"/>
              </a:rPr>
              <a:t>унинг</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ўринбосарлари</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ва</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ахборот</a:t>
            </a:r>
            <a:r>
              <a:rPr lang="ru-RU" sz="2000" i="1" dirty="0">
                <a:latin typeface="Times New Roman" pitchFamily="18" charset="0"/>
                <a:cs typeface="Times New Roman" pitchFamily="18" charset="0"/>
              </a:rPr>
              <a:t>-ресурс </a:t>
            </a:r>
            <a:r>
              <a:rPr lang="ru-RU" sz="2000" i="1" dirty="0" err="1">
                <a:latin typeface="Times New Roman" pitchFamily="18" charset="0"/>
                <a:cs typeface="Times New Roman" pitchFamily="18" charset="0"/>
              </a:rPr>
              <a:t>маркази</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кутубхона</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мудирлари</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ва</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кутубхоначилари</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учун</a:t>
            </a:r>
            <a:r>
              <a:rPr lang="ru-RU" sz="2000" i="1" dirty="0">
                <a:latin typeface="Times New Roman" pitchFamily="18" charset="0"/>
                <a:cs typeface="Times New Roman" pitchFamily="18" charset="0"/>
              </a:rPr>
              <a:t> 1,1 </a:t>
            </a:r>
            <a:r>
              <a:rPr lang="ru-RU" sz="2000" i="1" dirty="0" err="1">
                <a:latin typeface="Times New Roman" pitchFamily="18" charset="0"/>
                <a:cs typeface="Times New Roman" pitchFamily="18" charset="0"/>
              </a:rPr>
              <a:t>бараварга</a:t>
            </a:r>
            <a:r>
              <a:rPr lang="ru-RU" sz="2000" i="1" dirty="0">
                <a:latin typeface="Times New Roman" pitchFamily="18" charset="0"/>
                <a:cs typeface="Times New Roman" pitchFamily="18" charset="0"/>
              </a:rPr>
              <a:t> </a:t>
            </a:r>
            <a:r>
              <a:rPr lang="ru-RU" sz="2000" i="1" dirty="0" err="1">
                <a:latin typeface="Times New Roman" pitchFamily="18" charset="0"/>
                <a:cs typeface="Times New Roman" pitchFamily="18" charset="0"/>
              </a:rPr>
              <a:t>оширилсин</a:t>
            </a:r>
            <a:r>
              <a:rPr lang="ru-RU" sz="2000" i="1"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ctr"/>
            <a:endParaRPr lang="ru-RU" sz="2000" i="1" dirty="0" smtClean="0">
              <a:latin typeface="Times New Roman" pitchFamily="18" charset="0"/>
              <a:cs typeface="Times New Roman" pitchFamily="18" charset="0"/>
            </a:endParaRPr>
          </a:p>
          <a:p>
            <a:pPr algn="ctr"/>
            <a:r>
              <a:rPr lang="ru-RU" sz="2000" i="1" dirty="0" smtClean="0">
                <a:latin typeface="Times New Roman" pitchFamily="18" charset="0"/>
                <a:cs typeface="Times New Roman" pitchFamily="18" charset="0"/>
              </a:rPr>
              <a:t>б</a:t>
            </a:r>
            <a:r>
              <a:rPr lang="ru-RU" sz="2000" i="1" dirty="0">
                <a:latin typeface="Times New Roman" pitchFamily="18" charset="0"/>
                <a:cs typeface="Times New Roman" pitchFamily="18" charset="0"/>
              </a:rPr>
              <a:t>) 2019 </a:t>
            </a:r>
            <a:r>
              <a:rPr lang="ru-RU" sz="2000" i="1" dirty="0" err="1">
                <a:latin typeface="Times New Roman" pitchFamily="18" charset="0"/>
                <a:cs typeface="Times New Roman" pitchFamily="18" charset="0"/>
              </a:rPr>
              <a:t>йил</a:t>
            </a:r>
            <a:r>
              <a:rPr lang="ru-RU" sz="2000" i="1" dirty="0">
                <a:latin typeface="Times New Roman" pitchFamily="18" charset="0"/>
                <a:cs typeface="Times New Roman" pitchFamily="18" charset="0"/>
              </a:rPr>
              <a:t> 1 </a:t>
            </a:r>
            <a:r>
              <a:rPr lang="ru-RU" sz="2000" i="1" dirty="0" err="1">
                <a:latin typeface="Times New Roman" pitchFamily="18" charset="0"/>
                <a:cs typeface="Times New Roman" pitchFamily="18" charset="0"/>
              </a:rPr>
              <a:t>январдан</a:t>
            </a:r>
            <a:r>
              <a:rPr lang="ru-RU" sz="2000" i="1"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ctr"/>
            <a:r>
              <a:rPr lang="ru-RU" sz="2400" i="1" dirty="0" err="1">
                <a:latin typeface="Times New Roman" pitchFamily="18" charset="0"/>
                <a:cs typeface="Times New Roman" pitchFamily="18" charset="0"/>
              </a:rPr>
              <a:t>олий</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тоифали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ўқитувчилар</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учун</a:t>
            </a:r>
            <a:r>
              <a:rPr lang="ru-RU" sz="2400" i="1" dirty="0">
                <a:latin typeface="Times New Roman" pitchFamily="18" charset="0"/>
                <a:cs typeface="Times New Roman" pitchFamily="18" charset="0"/>
              </a:rPr>
              <a:t> 1,25 </a:t>
            </a:r>
            <a:r>
              <a:rPr lang="ru-RU" sz="2400" i="1" dirty="0" err="1">
                <a:latin typeface="Times New Roman" pitchFamily="18" charset="0"/>
                <a:cs typeface="Times New Roman" pitchFamily="18" charset="0"/>
              </a:rPr>
              <a:t>бараварга</a:t>
            </a:r>
            <a:r>
              <a:rPr lang="ru-RU" sz="2400" i="1"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ctr"/>
            <a:r>
              <a:rPr lang="ru-RU" sz="2400" i="1" dirty="0" err="1">
                <a:latin typeface="Times New Roman" pitchFamily="18" charset="0"/>
                <a:cs typeface="Times New Roman" pitchFamily="18" charset="0"/>
              </a:rPr>
              <a:t>биринчи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тоифали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ўқитувчилар</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учун</a:t>
            </a:r>
            <a:r>
              <a:rPr lang="ru-RU" sz="2400" i="1" dirty="0">
                <a:latin typeface="Times New Roman" pitchFamily="18" charset="0"/>
                <a:cs typeface="Times New Roman" pitchFamily="18" charset="0"/>
              </a:rPr>
              <a:t> 1,2 </a:t>
            </a:r>
            <a:r>
              <a:rPr lang="ru-RU" sz="2400" i="1" dirty="0" err="1">
                <a:latin typeface="Times New Roman" pitchFamily="18" charset="0"/>
                <a:cs typeface="Times New Roman" pitchFamily="18" charset="0"/>
              </a:rPr>
              <a:t>бараварга</a:t>
            </a:r>
            <a:r>
              <a:rPr lang="ru-RU" sz="2400" i="1"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ctr"/>
            <a:r>
              <a:rPr lang="ru-RU" sz="2400" i="1" dirty="0" err="1">
                <a:latin typeface="Times New Roman" pitchFamily="18" charset="0"/>
                <a:cs typeface="Times New Roman" pitchFamily="18" charset="0"/>
              </a:rPr>
              <a:t>иккинчи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тоифали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ўқитувчилар</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учун</a:t>
            </a:r>
            <a:r>
              <a:rPr lang="ru-RU" sz="2400" i="1" dirty="0">
                <a:latin typeface="Times New Roman" pitchFamily="18" charset="0"/>
                <a:cs typeface="Times New Roman" pitchFamily="18" charset="0"/>
              </a:rPr>
              <a:t> 1,15 </a:t>
            </a:r>
            <a:r>
              <a:rPr lang="ru-RU" sz="2400" i="1" dirty="0" err="1">
                <a:latin typeface="Times New Roman" pitchFamily="18" charset="0"/>
                <a:cs typeface="Times New Roman" pitchFamily="18" charset="0"/>
              </a:rPr>
              <a:t>бараварга</a:t>
            </a:r>
            <a:r>
              <a:rPr lang="ru-RU" sz="2400" i="1"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ctr"/>
            <a:r>
              <a:rPr lang="ru-RU" sz="2400" i="1" dirty="0" err="1">
                <a:latin typeface="Times New Roman" pitchFamily="18" charset="0"/>
                <a:cs typeface="Times New Roman" pitchFamily="18" charset="0"/>
              </a:rPr>
              <a:t>мутахассис</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ўқитувчилар</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учун</a:t>
            </a:r>
            <a:r>
              <a:rPr lang="ru-RU" sz="2400" i="1" dirty="0">
                <a:latin typeface="Times New Roman" pitchFamily="18" charset="0"/>
                <a:cs typeface="Times New Roman" pitchFamily="18" charset="0"/>
              </a:rPr>
              <a:t> 1,1 </a:t>
            </a:r>
            <a:r>
              <a:rPr lang="ru-RU" sz="2400" i="1" dirty="0" err="1">
                <a:latin typeface="Times New Roman" pitchFamily="18" charset="0"/>
                <a:cs typeface="Times New Roman" pitchFamily="18" charset="0"/>
              </a:rPr>
              <a:t>бараварга</a:t>
            </a:r>
            <a:r>
              <a:rPr lang="ru-RU" sz="2400" i="1" dirty="0">
                <a:latin typeface="Times New Roman" pitchFamily="18" charset="0"/>
                <a:cs typeface="Times New Roman" pitchFamily="18" charset="0"/>
              </a:rPr>
              <a:t>;</a:t>
            </a:r>
            <a:endParaRPr lang="ru-RU" sz="2400" dirty="0">
              <a:latin typeface="Times New Roman" pitchFamily="18" charset="0"/>
              <a:cs typeface="Times New Roman" pitchFamily="18" charset="0"/>
            </a:endParaRPr>
          </a:p>
          <a:p>
            <a:pPr algn="ctr"/>
            <a:r>
              <a:rPr lang="ru-RU" sz="2400" i="1" dirty="0">
                <a:latin typeface="Times New Roman" pitchFamily="18" charset="0"/>
                <a:cs typeface="Times New Roman" pitchFamily="18" charset="0"/>
              </a:rPr>
              <a:t>директор, </a:t>
            </a:r>
            <a:r>
              <a:rPr lang="ru-RU" sz="2400" i="1" dirty="0" err="1">
                <a:latin typeface="Times New Roman" pitchFamily="18" charset="0"/>
                <a:cs typeface="Times New Roman" pitchFamily="18" charset="0"/>
              </a:rPr>
              <a:t>унинг</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ўринбосарлари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ахборот</a:t>
            </a:r>
            <a:r>
              <a:rPr lang="ru-RU" sz="2400" i="1" dirty="0">
                <a:latin typeface="Times New Roman" pitchFamily="18" charset="0"/>
                <a:cs typeface="Times New Roman" pitchFamily="18" charset="0"/>
              </a:rPr>
              <a:t>-ресурс </a:t>
            </a:r>
            <a:r>
              <a:rPr lang="ru-RU" sz="2400" i="1" dirty="0" err="1">
                <a:latin typeface="Times New Roman" pitchFamily="18" charset="0"/>
                <a:cs typeface="Times New Roman" pitchFamily="18" charset="0"/>
              </a:rPr>
              <a:t>маркази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кутубхона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мудирлари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ва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кутубхоначилари</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учун</a:t>
            </a:r>
            <a:r>
              <a:rPr lang="ru-RU" sz="2400" i="1" dirty="0">
                <a:latin typeface="Times New Roman" pitchFamily="18" charset="0"/>
                <a:cs typeface="Times New Roman" pitchFamily="18" charset="0"/>
              </a:rPr>
              <a:t> 1,1 </a:t>
            </a:r>
            <a:r>
              <a:rPr lang="ru-RU" sz="2400" i="1" dirty="0" err="1">
                <a:latin typeface="Times New Roman" pitchFamily="18" charset="0"/>
                <a:cs typeface="Times New Roman" pitchFamily="18" charset="0"/>
              </a:rPr>
              <a:t>бараварга</a:t>
            </a:r>
            <a:r>
              <a:rPr lang="ru-RU" sz="2400" i="1" dirty="0">
                <a:latin typeface="Times New Roman" pitchFamily="18" charset="0"/>
                <a:cs typeface="Times New Roman" pitchFamily="18" charset="0"/>
              </a:rPr>
              <a:t> </a:t>
            </a:r>
            <a:r>
              <a:rPr lang="ru-RU" sz="2400" i="1" dirty="0" err="1">
                <a:latin typeface="Times New Roman" pitchFamily="18" charset="0"/>
                <a:cs typeface="Times New Roman" pitchFamily="18" charset="0"/>
              </a:rPr>
              <a:t>оширилсин</a:t>
            </a:r>
            <a:r>
              <a:rPr lang="ru-RU" sz="2400" i="1" dirty="0"/>
              <a:t>.</a:t>
            </a:r>
            <a:endParaRPr lang="ru-RU" sz="2400" dirty="0"/>
          </a:p>
        </p:txBody>
      </p:sp>
      <p:sp>
        <p:nvSpPr>
          <p:cNvPr id="4102" name="AutoShape 6"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4" name="AutoShape 8"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6" name="AutoShape 10"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8" name="AutoShape 12"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 name="AutoShape 6"/>
          <p:cNvSpPr>
            <a:spLocks noChangeArrowheads="1"/>
          </p:cNvSpPr>
          <p:nvPr/>
        </p:nvSpPr>
        <p:spPr bwMode="gray">
          <a:xfrm>
            <a:off x="285781" y="142852"/>
            <a:ext cx="8786813" cy="1125908"/>
          </a:xfrm>
          <a:prstGeom prst="roundRect">
            <a:avLst>
              <a:gd name="adj" fmla="val 50000"/>
            </a:avLst>
          </a:prstGeom>
          <a:solidFill>
            <a:srgbClr val="BEFEC4"/>
          </a:solidFill>
          <a:ln w="28575" algn="ctr">
            <a:solidFill>
              <a:srgbClr val="C2A298"/>
            </a:solidFill>
            <a:round/>
            <a:headEnd/>
            <a:tailEnd/>
          </a:ln>
        </p:spPr>
        <p:txBody>
          <a:bodyPr wrap="none" anchor="ctr"/>
          <a:lstStyle/>
          <a:p>
            <a:pPr algn="ctr"/>
            <a:r>
              <a:rPr lang="ru-RU" sz="2400" i="1" dirty="0" err="1"/>
              <a:t>Умумий</a:t>
            </a:r>
            <a:r>
              <a:rPr lang="ru-RU" sz="2400" i="1" dirty="0"/>
              <a:t> </a:t>
            </a:r>
            <a:r>
              <a:rPr lang="ru-RU" sz="2400" i="1" dirty="0" err="1"/>
              <a:t>ўрта</a:t>
            </a:r>
            <a:r>
              <a:rPr lang="ru-RU" sz="2400" i="1" dirty="0"/>
              <a:t> </a:t>
            </a:r>
            <a:r>
              <a:rPr lang="ru-RU" sz="2400" i="1" dirty="0" err="1"/>
              <a:t>таълим</a:t>
            </a:r>
            <a:r>
              <a:rPr lang="ru-RU" sz="2400" i="1" dirty="0"/>
              <a:t> </a:t>
            </a:r>
            <a:r>
              <a:rPr lang="ru-RU" sz="2400" i="1" dirty="0" err="1"/>
              <a:t>муассасалари</a:t>
            </a:r>
            <a:r>
              <a:rPr lang="ru-RU" sz="2400" i="1" dirty="0"/>
              <a:t> </a:t>
            </a:r>
            <a:r>
              <a:rPr lang="ru-RU" sz="2400" i="1" dirty="0" err="1" smtClean="0"/>
              <a:t>ходимларининг</a:t>
            </a:r>
            <a:endParaRPr lang="ru-RU" sz="2400" i="1" dirty="0" smtClean="0"/>
          </a:p>
          <a:p>
            <a:pPr algn="ctr"/>
            <a:r>
              <a:rPr lang="ru-RU" sz="2400" i="1" dirty="0" smtClean="0"/>
              <a:t> </a:t>
            </a:r>
            <a:r>
              <a:rPr lang="ru-RU" sz="2400" i="1" dirty="0" err="1"/>
              <a:t>базавий</a:t>
            </a:r>
            <a:r>
              <a:rPr lang="ru-RU" sz="2400" i="1" dirty="0"/>
              <a:t> тариф </a:t>
            </a:r>
            <a:r>
              <a:rPr lang="ru-RU" sz="2400" i="1" dirty="0" err="1"/>
              <a:t>ставкалари</a:t>
            </a:r>
            <a:r>
              <a:rPr lang="ru-RU" sz="2400" i="1" dirty="0"/>
              <a:t>:</a:t>
            </a:r>
            <a:endParaRPr lang="ru-RU" sz="2400" dirty="0"/>
          </a:p>
        </p:txBody>
      </p:sp>
    </p:spTree>
    <p:extLst>
      <p:ext uri="{BB962C8B-B14F-4D97-AF65-F5344CB8AC3E}">
        <p14:creationId xmlns:p14="http://schemas.microsoft.com/office/powerpoint/2010/main" xmlns="" val="2373794678"/>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142844" y="1000108"/>
            <a:ext cx="8858312" cy="5643602"/>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r>
              <a:rPr lang="ru-RU" sz="2800" i="1" dirty="0"/>
              <a:t>8. </a:t>
            </a:r>
            <a:r>
              <a:rPr lang="ru-RU" sz="2000" i="1" dirty="0" err="1"/>
              <a:t>Ўзбекистон</a:t>
            </a:r>
            <a:r>
              <a:rPr lang="ru-RU" sz="2000" i="1" dirty="0"/>
              <a:t> </a:t>
            </a:r>
            <a:r>
              <a:rPr lang="ru-RU" sz="2000" i="1" dirty="0" err="1"/>
              <a:t>Республикаси</a:t>
            </a:r>
            <a:r>
              <a:rPr lang="ru-RU" sz="2000" i="1" dirty="0"/>
              <a:t> </a:t>
            </a:r>
            <a:r>
              <a:rPr lang="ru-RU" sz="2000" i="1" dirty="0" err="1"/>
              <a:t>Халқ</a:t>
            </a:r>
            <a:r>
              <a:rPr lang="ru-RU" sz="2000" i="1" dirty="0"/>
              <a:t> </a:t>
            </a:r>
            <a:r>
              <a:rPr lang="ru-RU" sz="2000" i="1" dirty="0" err="1"/>
              <a:t>таълими</a:t>
            </a:r>
            <a:r>
              <a:rPr lang="ru-RU" sz="2000" i="1" dirty="0"/>
              <a:t> </a:t>
            </a:r>
            <a:r>
              <a:rPr lang="ru-RU" sz="2000" i="1" dirty="0" err="1"/>
              <a:t>вазирлиги</a:t>
            </a:r>
            <a:r>
              <a:rPr lang="ru-RU" sz="2000" i="1" dirty="0"/>
              <a:t> </a:t>
            </a:r>
            <a:r>
              <a:rPr lang="ru-RU" sz="2000" i="1" dirty="0" err="1"/>
              <a:t>Қурилиш</a:t>
            </a:r>
            <a:r>
              <a:rPr lang="ru-RU" sz="2000" i="1" dirty="0"/>
              <a:t> </a:t>
            </a:r>
            <a:r>
              <a:rPr lang="ru-RU" sz="2000" i="1" dirty="0" err="1"/>
              <a:t>вазирлиги</a:t>
            </a:r>
            <a:r>
              <a:rPr lang="ru-RU" sz="2000" i="1" dirty="0"/>
              <a:t> </a:t>
            </a:r>
            <a:r>
              <a:rPr lang="ru-RU" sz="2000" i="1" dirty="0" err="1"/>
              <a:t>ҳамда</a:t>
            </a:r>
            <a:r>
              <a:rPr lang="ru-RU" sz="2000" i="1" dirty="0"/>
              <a:t> </a:t>
            </a:r>
            <a:r>
              <a:rPr lang="ru-RU" sz="2000" i="1" dirty="0" err="1"/>
              <a:t>Иқтисодиёт</a:t>
            </a:r>
            <a:r>
              <a:rPr lang="ru-RU" sz="2000" i="1" dirty="0"/>
              <a:t> </a:t>
            </a:r>
            <a:r>
              <a:rPr lang="ru-RU" sz="2000" i="1" dirty="0" err="1"/>
              <a:t>вазирлиги</a:t>
            </a:r>
            <a:r>
              <a:rPr lang="ru-RU" sz="2000" i="1" dirty="0"/>
              <a:t> </a:t>
            </a:r>
            <a:r>
              <a:rPr lang="ru-RU" sz="2000" i="1" dirty="0" err="1"/>
              <a:t>Молия</a:t>
            </a:r>
            <a:r>
              <a:rPr lang="ru-RU" sz="2000" i="1" dirty="0"/>
              <a:t> </a:t>
            </a:r>
            <a:r>
              <a:rPr lang="ru-RU" sz="2000" i="1" dirty="0" err="1"/>
              <a:t>вазирлиги</a:t>
            </a:r>
            <a:r>
              <a:rPr lang="ru-RU" sz="2000" i="1" dirty="0"/>
              <a:t>, </a:t>
            </a:r>
            <a:r>
              <a:rPr lang="ru-RU" sz="2000" i="1" dirty="0" err="1"/>
              <a:t>Марказий</a:t>
            </a:r>
            <a:r>
              <a:rPr lang="ru-RU" sz="2000" i="1" dirty="0"/>
              <a:t> банк, «</a:t>
            </a:r>
            <a:r>
              <a:rPr lang="ru-RU" sz="2000" i="1" dirty="0" err="1"/>
              <a:t>Ўзшаҳарқурилишинвест</a:t>
            </a:r>
            <a:r>
              <a:rPr lang="ru-RU" sz="2000" i="1" dirty="0"/>
              <a:t>» </a:t>
            </a:r>
            <a:r>
              <a:rPr lang="ru-RU" sz="2000" i="1" dirty="0" err="1"/>
              <a:t>ва</a:t>
            </a:r>
            <a:r>
              <a:rPr lang="ru-RU" sz="2000" i="1" dirty="0"/>
              <a:t> «</a:t>
            </a:r>
            <a:r>
              <a:rPr lang="ru-RU" sz="2000" i="1" dirty="0" err="1"/>
              <a:t>Қишлоққурилишинвест</a:t>
            </a:r>
            <a:r>
              <a:rPr lang="ru-RU" sz="2000" i="1" dirty="0"/>
              <a:t>» инжиниринг </a:t>
            </a:r>
            <a:r>
              <a:rPr lang="ru-RU" sz="2000" i="1" dirty="0" err="1"/>
              <a:t>компаниялари</a:t>
            </a:r>
            <a:r>
              <a:rPr lang="ru-RU" sz="2000" i="1" dirty="0"/>
              <a:t> </a:t>
            </a:r>
            <a:r>
              <a:rPr lang="ru-RU" sz="2000" i="1" dirty="0" err="1"/>
              <a:t>билан</a:t>
            </a:r>
            <a:r>
              <a:rPr lang="ru-RU" sz="2000" i="1" dirty="0"/>
              <a:t> </a:t>
            </a:r>
            <a:r>
              <a:rPr lang="ru-RU" sz="2000" i="1" dirty="0" err="1"/>
              <a:t>биргаликда</a:t>
            </a:r>
            <a:r>
              <a:rPr lang="ru-RU" sz="2000" i="1" dirty="0"/>
              <a:t> </a:t>
            </a:r>
            <a:r>
              <a:rPr lang="ru-RU" sz="2000" i="1" dirty="0" err="1"/>
              <a:t>икки</a:t>
            </a:r>
            <a:r>
              <a:rPr lang="ru-RU" sz="2000" i="1" dirty="0"/>
              <a:t> ой </a:t>
            </a:r>
            <a:r>
              <a:rPr lang="ru-RU" sz="2000" i="1" dirty="0" err="1"/>
              <a:t>муддатда</a:t>
            </a:r>
            <a:r>
              <a:rPr lang="ru-RU" sz="2000" i="1" dirty="0"/>
              <a:t> </a:t>
            </a:r>
            <a:r>
              <a:rPr lang="ru-RU" sz="2000" i="1" dirty="0" err="1"/>
              <a:t>ҳар</a:t>
            </a:r>
            <a:r>
              <a:rPr lang="ru-RU" sz="2000" i="1" dirty="0"/>
              <a:t> </a:t>
            </a:r>
            <a:r>
              <a:rPr lang="ru-RU" sz="2000" i="1" dirty="0" err="1"/>
              <a:t>йили</a:t>
            </a:r>
            <a:r>
              <a:rPr lang="ru-RU" sz="2000" i="1" dirty="0"/>
              <a:t> </a:t>
            </a:r>
            <a:r>
              <a:rPr lang="ru-RU" sz="2000" i="1" dirty="0" err="1"/>
              <a:t>қишлоқ</a:t>
            </a:r>
            <a:r>
              <a:rPr lang="ru-RU" sz="2000" i="1" dirty="0"/>
              <a:t> </a:t>
            </a:r>
            <a:r>
              <a:rPr lang="ru-RU" sz="2000" i="1" dirty="0" err="1"/>
              <a:t>ва</a:t>
            </a:r>
            <a:r>
              <a:rPr lang="ru-RU" sz="2000" i="1" dirty="0"/>
              <a:t> </a:t>
            </a:r>
            <a:r>
              <a:rPr lang="ru-RU" sz="2000" i="1" dirty="0" err="1"/>
              <a:t>шаҳарларда</a:t>
            </a:r>
            <a:r>
              <a:rPr lang="ru-RU" sz="2000" i="1" dirty="0"/>
              <a:t> </a:t>
            </a:r>
            <a:r>
              <a:rPr lang="ru-RU" sz="2000" i="1" dirty="0" err="1"/>
              <a:t>намунавий</a:t>
            </a:r>
            <a:r>
              <a:rPr lang="ru-RU" sz="2000" i="1" dirty="0"/>
              <a:t> </a:t>
            </a:r>
            <a:r>
              <a:rPr lang="ru-RU" sz="2000" i="1" dirty="0" err="1"/>
              <a:t>лойиҳалар</a:t>
            </a:r>
            <a:r>
              <a:rPr lang="ru-RU" sz="2000" i="1" dirty="0"/>
              <a:t> </a:t>
            </a:r>
            <a:r>
              <a:rPr lang="ru-RU" sz="2000" i="1" dirty="0" err="1"/>
              <a:t>бўйича</a:t>
            </a:r>
            <a:r>
              <a:rPr lang="ru-RU" sz="2000" i="1" dirty="0"/>
              <a:t> </a:t>
            </a:r>
            <a:r>
              <a:rPr lang="ru-RU" sz="2000" i="1" dirty="0" err="1"/>
              <a:t>қурилаётган</a:t>
            </a:r>
            <a:r>
              <a:rPr lang="ru-RU" sz="2000" i="1" dirty="0"/>
              <a:t> </a:t>
            </a:r>
            <a:r>
              <a:rPr lang="ru-RU" sz="2000" i="1" dirty="0" err="1"/>
              <a:t>арзон</a:t>
            </a:r>
            <a:r>
              <a:rPr lang="ru-RU" sz="2000" i="1" dirty="0"/>
              <a:t> </a:t>
            </a:r>
            <a:r>
              <a:rPr lang="ru-RU" sz="2000" i="1" dirty="0" err="1"/>
              <a:t>уй-жойларнинг</a:t>
            </a:r>
            <a:r>
              <a:rPr lang="ru-RU" sz="2000" i="1" dirty="0"/>
              <a:t> </a:t>
            </a:r>
            <a:r>
              <a:rPr lang="ru-RU" sz="2000" i="1" dirty="0" err="1"/>
              <a:t>бир</a:t>
            </a:r>
            <a:r>
              <a:rPr lang="ru-RU" sz="2000" i="1" dirty="0"/>
              <a:t> </a:t>
            </a:r>
            <a:r>
              <a:rPr lang="ru-RU" sz="2000" i="1" dirty="0" err="1"/>
              <a:t>қисмини</a:t>
            </a:r>
            <a:r>
              <a:rPr lang="ru-RU" sz="2000" i="1" dirty="0"/>
              <a:t> </a:t>
            </a:r>
            <a:r>
              <a:rPr lang="ru-RU" sz="2000" i="1" dirty="0" err="1"/>
              <a:t>халқ</a:t>
            </a:r>
            <a:r>
              <a:rPr lang="ru-RU" sz="2000" i="1" dirty="0"/>
              <a:t> </a:t>
            </a:r>
            <a:r>
              <a:rPr lang="ru-RU" sz="2000" i="1" dirty="0" err="1"/>
              <a:t>таълими</a:t>
            </a:r>
            <a:r>
              <a:rPr lang="ru-RU" sz="2000" i="1" dirty="0"/>
              <a:t> </a:t>
            </a:r>
            <a:r>
              <a:rPr lang="ru-RU" sz="2000" i="1" dirty="0" err="1"/>
              <a:t>тизимидаги</a:t>
            </a:r>
            <a:r>
              <a:rPr lang="ru-RU" sz="2000" i="1" dirty="0"/>
              <a:t> педагог </a:t>
            </a:r>
            <a:r>
              <a:rPr lang="ru-RU" sz="2000" i="1" dirty="0" err="1"/>
              <a:t>ходимларга</a:t>
            </a:r>
            <a:r>
              <a:rPr lang="ru-RU" sz="2000" i="1" dirty="0"/>
              <a:t> 20 </a:t>
            </a:r>
            <a:r>
              <a:rPr lang="ru-RU" sz="2000" i="1" dirty="0" err="1"/>
              <a:t>йил</a:t>
            </a:r>
            <a:r>
              <a:rPr lang="ru-RU" sz="2000" i="1" dirty="0"/>
              <a:t> </a:t>
            </a:r>
            <a:r>
              <a:rPr lang="ru-RU" sz="2000" i="1" dirty="0" err="1"/>
              <a:t>муддатга</a:t>
            </a:r>
            <a:r>
              <a:rPr lang="ru-RU" sz="2000" i="1" dirty="0"/>
              <a:t>, 3 </a:t>
            </a:r>
            <a:r>
              <a:rPr lang="ru-RU" sz="2000" i="1" dirty="0" err="1"/>
              <a:t>йиллик</a:t>
            </a:r>
            <a:r>
              <a:rPr lang="ru-RU" sz="2000" i="1" dirty="0"/>
              <a:t> </a:t>
            </a:r>
            <a:r>
              <a:rPr lang="ru-RU" sz="2000" i="1" dirty="0" err="1"/>
              <a:t>имтиёзли</a:t>
            </a:r>
            <a:r>
              <a:rPr lang="ru-RU" sz="2000" i="1" dirty="0"/>
              <a:t> </a:t>
            </a:r>
            <a:r>
              <a:rPr lang="ru-RU" sz="2000" i="1" dirty="0" err="1"/>
              <a:t>давр</a:t>
            </a:r>
            <a:r>
              <a:rPr lang="ru-RU" sz="2000" i="1" dirty="0"/>
              <a:t> </a:t>
            </a:r>
            <a:r>
              <a:rPr lang="ru-RU" sz="2000" i="1" dirty="0" err="1"/>
              <a:t>ҳамда</a:t>
            </a:r>
            <a:r>
              <a:rPr lang="ru-RU" sz="2000" i="1" dirty="0"/>
              <a:t> </a:t>
            </a:r>
            <a:r>
              <a:rPr lang="ru-RU" sz="2000" i="1" dirty="0" err="1"/>
              <a:t>биринчи</a:t>
            </a:r>
            <a:r>
              <a:rPr lang="ru-RU" sz="2000" i="1" dirty="0"/>
              <a:t> 5 </a:t>
            </a:r>
            <a:r>
              <a:rPr lang="ru-RU" sz="2000" i="1" dirty="0" err="1"/>
              <a:t>йил</a:t>
            </a:r>
            <a:r>
              <a:rPr lang="ru-RU" sz="2000" i="1" dirty="0"/>
              <a:t> </a:t>
            </a:r>
            <a:r>
              <a:rPr lang="ru-RU" sz="2000" i="1" dirty="0" err="1"/>
              <a:t>мобайнида</a:t>
            </a:r>
            <a:r>
              <a:rPr lang="ru-RU" sz="2000" i="1" dirty="0"/>
              <a:t> </a:t>
            </a:r>
            <a:r>
              <a:rPr lang="ru-RU" sz="2000" i="1" dirty="0" err="1"/>
              <a:t>йиллик</a:t>
            </a:r>
            <a:r>
              <a:rPr lang="ru-RU" sz="2000" i="1" dirty="0"/>
              <a:t> 7 </a:t>
            </a:r>
            <a:r>
              <a:rPr lang="ru-RU" sz="2000" i="1" dirty="0" err="1"/>
              <a:t>фоиз</a:t>
            </a:r>
            <a:r>
              <a:rPr lang="ru-RU" sz="2000" i="1" dirty="0"/>
              <a:t> </a:t>
            </a:r>
            <a:r>
              <a:rPr lang="ru-RU" sz="2000" i="1" dirty="0" err="1"/>
              <a:t>ставкаси</a:t>
            </a:r>
            <a:r>
              <a:rPr lang="ru-RU" sz="2000" i="1" dirty="0"/>
              <a:t> </a:t>
            </a:r>
            <a:r>
              <a:rPr lang="ru-RU" sz="2000" i="1" dirty="0" err="1"/>
              <a:t>билан</a:t>
            </a:r>
            <a:r>
              <a:rPr lang="ru-RU" sz="2000" i="1" dirty="0"/>
              <a:t> </a:t>
            </a:r>
            <a:r>
              <a:rPr lang="ru-RU" sz="2000" i="1" dirty="0" err="1"/>
              <a:t>ва</a:t>
            </a:r>
            <a:r>
              <a:rPr lang="ru-RU" sz="2000" i="1" dirty="0"/>
              <a:t> </a:t>
            </a:r>
            <a:r>
              <a:rPr lang="ru-RU" sz="2000" i="1" dirty="0" err="1"/>
              <a:t>кейинги</a:t>
            </a:r>
            <a:r>
              <a:rPr lang="ru-RU" sz="2000" i="1" dirty="0"/>
              <a:t> </a:t>
            </a:r>
            <a:r>
              <a:rPr lang="ru-RU" sz="2000" i="1" dirty="0" err="1"/>
              <a:t>даврда</a:t>
            </a:r>
            <a:r>
              <a:rPr lang="ru-RU" sz="2000" i="1" dirty="0"/>
              <a:t> </a:t>
            </a:r>
            <a:r>
              <a:rPr lang="ru-RU" sz="2000" i="1" dirty="0" err="1"/>
              <a:t>Ўзбекистон</a:t>
            </a:r>
            <a:r>
              <a:rPr lang="ru-RU" sz="2000" i="1" dirty="0"/>
              <a:t> </a:t>
            </a:r>
            <a:r>
              <a:rPr lang="ru-RU" sz="2000" i="1" dirty="0" err="1"/>
              <a:t>Республикаси</a:t>
            </a:r>
            <a:r>
              <a:rPr lang="ru-RU" sz="2000" i="1" dirty="0"/>
              <a:t> </a:t>
            </a:r>
            <a:r>
              <a:rPr lang="ru-RU" sz="2000" i="1" dirty="0" err="1"/>
              <a:t>Марказий</a:t>
            </a:r>
            <a:r>
              <a:rPr lang="ru-RU" sz="2000" i="1" dirty="0"/>
              <a:t> </a:t>
            </a:r>
            <a:r>
              <a:rPr lang="ru-RU" sz="2000" i="1" dirty="0" err="1"/>
              <a:t>банкининг</a:t>
            </a:r>
            <a:r>
              <a:rPr lang="ru-RU" sz="2000" i="1" dirty="0"/>
              <a:t> </a:t>
            </a:r>
            <a:r>
              <a:rPr lang="ru-RU" sz="2000" i="1" dirty="0" err="1"/>
              <a:t>қайта</a:t>
            </a:r>
            <a:r>
              <a:rPr lang="ru-RU" sz="2000" i="1" dirty="0"/>
              <a:t> </a:t>
            </a:r>
            <a:r>
              <a:rPr lang="ru-RU" sz="2000" i="1" dirty="0" err="1"/>
              <a:t>молиялаштириш</a:t>
            </a:r>
            <a:r>
              <a:rPr lang="ru-RU" sz="2000" i="1" dirty="0"/>
              <a:t> </a:t>
            </a:r>
            <a:r>
              <a:rPr lang="ru-RU" sz="2000" i="1" dirty="0" err="1"/>
              <a:t>ставкаси</a:t>
            </a:r>
            <a:r>
              <a:rPr lang="ru-RU" sz="2000" i="1" dirty="0"/>
              <a:t> </a:t>
            </a:r>
            <a:r>
              <a:rPr lang="ru-RU" sz="2000" i="1" dirty="0" err="1"/>
              <a:t>миқдорида</a:t>
            </a:r>
            <a:r>
              <a:rPr lang="ru-RU" sz="2000" i="1" dirty="0"/>
              <a:t> </a:t>
            </a:r>
            <a:r>
              <a:rPr lang="ru-RU" sz="2000" i="1" dirty="0" err="1"/>
              <a:t>дастлабки</a:t>
            </a:r>
            <a:r>
              <a:rPr lang="ru-RU" sz="2000" i="1" dirty="0"/>
              <a:t> </a:t>
            </a:r>
            <a:r>
              <a:rPr lang="ru-RU" sz="2000" i="1" dirty="0" err="1"/>
              <a:t>бадали</a:t>
            </a:r>
            <a:r>
              <a:rPr lang="ru-RU" sz="2000" i="1" dirty="0"/>
              <a:t> 10 </a:t>
            </a:r>
            <a:r>
              <a:rPr lang="ru-RU" sz="2000" i="1" dirty="0" err="1"/>
              <a:t>фоиз</a:t>
            </a:r>
            <a:r>
              <a:rPr lang="ru-RU" sz="2000" i="1" dirty="0"/>
              <a:t> </a:t>
            </a:r>
            <a:r>
              <a:rPr lang="ru-RU" sz="2000" i="1" dirty="0" err="1"/>
              <a:t>бўлган</a:t>
            </a:r>
            <a:r>
              <a:rPr lang="ru-RU" sz="2000" i="1" dirty="0"/>
              <a:t> ипотека </a:t>
            </a:r>
            <a:r>
              <a:rPr lang="ru-RU" sz="2000" i="1" dirty="0" err="1"/>
              <a:t>кредити</a:t>
            </a:r>
            <a:r>
              <a:rPr lang="ru-RU" sz="2000" i="1" dirty="0"/>
              <a:t> </a:t>
            </a:r>
            <a:r>
              <a:rPr lang="ru-RU" sz="2000" i="1" dirty="0" err="1"/>
              <a:t>сифатида</a:t>
            </a:r>
            <a:r>
              <a:rPr lang="ru-RU" sz="2000" i="1" dirty="0"/>
              <a:t> </a:t>
            </a:r>
            <a:r>
              <a:rPr lang="ru-RU" sz="2000" i="1" dirty="0" err="1"/>
              <a:t>бериш</a:t>
            </a:r>
            <a:r>
              <a:rPr lang="ru-RU" sz="2000" i="1" dirty="0"/>
              <a:t>, </a:t>
            </a:r>
            <a:r>
              <a:rPr lang="ru-RU" sz="2000" i="1" dirty="0" err="1"/>
              <a:t>шунингдек</a:t>
            </a:r>
            <a:r>
              <a:rPr lang="ru-RU" sz="2000" i="1" dirty="0"/>
              <a:t>, «</a:t>
            </a:r>
            <a:r>
              <a:rPr lang="ru-RU" sz="2000" i="1" dirty="0" err="1"/>
              <a:t>Ҳар</a:t>
            </a:r>
            <a:r>
              <a:rPr lang="ru-RU" sz="2000" i="1" dirty="0"/>
              <a:t> </a:t>
            </a:r>
            <a:r>
              <a:rPr lang="ru-RU" sz="2000" i="1" dirty="0" err="1"/>
              <a:t>бир</a:t>
            </a:r>
            <a:r>
              <a:rPr lang="ru-RU" sz="2000" i="1" dirty="0"/>
              <a:t> </a:t>
            </a:r>
            <a:r>
              <a:rPr lang="ru-RU" sz="2000" i="1" dirty="0" err="1"/>
              <a:t>оила</a:t>
            </a:r>
            <a:r>
              <a:rPr lang="ru-RU" sz="2000" i="1" dirty="0"/>
              <a:t> — </a:t>
            </a:r>
            <a:r>
              <a:rPr lang="ru-RU" sz="2000" i="1" dirty="0" err="1"/>
              <a:t>тадбиркор</a:t>
            </a:r>
            <a:r>
              <a:rPr lang="ru-RU" sz="2000" i="1" dirty="0"/>
              <a:t>» </a:t>
            </a:r>
            <a:r>
              <a:rPr lang="ru-RU" sz="2000" i="1" dirty="0" err="1"/>
              <a:t>дастури</a:t>
            </a:r>
            <a:r>
              <a:rPr lang="ru-RU" sz="2000" i="1" dirty="0"/>
              <a:t> </a:t>
            </a:r>
            <a:r>
              <a:rPr lang="ru-RU" sz="2000" i="1" dirty="0" err="1"/>
              <a:t>доирасида</a:t>
            </a:r>
            <a:r>
              <a:rPr lang="ru-RU" sz="2000" i="1" dirty="0"/>
              <a:t> педагог </a:t>
            </a:r>
            <a:r>
              <a:rPr lang="ru-RU" sz="2000" i="1" dirty="0" err="1"/>
              <a:t>ходимларнинг</a:t>
            </a:r>
            <a:r>
              <a:rPr lang="ru-RU" sz="2000" i="1" dirty="0"/>
              <a:t> </a:t>
            </a:r>
            <a:r>
              <a:rPr lang="ru-RU" sz="2000" i="1" dirty="0" err="1"/>
              <a:t>оила</a:t>
            </a:r>
            <a:r>
              <a:rPr lang="ru-RU" sz="2000" i="1" dirty="0"/>
              <a:t> </a:t>
            </a:r>
            <a:r>
              <a:rPr lang="ru-RU" sz="2000" i="1" dirty="0" err="1"/>
              <a:t>аъзоларига</a:t>
            </a:r>
            <a:r>
              <a:rPr lang="ru-RU" sz="2000" i="1" dirty="0"/>
              <a:t> </a:t>
            </a:r>
            <a:r>
              <a:rPr lang="ru-RU" sz="2000" i="1" dirty="0" err="1"/>
              <a:t>иссиқхона</a:t>
            </a:r>
            <a:r>
              <a:rPr lang="ru-RU" sz="2000" i="1" dirty="0"/>
              <a:t> </a:t>
            </a:r>
            <a:r>
              <a:rPr lang="ru-RU" sz="2000" i="1" dirty="0" err="1"/>
              <a:t>ташкил</a:t>
            </a:r>
            <a:r>
              <a:rPr lang="ru-RU" sz="2000" i="1" dirty="0"/>
              <a:t> </a:t>
            </a:r>
            <a:r>
              <a:rPr lang="ru-RU" sz="2000" i="1" dirty="0" err="1"/>
              <a:t>этиш</a:t>
            </a:r>
            <a:r>
              <a:rPr lang="ru-RU" sz="2000" i="1" dirty="0"/>
              <a:t>, </a:t>
            </a:r>
            <a:r>
              <a:rPr lang="ru-RU" sz="2000" i="1" dirty="0" err="1"/>
              <a:t>қорамол</a:t>
            </a:r>
            <a:r>
              <a:rPr lang="ru-RU" sz="2000" i="1" dirty="0"/>
              <a:t>, </a:t>
            </a:r>
            <a:r>
              <a:rPr lang="ru-RU" sz="2000" i="1" dirty="0" err="1"/>
              <a:t>парранда</a:t>
            </a:r>
            <a:r>
              <a:rPr lang="ru-RU" sz="2000" i="1" dirty="0"/>
              <a:t> </a:t>
            </a:r>
            <a:r>
              <a:rPr lang="ru-RU" sz="2000" i="1" dirty="0" err="1"/>
              <a:t>сотиб</a:t>
            </a:r>
            <a:r>
              <a:rPr lang="ru-RU" sz="2000" i="1" dirty="0"/>
              <a:t> </a:t>
            </a:r>
            <a:r>
              <a:rPr lang="ru-RU" sz="2000" i="1" dirty="0" err="1"/>
              <a:t>олиш</a:t>
            </a:r>
            <a:r>
              <a:rPr lang="ru-RU" sz="2000" i="1" dirty="0"/>
              <a:t> </a:t>
            </a:r>
            <a:r>
              <a:rPr lang="ru-RU" sz="2000" i="1" dirty="0" err="1"/>
              <a:t>ва</a:t>
            </a:r>
            <a:r>
              <a:rPr lang="ru-RU" sz="2000" i="1" dirty="0"/>
              <a:t> </a:t>
            </a:r>
            <a:r>
              <a:rPr lang="ru-RU" sz="2000" i="1" dirty="0" err="1"/>
              <a:t>тадбиркорлик</a:t>
            </a:r>
            <a:r>
              <a:rPr lang="ru-RU" sz="2000" i="1" dirty="0"/>
              <a:t> </a:t>
            </a:r>
            <a:r>
              <a:rPr lang="ru-RU" sz="2000" i="1" dirty="0" err="1"/>
              <a:t>фаолияти</a:t>
            </a:r>
            <a:r>
              <a:rPr lang="ru-RU" sz="2000" i="1" dirty="0"/>
              <a:t> </a:t>
            </a:r>
            <a:r>
              <a:rPr lang="ru-RU" sz="2000" i="1" dirty="0" err="1"/>
              <a:t>учун</a:t>
            </a:r>
            <a:r>
              <a:rPr lang="ru-RU" sz="2000" i="1" dirty="0"/>
              <a:t> 3 </a:t>
            </a:r>
            <a:r>
              <a:rPr lang="ru-RU" sz="2000" i="1" dirty="0" err="1"/>
              <a:t>йиллик</a:t>
            </a:r>
            <a:r>
              <a:rPr lang="ru-RU" sz="2000" i="1" dirty="0"/>
              <a:t> </a:t>
            </a:r>
            <a:r>
              <a:rPr lang="ru-RU" sz="2000" i="1" dirty="0" err="1"/>
              <a:t>муддатга</a:t>
            </a:r>
            <a:r>
              <a:rPr lang="ru-RU" sz="2000" i="1" dirty="0"/>
              <a:t>, 6 </a:t>
            </a:r>
            <a:r>
              <a:rPr lang="ru-RU" sz="2000" i="1" dirty="0" err="1"/>
              <a:t>ойлик</a:t>
            </a:r>
            <a:r>
              <a:rPr lang="ru-RU" sz="2000" i="1" dirty="0"/>
              <a:t> </a:t>
            </a:r>
            <a:r>
              <a:rPr lang="ru-RU" sz="2000" i="1" dirty="0" err="1"/>
              <a:t>имтиёзли</a:t>
            </a:r>
            <a:r>
              <a:rPr lang="ru-RU" sz="2000" i="1" dirty="0"/>
              <a:t> </a:t>
            </a:r>
            <a:r>
              <a:rPr lang="ru-RU" sz="2000" i="1" dirty="0" err="1"/>
              <a:t>давр</a:t>
            </a:r>
            <a:r>
              <a:rPr lang="ru-RU" sz="2000" i="1" dirty="0"/>
              <a:t> </a:t>
            </a:r>
            <a:r>
              <a:rPr lang="ru-RU" sz="2000" i="1" dirty="0" err="1"/>
              <a:t>билан</a:t>
            </a:r>
            <a:r>
              <a:rPr lang="ru-RU" sz="2000" i="1" dirty="0"/>
              <a:t>, </a:t>
            </a:r>
            <a:r>
              <a:rPr lang="ru-RU" sz="2000" i="1" dirty="0" err="1"/>
              <a:t>йиллик</a:t>
            </a:r>
            <a:r>
              <a:rPr lang="ru-RU" sz="2000" i="1" dirty="0"/>
              <a:t> 7 </a:t>
            </a:r>
            <a:r>
              <a:rPr lang="ru-RU" sz="2000" i="1" dirty="0" err="1"/>
              <a:t>фоиз</a:t>
            </a:r>
            <a:r>
              <a:rPr lang="ru-RU" sz="2000" i="1" dirty="0"/>
              <a:t> ставка </a:t>
            </a:r>
            <a:r>
              <a:rPr lang="ru-RU" sz="2000" i="1" dirty="0" err="1"/>
              <a:t>миқдорида</a:t>
            </a:r>
            <a:r>
              <a:rPr lang="ru-RU" sz="2000" i="1" dirty="0"/>
              <a:t> </a:t>
            </a:r>
            <a:r>
              <a:rPr lang="ru-RU" sz="2000" i="1" dirty="0" err="1"/>
              <a:t>кредитлар</a:t>
            </a:r>
            <a:r>
              <a:rPr lang="ru-RU" sz="2000" i="1" dirty="0"/>
              <a:t> </a:t>
            </a:r>
            <a:r>
              <a:rPr lang="ru-RU" sz="2000" i="1" dirty="0" err="1"/>
              <a:t>бериш</a:t>
            </a:r>
            <a:r>
              <a:rPr lang="ru-RU" sz="2000" i="1" dirty="0"/>
              <a:t> </a:t>
            </a:r>
            <a:r>
              <a:rPr lang="ru-RU" sz="2000" i="1" dirty="0" err="1"/>
              <a:t>тартибини</a:t>
            </a:r>
            <a:r>
              <a:rPr lang="ru-RU" sz="2000" i="1" dirty="0"/>
              <a:t> </a:t>
            </a:r>
            <a:r>
              <a:rPr lang="ru-RU" sz="2000" i="1" dirty="0" err="1"/>
              <a:t>ишлаб</a:t>
            </a:r>
            <a:r>
              <a:rPr lang="ru-RU" sz="2000" i="1" dirty="0"/>
              <a:t> </a:t>
            </a:r>
            <a:r>
              <a:rPr lang="ru-RU" sz="2000" i="1" dirty="0" err="1"/>
              <a:t>чиқсин</a:t>
            </a:r>
            <a:r>
              <a:rPr lang="ru-RU" sz="2000" i="1" dirty="0"/>
              <a:t> </a:t>
            </a:r>
            <a:r>
              <a:rPr lang="ru-RU" sz="2000" i="1" dirty="0" err="1"/>
              <a:t>ва</a:t>
            </a:r>
            <a:r>
              <a:rPr lang="ru-RU" sz="2000" i="1" dirty="0"/>
              <a:t> </a:t>
            </a:r>
            <a:r>
              <a:rPr lang="ru-RU" sz="2000" i="1" dirty="0" err="1"/>
              <a:t>белгиланган</a:t>
            </a:r>
            <a:r>
              <a:rPr lang="ru-RU" sz="2000" i="1" dirty="0"/>
              <a:t> </a:t>
            </a:r>
            <a:r>
              <a:rPr lang="ru-RU" sz="2000" i="1" dirty="0" err="1"/>
              <a:t>тартибда</a:t>
            </a:r>
            <a:r>
              <a:rPr lang="ru-RU" sz="2000" i="1" dirty="0"/>
              <a:t> </a:t>
            </a:r>
            <a:r>
              <a:rPr lang="ru-RU" sz="2000" i="1" dirty="0" err="1"/>
              <a:t>тасдиқлаш</a:t>
            </a:r>
            <a:r>
              <a:rPr lang="ru-RU" sz="2000" i="1" dirty="0"/>
              <a:t> </a:t>
            </a:r>
            <a:r>
              <a:rPr lang="ru-RU" sz="2000" i="1" dirty="0" err="1"/>
              <a:t>учун</a:t>
            </a:r>
            <a:r>
              <a:rPr lang="ru-RU" sz="2000" i="1" dirty="0"/>
              <a:t> </a:t>
            </a:r>
            <a:r>
              <a:rPr lang="ru-RU" sz="2000" i="1" dirty="0" err="1"/>
              <a:t>киритсин</a:t>
            </a:r>
            <a:r>
              <a:rPr lang="ru-RU" sz="2000" i="1" dirty="0"/>
              <a:t>.</a:t>
            </a:r>
            <a:endParaRPr lang="ru-RU" sz="2000" dirty="0"/>
          </a:p>
        </p:txBody>
      </p:sp>
      <p:sp>
        <p:nvSpPr>
          <p:cNvPr id="4102" name="AutoShape 6"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4" name="AutoShape 8"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6" name="AutoShape 10"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8" name="AutoShape 12"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 name="AutoShape 6"/>
          <p:cNvSpPr>
            <a:spLocks noChangeArrowheads="1"/>
          </p:cNvSpPr>
          <p:nvPr/>
        </p:nvSpPr>
        <p:spPr bwMode="gray">
          <a:xfrm>
            <a:off x="285781" y="142852"/>
            <a:ext cx="8786813" cy="714376"/>
          </a:xfrm>
          <a:prstGeom prst="roundRect">
            <a:avLst>
              <a:gd name="adj" fmla="val 50000"/>
            </a:avLst>
          </a:prstGeom>
          <a:solidFill>
            <a:srgbClr val="BEFEC4"/>
          </a:solidFill>
          <a:ln w="28575" algn="ctr">
            <a:solidFill>
              <a:srgbClr val="C2A298"/>
            </a:solidFill>
            <a:round/>
            <a:headEnd/>
            <a:tailEnd/>
          </a:ln>
        </p:spPr>
        <p:txBody>
          <a:bodyPr wrap="none" anchor="ctr"/>
          <a:lstStyle/>
          <a:p>
            <a:pPr algn="ctr"/>
            <a:endParaRPr lang="ru-RU" sz="20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125095" y="1988840"/>
            <a:ext cx="8858312" cy="4320480"/>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r>
              <a:rPr lang="ru-RU" sz="2800" i="1" dirty="0"/>
              <a:t>12. </a:t>
            </a:r>
            <a:r>
              <a:rPr lang="ru-RU" sz="2800" i="1" dirty="0" err="1"/>
              <a:t>Қорақалпоғистон</a:t>
            </a:r>
            <a:r>
              <a:rPr lang="ru-RU" sz="2800" i="1" dirty="0"/>
              <a:t> </a:t>
            </a:r>
            <a:r>
              <a:rPr lang="ru-RU" sz="2800" i="1" dirty="0" err="1"/>
              <a:t>Республикаси</a:t>
            </a:r>
            <a:r>
              <a:rPr lang="ru-RU" sz="2800" i="1" dirty="0"/>
              <a:t> </a:t>
            </a:r>
            <a:r>
              <a:rPr lang="ru-RU" sz="2800" i="1" dirty="0" err="1"/>
              <a:t>Вазирлар</a:t>
            </a:r>
            <a:r>
              <a:rPr lang="ru-RU" sz="2800" i="1" dirty="0"/>
              <a:t> </a:t>
            </a:r>
            <a:r>
              <a:rPr lang="ru-RU" sz="2800" i="1" dirty="0" err="1"/>
              <a:t>Кенгаши</a:t>
            </a:r>
            <a:r>
              <a:rPr lang="ru-RU" sz="2800" i="1" dirty="0"/>
              <a:t>, </a:t>
            </a:r>
            <a:r>
              <a:rPr lang="ru-RU" sz="2800" i="1" dirty="0" err="1"/>
              <a:t>Тошкент</a:t>
            </a:r>
            <a:r>
              <a:rPr lang="ru-RU" sz="2800" i="1" dirty="0"/>
              <a:t> </a:t>
            </a:r>
            <a:r>
              <a:rPr lang="ru-RU" sz="2800" i="1" dirty="0" err="1"/>
              <a:t>шаҳар</a:t>
            </a:r>
            <a:r>
              <a:rPr lang="ru-RU" sz="2800" i="1" dirty="0"/>
              <a:t> </a:t>
            </a:r>
            <a:r>
              <a:rPr lang="ru-RU" sz="2800" i="1" dirty="0" err="1"/>
              <a:t>ва</a:t>
            </a:r>
            <a:r>
              <a:rPr lang="ru-RU" sz="2800" i="1" dirty="0"/>
              <a:t> </a:t>
            </a:r>
            <a:r>
              <a:rPr lang="ru-RU" sz="2800" i="1" dirty="0" err="1"/>
              <a:t>вилоятлар</a:t>
            </a:r>
            <a:r>
              <a:rPr lang="ru-RU" sz="2800" i="1" dirty="0"/>
              <a:t> </a:t>
            </a:r>
            <a:r>
              <a:rPr lang="ru-RU" sz="2800" i="1" dirty="0" err="1"/>
              <a:t>ҳокимликлари</a:t>
            </a:r>
            <a:r>
              <a:rPr lang="ru-RU" sz="2800" i="1" dirty="0"/>
              <a:t> </a:t>
            </a:r>
            <a:r>
              <a:rPr lang="ru-RU" sz="2800" i="1" dirty="0" err="1"/>
              <a:t>Ўзбекистон</a:t>
            </a:r>
            <a:r>
              <a:rPr lang="ru-RU" sz="2800" i="1" dirty="0"/>
              <a:t> </a:t>
            </a:r>
            <a:r>
              <a:rPr lang="ru-RU" sz="2800" i="1" dirty="0" err="1"/>
              <a:t>Республикаси</a:t>
            </a:r>
            <a:r>
              <a:rPr lang="ru-RU" sz="2800" i="1" dirty="0"/>
              <a:t> </a:t>
            </a:r>
            <a:r>
              <a:rPr lang="ru-RU" sz="2800" i="1" dirty="0" err="1"/>
              <a:t>Маданият</a:t>
            </a:r>
            <a:r>
              <a:rPr lang="ru-RU" sz="2800" i="1" dirty="0"/>
              <a:t> </a:t>
            </a:r>
            <a:r>
              <a:rPr lang="ru-RU" sz="2800" i="1" dirty="0" err="1"/>
              <a:t>вазирлиги</a:t>
            </a:r>
            <a:r>
              <a:rPr lang="ru-RU" sz="2800" i="1" dirty="0"/>
              <a:t>, </a:t>
            </a:r>
            <a:r>
              <a:rPr lang="ru-RU" sz="2800" i="1" dirty="0" err="1"/>
              <a:t>Халқ</a:t>
            </a:r>
            <a:r>
              <a:rPr lang="ru-RU" sz="2800" i="1" dirty="0"/>
              <a:t> </a:t>
            </a:r>
            <a:r>
              <a:rPr lang="ru-RU" sz="2800" i="1" dirty="0" err="1"/>
              <a:t>таълими</a:t>
            </a:r>
            <a:r>
              <a:rPr lang="ru-RU" sz="2800" i="1" dirty="0"/>
              <a:t> </a:t>
            </a:r>
            <a:r>
              <a:rPr lang="ru-RU" sz="2800" i="1" dirty="0" err="1"/>
              <a:t>вазирлиги</a:t>
            </a:r>
            <a:r>
              <a:rPr lang="ru-RU" sz="2800" i="1" dirty="0"/>
              <a:t>, </a:t>
            </a:r>
            <a:r>
              <a:rPr lang="ru-RU" sz="2800" i="1" dirty="0" err="1"/>
              <a:t>Олий</a:t>
            </a:r>
            <a:r>
              <a:rPr lang="ru-RU" sz="2800" i="1" dirty="0"/>
              <a:t> </a:t>
            </a:r>
            <a:r>
              <a:rPr lang="ru-RU" sz="2800" i="1" dirty="0" err="1"/>
              <a:t>ва</a:t>
            </a:r>
            <a:r>
              <a:rPr lang="ru-RU" sz="2800" i="1" dirty="0"/>
              <a:t> </a:t>
            </a:r>
            <a:r>
              <a:rPr lang="ru-RU" sz="2800" i="1" dirty="0" err="1"/>
              <a:t>ўрта</a:t>
            </a:r>
            <a:r>
              <a:rPr lang="ru-RU" sz="2800" i="1" dirty="0"/>
              <a:t> </a:t>
            </a:r>
            <a:r>
              <a:rPr lang="ru-RU" sz="2800" i="1" dirty="0" err="1"/>
              <a:t>махсус</a:t>
            </a:r>
            <a:r>
              <a:rPr lang="ru-RU" sz="2800" i="1" dirty="0"/>
              <a:t> </a:t>
            </a:r>
            <a:r>
              <a:rPr lang="ru-RU" sz="2800" i="1" dirty="0" err="1"/>
              <a:t>таълим</a:t>
            </a:r>
            <a:r>
              <a:rPr lang="ru-RU" sz="2800" i="1" dirty="0"/>
              <a:t> </a:t>
            </a:r>
            <a:r>
              <a:rPr lang="ru-RU" sz="2800" i="1" dirty="0" err="1"/>
              <a:t>вазирлиги</a:t>
            </a:r>
            <a:r>
              <a:rPr lang="ru-RU" sz="2800" i="1" dirty="0"/>
              <a:t> </a:t>
            </a:r>
            <a:r>
              <a:rPr lang="ru-RU" sz="2800" i="1" dirty="0" err="1"/>
              <a:t>ҳамда</a:t>
            </a:r>
            <a:r>
              <a:rPr lang="ru-RU" sz="2800" i="1" dirty="0"/>
              <a:t> </a:t>
            </a:r>
            <a:r>
              <a:rPr lang="ru-RU" sz="2800" i="1" dirty="0" err="1"/>
              <a:t>Молия</a:t>
            </a:r>
            <a:r>
              <a:rPr lang="ru-RU" sz="2800" i="1" dirty="0"/>
              <a:t> </a:t>
            </a:r>
            <a:r>
              <a:rPr lang="ru-RU" sz="2800" i="1" dirty="0" err="1"/>
              <a:t>вазирлиги</a:t>
            </a:r>
            <a:r>
              <a:rPr lang="ru-RU" sz="2800" i="1" dirty="0"/>
              <a:t> </a:t>
            </a:r>
            <a:r>
              <a:rPr lang="ru-RU" sz="2800" i="1" dirty="0" err="1"/>
              <a:t>билан</a:t>
            </a:r>
            <a:r>
              <a:rPr lang="ru-RU" sz="2800" i="1" dirty="0"/>
              <a:t> </a:t>
            </a:r>
            <a:r>
              <a:rPr lang="ru-RU" sz="2800" i="1" dirty="0" err="1"/>
              <a:t>биргаликда</a:t>
            </a:r>
            <a:r>
              <a:rPr lang="ru-RU" sz="2800" i="1" dirty="0"/>
              <a:t> 2018 — 2020 </a:t>
            </a:r>
            <a:r>
              <a:rPr lang="ru-RU" sz="2800" i="1" dirty="0" err="1"/>
              <a:t>йилларда</a:t>
            </a:r>
            <a:r>
              <a:rPr lang="ru-RU" sz="2800" i="1" dirty="0"/>
              <a:t> </a:t>
            </a:r>
            <a:r>
              <a:rPr lang="ru-RU" sz="2800" i="1" dirty="0" err="1"/>
              <a:t>педагоглик</a:t>
            </a:r>
            <a:r>
              <a:rPr lang="ru-RU" sz="2800" i="1" dirty="0"/>
              <a:t> </a:t>
            </a:r>
            <a:r>
              <a:rPr lang="ru-RU" sz="2800" i="1" dirty="0" err="1"/>
              <a:t>касбининг</a:t>
            </a:r>
            <a:r>
              <a:rPr lang="ru-RU" sz="2800" i="1" dirty="0"/>
              <a:t> </a:t>
            </a:r>
            <a:r>
              <a:rPr lang="ru-RU" sz="2800" i="1" dirty="0" err="1"/>
              <a:t>юксак</a:t>
            </a:r>
            <a:r>
              <a:rPr lang="ru-RU" sz="2800" i="1" dirty="0"/>
              <a:t> </a:t>
            </a:r>
            <a:r>
              <a:rPr lang="ru-RU" sz="2800" i="1" dirty="0" err="1"/>
              <a:t>ижтимоий</a:t>
            </a:r>
            <a:r>
              <a:rPr lang="ru-RU" sz="2800" i="1" dirty="0"/>
              <a:t> </a:t>
            </a:r>
            <a:r>
              <a:rPr lang="ru-RU" sz="2800" i="1" dirty="0" err="1"/>
              <a:t>мавқеи</a:t>
            </a:r>
            <a:r>
              <a:rPr lang="ru-RU" sz="2800" i="1" dirty="0"/>
              <a:t> </a:t>
            </a:r>
            <a:r>
              <a:rPr lang="ru-RU" sz="2800" i="1" dirty="0" err="1"/>
              <a:t>ва</a:t>
            </a:r>
            <a:r>
              <a:rPr lang="ru-RU" sz="2800" i="1" dirty="0"/>
              <a:t> </a:t>
            </a:r>
            <a:r>
              <a:rPr lang="ru-RU" sz="2800" i="1" dirty="0" err="1"/>
              <a:t>обрўсини</a:t>
            </a:r>
            <a:r>
              <a:rPr lang="ru-RU" sz="2800" i="1" dirty="0"/>
              <a:t> </a:t>
            </a:r>
            <a:r>
              <a:rPr lang="ru-RU" sz="2800" i="1" dirty="0" err="1"/>
              <a:t>тарғиб</a:t>
            </a:r>
            <a:r>
              <a:rPr lang="ru-RU" sz="2800" i="1" dirty="0"/>
              <a:t> </a:t>
            </a:r>
            <a:r>
              <a:rPr lang="ru-RU" sz="2800" i="1" dirty="0" err="1"/>
              <a:t>қилувчи</a:t>
            </a:r>
            <a:r>
              <a:rPr lang="ru-RU" sz="2800" i="1" dirty="0"/>
              <a:t> «</a:t>
            </a:r>
            <a:r>
              <a:rPr lang="ru-RU" sz="2800" i="1" dirty="0" err="1"/>
              <a:t>Ўқитувчи</a:t>
            </a:r>
            <a:r>
              <a:rPr lang="ru-RU" sz="2800" i="1" dirty="0"/>
              <a:t> </a:t>
            </a:r>
            <a:r>
              <a:rPr lang="ru-RU" sz="2800" i="1" dirty="0" err="1"/>
              <a:t>ва</a:t>
            </a:r>
            <a:r>
              <a:rPr lang="ru-RU" sz="2800" i="1" dirty="0"/>
              <a:t> </a:t>
            </a:r>
            <a:r>
              <a:rPr lang="ru-RU" sz="2800" i="1" dirty="0" err="1"/>
              <a:t>мураббийлар</a:t>
            </a:r>
            <a:r>
              <a:rPr lang="ru-RU" sz="2800" i="1" dirty="0"/>
              <a:t> </a:t>
            </a:r>
            <a:r>
              <a:rPr lang="ru-RU" sz="2800" i="1" dirty="0" err="1"/>
              <a:t>хиёбонлари»ни</a:t>
            </a:r>
            <a:r>
              <a:rPr lang="ru-RU" sz="2800" i="1" dirty="0"/>
              <a:t> </a:t>
            </a:r>
            <a:r>
              <a:rPr lang="ru-RU" sz="2800" i="1" dirty="0" err="1"/>
              <a:t>ташкил</a:t>
            </a:r>
            <a:r>
              <a:rPr lang="ru-RU" sz="2800" i="1" dirty="0"/>
              <a:t> </a:t>
            </a:r>
            <a:r>
              <a:rPr lang="ru-RU" sz="2800" i="1" dirty="0" err="1"/>
              <a:t>этсин</a:t>
            </a:r>
            <a:r>
              <a:rPr lang="ru-RU" sz="2800" i="1" dirty="0"/>
              <a:t>.</a:t>
            </a:r>
            <a:endParaRPr lang="ru-RU" sz="2800" dirty="0"/>
          </a:p>
        </p:txBody>
      </p:sp>
      <p:sp>
        <p:nvSpPr>
          <p:cNvPr id="4102" name="AutoShape 6"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4" name="AutoShape 8"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6" name="AutoShape 10"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8" name="AutoShape 12"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 name="AutoShape 6"/>
          <p:cNvSpPr>
            <a:spLocks noChangeArrowheads="1"/>
          </p:cNvSpPr>
          <p:nvPr/>
        </p:nvSpPr>
        <p:spPr bwMode="gray">
          <a:xfrm>
            <a:off x="285781" y="142852"/>
            <a:ext cx="8786813" cy="1629964"/>
          </a:xfrm>
          <a:prstGeom prst="roundRect">
            <a:avLst>
              <a:gd name="adj" fmla="val 50000"/>
            </a:avLst>
          </a:prstGeom>
          <a:solidFill>
            <a:srgbClr val="BEFEC4"/>
          </a:solidFill>
          <a:ln w="28575" algn="ctr">
            <a:solidFill>
              <a:srgbClr val="C2A298"/>
            </a:solidFill>
            <a:round/>
            <a:headEnd/>
            <a:tailEnd/>
          </a:ln>
        </p:spPr>
        <p:txBody>
          <a:bodyPr wrap="none" anchor="ctr"/>
          <a:lstStyle/>
          <a:p>
            <a:pPr algn="ctr"/>
            <a:r>
              <a:rPr lang="uz-Cyrl-UZ" sz="2000" b="1" dirty="0">
                <a:latin typeface="Times New Roman" pitchFamily="18" charset="0"/>
                <a:cs typeface="Times New Roman" pitchFamily="18" charset="0"/>
              </a:rPr>
              <a:t>Ўзбекистон Республикаси </a:t>
            </a:r>
            <a:r>
              <a:rPr lang="uz-Cyrl-UZ" sz="2000" b="1" dirty="0" smtClean="0">
                <a:latin typeface="Times New Roman" pitchFamily="18" charset="0"/>
                <a:cs typeface="Times New Roman" pitchFamily="18" charset="0"/>
              </a:rPr>
              <a:t>Президентининг</a:t>
            </a:r>
          </a:p>
          <a:p>
            <a:pPr algn="ctr"/>
            <a:r>
              <a:rPr lang="uz-Cyrl-UZ" sz="2000" b="1" dirty="0" smtClean="0">
                <a:latin typeface="Times New Roman" pitchFamily="18" charset="0"/>
                <a:cs typeface="Times New Roman" pitchFamily="18" charset="0"/>
              </a:rPr>
              <a:t> 2018 йил 14 августдаги ПҚ-3907 сонли Қарори  </a:t>
            </a:r>
            <a:endParaRPr lang="ru-RU" sz="20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142844" y="1556792"/>
            <a:ext cx="8858312" cy="5086918"/>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r>
              <a:rPr lang="ru-RU" sz="2800" i="1" dirty="0"/>
              <a:t>13. </a:t>
            </a:r>
            <a:r>
              <a:rPr lang="ru-RU" sz="2800" i="1" dirty="0" err="1"/>
              <a:t>Ўзбекистон</a:t>
            </a:r>
            <a:r>
              <a:rPr lang="ru-RU" sz="2800" i="1" dirty="0"/>
              <a:t> </a:t>
            </a:r>
            <a:r>
              <a:rPr lang="ru-RU" sz="2800" i="1" dirty="0" err="1"/>
              <a:t>Республикаси</a:t>
            </a:r>
            <a:r>
              <a:rPr lang="ru-RU" sz="2800" i="1" dirty="0"/>
              <a:t> </a:t>
            </a:r>
            <a:r>
              <a:rPr lang="ru-RU" sz="2800" i="1" dirty="0" err="1"/>
              <a:t>Халқ</a:t>
            </a:r>
            <a:r>
              <a:rPr lang="ru-RU" sz="2800" i="1" dirty="0"/>
              <a:t> </a:t>
            </a:r>
            <a:r>
              <a:rPr lang="ru-RU" sz="2800" i="1" dirty="0" err="1"/>
              <a:t>таълими</a:t>
            </a:r>
            <a:r>
              <a:rPr lang="ru-RU" sz="2800" i="1" dirty="0"/>
              <a:t> </a:t>
            </a:r>
            <a:r>
              <a:rPr lang="ru-RU" sz="2800" i="1" dirty="0" err="1"/>
              <a:t>вазирлиги</a:t>
            </a:r>
            <a:r>
              <a:rPr lang="ru-RU" sz="2800" i="1" dirty="0"/>
              <a:t>, </a:t>
            </a:r>
            <a:r>
              <a:rPr lang="ru-RU" sz="2800" i="1" dirty="0" err="1"/>
              <a:t>Олий</a:t>
            </a:r>
            <a:r>
              <a:rPr lang="ru-RU" sz="2800" i="1" dirty="0"/>
              <a:t> </a:t>
            </a:r>
            <a:r>
              <a:rPr lang="ru-RU" sz="2800" i="1" dirty="0" err="1"/>
              <a:t>ва</a:t>
            </a:r>
            <a:r>
              <a:rPr lang="ru-RU" sz="2800" i="1" dirty="0"/>
              <a:t> </a:t>
            </a:r>
            <a:r>
              <a:rPr lang="ru-RU" sz="2800" i="1" dirty="0" err="1"/>
              <a:t>ўрта</a:t>
            </a:r>
            <a:r>
              <a:rPr lang="ru-RU" sz="2800" i="1" dirty="0"/>
              <a:t> </a:t>
            </a:r>
            <a:r>
              <a:rPr lang="ru-RU" sz="2800" i="1" dirty="0" err="1"/>
              <a:t>махсус</a:t>
            </a:r>
            <a:r>
              <a:rPr lang="ru-RU" sz="2800" i="1" dirty="0"/>
              <a:t> </a:t>
            </a:r>
            <a:r>
              <a:rPr lang="ru-RU" sz="2800" i="1" dirty="0" err="1"/>
              <a:t>таълим</a:t>
            </a:r>
            <a:r>
              <a:rPr lang="ru-RU" sz="2800" i="1" dirty="0"/>
              <a:t> </a:t>
            </a:r>
            <a:r>
              <a:rPr lang="ru-RU" sz="2800" i="1" dirty="0" err="1"/>
              <a:t>вазирлигининг</a:t>
            </a:r>
            <a:r>
              <a:rPr lang="ru-RU" sz="2800" i="1" dirty="0"/>
              <a:t> 2018/2019 </a:t>
            </a:r>
            <a:r>
              <a:rPr lang="ru-RU" sz="2800" i="1" dirty="0" err="1"/>
              <a:t>ўқув</a:t>
            </a:r>
            <a:r>
              <a:rPr lang="ru-RU" sz="2800" i="1" dirty="0"/>
              <a:t> </a:t>
            </a:r>
            <a:r>
              <a:rPr lang="ru-RU" sz="2800" i="1" dirty="0" err="1"/>
              <a:t>йилидан</a:t>
            </a:r>
            <a:r>
              <a:rPr lang="ru-RU" sz="2800" i="1" dirty="0"/>
              <a:t> </a:t>
            </a:r>
            <a:r>
              <a:rPr lang="ru-RU" sz="2800" i="1" dirty="0" err="1"/>
              <a:t>бошлаб</a:t>
            </a:r>
            <a:r>
              <a:rPr lang="ru-RU" sz="2800" i="1" dirty="0"/>
              <a:t> </a:t>
            </a:r>
            <a:r>
              <a:rPr lang="ru-RU" sz="2800" i="1" dirty="0" err="1"/>
              <a:t>умумтаълим</a:t>
            </a:r>
            <a:r>
              <a:rPr lang="ru-RU" sz="2800" i="1" dirty="0"/>
              <a:t> </a:t>
            </a:r>
            <a:r>
              <a:rPr lang="ru-RU" sz="2800" i="1" dirty="0" err="1"/>
              <a:t>мактаблари</a:t>
            </a:r>
            <a:r>
              <a:rPr lang="ru-RU" sz="2800" i="1" dirty="0"/>
              <a:t>, шу </a:t>
            </a:r>
            <a:r>
              <a:rPr lang="ru-RU" sz="2800" i="1" dirty="0" err="1"/>
              <a:t>жумладан</a:t>
            </a:r>
            <a:r>
              <a:rPr lang="ru-RU" sz="2800" i="1" dirty="0"/>
              <a:t>, </a:t>
            </a:r>
            <a:r>
              <a:rPr lang="ru-RU" sz="2800" i="1" dirty="0" err="1"/>
              <a:t>ихтисослаштирилган</a:t>
            </a:r>
            <a:r>
              <a:rPr lang="ru-RU" sz="2800" i="1" dirty="0"/>
              <a:t> </a:t>
            </a:r>
            <a:r>
              <a:rPr lang="ru-RU" sz="2800" i="1" dirty="0" err="1"/>
              <a:t>мактаблар</a:t>
            </a:r>
            <a:r>
              <a:rPr lang="ru-RU" sz="2800" i="1" dirty="0"/>
              <a:t>, </a:t>
            </a:r>
            <a:r>
              <a:rPr lang="ru-RU" sz="2800" i="1" dirty="0" err="1"/>
              <a:t>санъат</a:t>
            </a:r>
            <a:r>
              <a:rPr lang="ru-RU" sz="2800" i="1" dirty="0"/>
              <a:t> </a:t>
            </a:r>
            <a:r>
              <a:rPr lang="ru-RU" sz="2800" i="1" dirty="0" err="1"/>
              <a:t>ва</a:t>
            </a:r>
            <a:r>
              <a:rPr lang="ru-RU" sz="2800" i="1" dirty="0"/>
              <a:t> </a:t>
            </a:r>
            <a:r>
              <a:rPr lang="ru-RU" sz="2800" i="1" dirty="0" err="1"/>
              <a:t>маданият</a:t>
            </a:r>
            <a:r>
              <a:rPr lang="ru-RU" sz="2800" i="1" dirty="0"/>
              <a:t> </a:t>
            </a:r>
            <a:r>
              <a:rPr lang="ru-RU" sz="2800" i="1" dirty="0" err="1"/>
              <a:t>мактаб-интернатлари</a:t>
            </a:r>
            <a:r>
              <a:rPr lang="ru-RU" sz="2800" i="1" dirty="0"/>
              <a:t>, </a:t>
            </a:r>
            <a:r>
              <a:rPr lang="ru-RU" sz="2800" i="1" dirty="0" err="1"/>
              <a:t>олимпия</a:t>
            </a:r>
            <a:r>
              <a:rPr lang="ru-RU" sz="2800" i="1" dirty="0"/>
              <a:t> </a:t>
            </a:r>
            <a:r>
              <a:rPr lang="ru-RU" sz="2800" i="1" dirty="0" err="1"/>
              <a:t>захиралари</a:t>
            </a:r>
            <a:r>
              <a:rPr lang="ru-RU" sz="2800" i="1" dirty="0"/>
              <a:t> </a:t>
            </a:r>
            <a:r>
              <a:rPr lang="ru-RU" sz="2800" i="1" dirty="0" err="1"/>
              <a:t>мактаб-интернатлари</a:t>
            </a:r>
            <a:r>
              <a:rPr lang="ru-RU" sz="2800" i="1" dirty="0"/>
              <a:t> </a:t>
            </a:r>
            <a:r>
              <a:rPr lang="ru-RU" sz="2800" i="1" dirty="0" err="1"/>
              <a:t>ҳамда</a:t>
            </a:r>
            <a:r>
              <a:rPr lang="ru-RU" sz="2800" i="1" dirty="0"/>
              <a:t> академик </a:t>
            </a:r>
            <a:r>
              <a:rPr lang="ru-RU" sz="2800" i="1" dirty="0" err="1"/>
              <a:t>лицейлар</a:t>
            </a:r>
            <a:r>
              <a:rPr lang="ru-RU" sz="2800" i="1" dirty="0"/>
              <a:t> </a:t>
            </a:r>
            <a:r>
              <a:rPr lang="ru-RU" sz="2800" i="1" dirty="0" err="1"/>
              <a:t>битирувчиларига</a:t>
            </a:r>
            <a:r>
              <a:rPr lang="ru-RU" sz="2800" i="1" dirty="0"/>
              <a:t> </a:t>
            </a:r>
            <a:r>
              <a:rPr lang="ru-RU" sz="2800" i="1" dirty="0" err="1"/>
              <a:t>аъло</a:t>
            </a:r>
            <a:r>
              <a:rPr lang="ru-RU" sz="2800" i="1" dirty="0"/>
              <a:t> </a:t>
            </a:r>
            <a:r>
              <a:rPr lang="ru-RU" sz="2800" i="1" dirty="0" err="1"/>
              <a:t>билими</a:t>
            </a:r>
            <a:r>
              <a:rPr lang="ru-RU" sz="2800" i="1" dirty="0"/>
              <a:t>, </a:t>
            </a:r>
            <a:r>
              <a:rPr lang="ru-RU" sz="2800" i="1" dirty="0" err="1"/>
              <a:t>намунали</a:t>
            </a:r>
            <a:r>
              <a:rPr lang="ru-RU" sz="2800" i="1" dirty="0"/>
              <a:t> </a:t>
            </a:r>
            <a:r>
              <a:rPr lang="ru-RU" sz="2800" i="1" dirty="0" err="1"/>
              <a:t>хулқи</a:t>
            </a:r>
            <a:r>
              <a:rPr lang="ru-RU" sz="2800" i="1" dirty="0"/>
              <a:t> </a:t>
            </a:r>
            <a:r>
              <a:rPr lang="ru-RU" sz="2800" i="1" dirty="0" err="1"/>
              <a:t>ва</a:t>
            </a:r>
            <a:r>
              <a:rPr lang="ru-RU" sz="2800" i="1" dirty="0"/>
              <a:t> </a:t>
            </a:r>
            <a:r>
              <a:rPr lang="ru-RU" sz="2800" i="1" dirty="0" err="1"/>
              <a:t>жамоат</a:t>
            </a:r>
            <a:r>
              <a:rPr lang="ru-RU" sz="2800" i="1" dirty="0"/>
              <a:t> </a:t>
            </a:r>
            <a:r>
              <a:rPr lang="ru-RU" sz="2800" i="1" dirty="0" err="1"/>
              <a:t>ишларидаги</a:t>
            </a:r>
            <a:r>
              <a:rPr lang="ru-RU" sz="2800" i="1" dirty="0"/>
              <a:t> </a:t>
            </a:r>
            <a:r>
              <a:rPr lang="ru-RU" sz="2800" i="1" dirty="0" err="1"/>
              <a:t>фаоллиги</a:t>
            </a:r>
            <a:r>
              <a:rPr lang="ru-RU" sz="2800" i="1" dirty="0"/>
              <a:t> </a:t>
            </a:r>
            <a:r>
              <a:rPr lang="ru-RU" sz="2800" i="1" dirty="0" err="1"/>
              <a:t>учун</a:t>
            </a:r>
            <a:r>
              <a:rPr lang="ru-RU" sz="2800" i="1" dirty="0"/>
              <a:t> </a:t>
            </a:r>
            <a:r>
              <a:rPr lang="ru-RU" sz="2800" i="1" dirty="0" err="1"/>
              <a:t>бериладиган</a:t>
            </a:r>
            <a:r>
              <a:rPr lang="ru-RU" sz="2800" i="1" dirty="0"/>
              <a:t> </a:t>
            </a:r>
            <a:r>
              <a:rPr lang="ru-RU" sz="2800" i="1" dirty="0" err="1"/>
              <a:t>олтин</a:t>
            </a:r>
            <a:r>
              <a:rPr lang="ru-RU" sz="2800" i="1" dirty="0"/>
              <a:t> </a:t>
            </a:r>
            <a:r>
              <a:rPr lang="ru-RU" sz="2800" i="1" dirty="0" err="1"/>
              <a:t>ва</a:t>
            </a:r>
            <a:r>
              <a:rPr lang="ru-RU" sz="2800" i="1" dirty="0"/>
              <a:t> </a:t>
            </a:r>
            <a:r>
              <a:rPr lang="ru-RU" sz="2800" i="1" dirty="0" err="1"/>
              <a:t>кумуш</a:t>
            </a:r>
            <a:r>
              <a:rPr lang="ru-RU" sz="2800" i="1" dirty="0"/>
              <a:t> </a:t>
            </a:r>
            <a:r>
              <a:rPr lang="ru-RU" sz="2800" i="1" dirty="0" err="1"/>
              <a:t>медалларни</a:t>
            </a:r>
            <a:r>
              <a:rPr lang="ru-RU" sz="2800" i="1" dirty="0"/>
              <a:t> </a:t>
            </a:r>
            <a:r>
              <a:rPr lang="ru-RU" sz="2800" i="1" dirty="0" err="1"/>
              <a:t>таъсис</a:t>
            </a:r>
            <a:r>
              <a:rPr lang="ru-RU" sz="2800" i="1" dirty="0"/>
              <a:t> </a:t>
            </a:r>
            <a:r>
              <a:rPr lang="ru-RU" sz="2800" i="1" dirty="0" err="1"/>
              <a:t>этиш</a:t>
            </a:r>
            <a:r>
              <a:rPr lang="ru-RU" sz="2800" i="1" dirty="0"/>
              <a:t> </a:t>
            </a:r>
            <a:r>
              <a:rPr lang="ru-RU" sz="2800" i="1" dirty="0" err="1"/>
              <a:t>тўғрисидаги</a:t>
            </a:r>
            <a:r>
              <a:rPr lang="ru-RU" sz="2800" i="1" dirty="0"/>
              <a:t> </a:t>
            </a:r>
            <a:r>
              <a:rPr lang="ru-RU" sz="2800" i="1" dirty="0" err="1"/>
              <a:t>таклифи</a:t>
            </a:r>
            <a:r>
              <a:rPr lang="ru-RU" sz="2800" i="1" dirty="0"/>
              <a:t> </a:t>
            </a:r>
            <a:r>
              <a:rPr lang="ru-RU" sz="2800" i="1" dirty="0" err="1"/>
              <a:t>маъқуллансин</a:t>
            </a:r>
            <a:r>
              <a:rPr lang="ru-RU" sz="2800" i="1" dirty="0"/>
              <a:t>.</a:t>
            </a:r>
            <a:endParaRPr lang="ru-RU" sz="2800" dirty="0"/>
          </a:p>
        </p:txBody>
      </p:sp>
      <p:sp>
        <p:nvSpPr>
          <p:cNvPr id="4102" name="AutoShape 6"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4" name="AutoShape 8"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6" name="AutoShape 10"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8" name="AutoShape 12"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 name="AutoShape 6"/>
          <p:cNvSpPr>
            <a:spLocks noChangeArrowheads="1"/>
          </p:cNvSpPr>
          <p:nvPr/>
        </p:nvSpPr>
        <p:spPr bwMode="gray">
          <a:xfrm>
            <a:off x="285781" y="142852"/>
            <a:ext cx="8786813" cy="1269924"/>
          </a:xfrm>
          <a:prstGeom prst="roundRect">
            <a:avLst>
              <a:gd name="adj" fmla="val 50000"/>
            </a:avLst>
          </a:prstGeom>
          <a:solidFill>
            <a:srgbClr val="BEFEC4"/>
          </a:solidFill>
          <a:ln w="28575" algn="ctr">
            <a:solidFill>
              <a:srgbClr val="C2A298"/>
            </a:solidFill>
            <a:round/>
            <a:headEnd/>
            <a:tailEnd/>
          </a:ln>
        </p:spPr>
        <p:txBody>
          <a:bodyPr wrap="none" anchor="ctr"/>
          <a:lstStyle/>
          <a:p>
            <a:pPr lvl="0" algn="ctr"/>
            <a:r>
              <a:rPr lang="uz-Cyrl-UZ" sz="2000" b="1" dirty="0">
                <a:solidFill>
                  <a:prstClr val="black"/>
                </a:solidFill>
                <a:latin typeface="Times New Roman" pitchFamily="18" charset="0"/>
                <a:cs typeface="Times New Roman" pitchFamily="18" charset="0"/>
              </a:rPr>
              <a:t>Ўзбекистон Республикаси Президентининг</a:t>
            </a:r>
          </a:p>
          <a:p>
            <a:pPr lvl="0" algn="ctr"/>
            <a:r>
              <a:rPr lang="uz-Cyrl-UZ" sz="2000" b="1" dirty="0">
                <a:solidFill>
                  <a:prstClr val="black"/>
                </a:solidFill>
                <a:latin typeface="Times New Roman" pitchFamily="18" charset="0"/>
                <a:cs typeface="Times New Roman" pitchFamily="18" charset="0"/>
              </a:rPr>
              <a:t> 2018 йил 14 августдаги ПҚ-3907 сонли Қарори  </a:t>
            </a:r>
            <a:endParaRPr lang="ru-RU" sz="2000" b="1" dirty="0">
              <a:solidFill>
                <a:prstClr val="black"/>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46227" y="1772816"/>
            <a:ext cx="8858312" cy="4582862"/>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r>
              <a:rPr lang="ru-RU" sz="2400" i="1" dirty="0"/>
              <a:t>18. </a:t>
            </a:r>
            <a:r>
              <a:rPr lang="ru-RU" sz="2400" i="1" dirty="0" err="1"/>
              <a:t>Ўзбекистон</a:t>
            </a:r>
            <a:r>
              <a:rPr lang="ru-RU" sz="2400" i="1" dirty="0"/>
              <a:t> </a:t>
            </a:r>
            <a:r>
              <a:rPr lang="ru-RU" sz="2400" i="1" dirty="0" err="1"/>
              <a:t>Республикаси</a:t>
            </a:r>
            <a:r>
              <a:rPr lang="ru-RU" sz="2400" i="1" dirty="0"/>
              <a:t> </a:t>
            </a:r>
            <a:r>
              <a:rPr lang="ru-RU" sz="2400" i="1" dirty="0" err="1"/>
              <a:t>Халқ</a:t>
            </a:r>
            <a:r>
              <a:rPr lang="ru-RU" sz="2400" i="1" dirty="0"/>
              <a:t> </a:t>
            </a:r>
            <a:r>
              <a:rPr lang="ru-RU" sz="2400" i="1" dirty="0" err="1"/>
              <a:t>таълими</a:t>
            </a:r>
            <a:r>
              <a:rPr lang="ru-RU" sz="2400" i="1" dirty="0"/>
              <a:t> </a:t>
            </a:r>
            <a:r>
              <a:rPr lang="ru-RU" sz="2400" i="1" dirty="0" err="1"/>
              <a:t>вазирлиги</a:t>
            </a:r>
            <a:r>
              <a:rPr lang="ru-RU" sz="2400" i="1" dirty="0"/>
              <a:t> 2019 </a:t>
            </a:r>
            <a:r>
              <a:rPr lang="ru-RU" sz="2400" i="1" dirty="0" err="1"/>
              <a:t>йил</a:t>
            </a:r>
            <a:r>
              <a:rPr lang="ru-RU" sz="2400" i="1" dirty="0"/>
              <a:t> 1 </a:t>
            </a:r>
            <a:r>
              <a:rPr lang="ru-RU" sz="2400" i="1" dirty="0" err="1"/>
              <a:t>августга</a:t>
            </a:r>
            <a:r>
              <a:rPr lang="ru-RU" sz="2400" i="1" dirty="0"/>
              <a:t> </a:t>
            </a:r>
            <a:r>
              <a:rPr lang="ru-RU" sz="2400" i="1" dirty="0" err="1"/>
              <a:t>қадар</a:t>
            </a:r>
            <a:r>
              <a:rPr lang="ru-RU" sz="2400" i="1" dirty="0"/>
              <a:t> </a:t>
            </a:r>
            <a:r>
              <a:rPr lang="ru-RU" sz="2400" i="1" dirty="0" err="1"/>
              <a:t>Молия</a:t>
            </a:r>
            <a:r>
              <a:rPr lang="ru-RU" sz="2400" i="1" dirty="0"/>
              <a:t> </a:t>
            </a:r>
            <a:r>
              <a:rPr lang="ru-RU" sz="2400" i="1" dirty="0" err="1"/>
              <a:t>вазирлиги</a:t>
            </a:r>
            <a:r>
              <a:rPr lang="ru-RU" sz="2400" i="1" dirty="0"/>
              <a:t>, </a:t>
            </a:r>
            <a:r>
              <a:rPr lang="ru-RU" sz="2400" i="1" dirty="0" err="1"/>
              <a:t>Вазирлар</a:t>
            </a:r>
            <a:r>
              <a:rPr lang="ru-RU" sz="2400" i="1" dirty="0"/>
              <a:t> </a:t>
            </a:r>
            <a:r>
              <a:rPr lang="ru-RU" sz="2400" i="1" dirty="0" err="1"/>
              <a:t>Маҳкамаси</a:t>
            </a:r>
            <a:r>
              <a:rPr lang="ru-RU" sz="2400" i="1" dirty="0"/>
              <a:t> </a:t>
            </a:r>
            <a:r>
              <a:rPr lang="ru-RU" sz="2400" i="1" dirty="0" err="1"/>
              <a:t>ҳузуридаги</a:t>
            </a:r>
            <a:r>
              <a:rPr lang="ru-RU" sz="2400" i="1" dirty="0"/>
              <a:t> </a:t>
            </a:r>
            <a:r>
              <a:rPr lang="ru-RU" sz="2400" i="1" dirty="0" err="1"/>
              <a:t>Таълим</a:t>
            </a:r>
            <a:r>
              <a:rPr lang="ru-RU" sz="2400" i="1" dirty="0"/>
              <a:t> </a:t>
            </a:r>
            <a:r>
              <a:rPr lang="ru-RU" sz="2400" i="1" dirty="0" err="1"/>
              <a:t>сифатини</a:t>
            </a:r>
            <a:r>
              <a:rPr lang="ru-RU" sz="2400" i="1" dirty="0"/>
              <a:t> </a:t>
            </a:r>
            <a:r>
              <a:rPr lang="ru-RU" sz="2400" i="1" dirty="0" err="1"/>
              <a:t>назорат</a:t>
            </a:r>
            <a:r>
              <a:rPr lang="ru-RU" sz="2400" i="1" dirty="0"/>
              <a:t> </a:t>
            </a:r>
            <a:r>
              <a:rPr lang="ru-RU" sz="2400" i="1" dirty="0" err="1"/>
              <a:t>қилиш</a:t>
            </a:r>
            <a:r>
              <a:rPr lang="ru-RU" sz="2400" i="1" dirty="0"/>
              <a:t> </a:t>
            </a:r>
            <a:r>
              <a:rPr lang="ru-RU" sz="2400" i="1" dirty="0" err="1"/>
              <a:t>давлат</a:t>
            </a:r>
            <a:r>
              <a:rPr lang="ru-RU" sz="2400" i="1" dirty="0"/>
              <a:t> </a:t>
            </a:r>
            <a:r>
              <a:rPr lang="ru-RU" sz="2400" i="1" dirty="0" err="1"/>
              <a:t>инспекцияси</a:t>
            </a:r>
            <a:r>
              <a:rPr lang="ru-RU" sz="2400" i="1" dirty="0"/>
              <a:t> </a:t>
            </a:r>
            <a:r>
              <a:rPr lang="ru-RU" sz="2400" i="1" dirty="0" err="1"/>
              <a:t>билан</a:t>
            </a:r>
            <a:r>
              <a:rPr lang="ru-RU" sz="2400" i="1" dirty="0"/>
              <a:t> </a:t>
            </a:r>
            <a:r>
              <a:rPr lang="ru-RU" sz="2400" i="1" dirty="0" err="1"/>
              <a:t>биргаликда</a:t>
            </a:r>
            <a:r>
              <a:rPr lang="ru-RU" sz="2400" i="1" dirty="0"/>
              <a:t> </a:t>
            </a:r>
            <a:r>
              <a:rPr lang="ru-RU" sz="2400" i="1" dirty="0" err="1"/>
              <a:t>умумий</a:t>
            </a:r>
            <a:r>
              <a:rPr lang="ru-RU" sz="2400" i="1" dirty="0"/>
              <a:t> </a:t>
            </a:r>
            <a:r>
              <a:rPr lang="ru-RU" sz="2400" i="1" dirty="0" err="1"/>
              <a:t>ўрта</a:t>
            </a:r>
            <a:r>
              <a:rPr lang="ru-RU" sz="2400" i="1" dirty="0"/>
              <a:t> </a:t>
            </a:r>
            <a:r>
              <a:rPr lang="ru-RU" sz="2400" i="1" dirty="0" err="1"/>
              <a:t>таълимнинг</a:t>
            </a:r>
            <a:r>
              <a:rPr lang="ru-RU" sz="2400" i="1" dirty="0"/>
              <a:t> </a:t>
            </a:r>
            <a:r>
              <a:rPr lang="ru-RU" sz="2400" i="1" dirty="0" err="1"/>
              <a:t>амалдаги</a:t>
            </a:r>
            <a:r>
              <a:rPr lang="ru-RU" sz="2400" i="1" dirty="0"/>
              <a:t> </a:t>
            </a:r>
            <a:r>
              <a:rPr lang="ru-RU" sz="2400" i="1" dirty="0" err="1"/>
              <a:t>таянч</a:t>
            </a:r>
            <a:r>
              <a:rPr lang="ru-RU" sz="2400" i="1" dirty="0"/>
              <a:t> </a:t>
            </a:r>
            <a:r>
              <a:rPr lang="ru-RU" sz="2400" i="1" dirty="0" err="1"/>
              <a:t>ўқув</a:t>
            </a:r>
            <a:r>
              <a:rPr lang="ru-RU" sz="2400" i="1" dirty="0"/>
              <a:t> </a:t>
            </a:r>
            <a:r>
              <a:rPr lang="ru-RU" sz="2400" i="1" dirty="0" err="1"/>
              <a:t>режасини</a:t>
            </a:r>
            <a:r>
              <a:rPr lang="ru-RU" sz="2400" i="1" dirty="0"/>
              <a:t> </a:t>
            </a:r>
            <a:r>
              <a:rPr lang="ru-RU" sz="2400" i="1" dirty="0" err="1"/>
              <a:t>қайта</a:t>
            </a:r>
            <a:r>
              <a:rPr lang="ru-RU" sz="2400" i="1" dirty="0"/>
              <a:t> </a:t>
            </a:r>
            <a:r>
              <a:rPr lang="ru-RU" sz="2400" i="1" dirty="0" err="1"/>
              <a:t>кўриб</a:t>
            </a:r>
            <a:r>
              <a:rPr lang="ru-RU" sz="2400" i="1" dirty="0"/>
              <a:t> </a:t>
            </a:r>
            <a:r>
              <a:rPr lang="ru-RU" sz="2400" i="1" dirty="0" err="1"/>
              <a:t>чиқиб</a:t>
            </a:r>
            <a:r>
              <a:rPr lang="ru-RU" sz="2400" i="1" dirty="0"/>
              <a:t>, 2019/2020 </a:t>
            </a:r>
            <a:r>
              <a:rPr lang="ru-RU" sz="2400" i="1" dirty="0" err="1"/>
              <a:t>ўқув</a:t>
            </a:r>
            <a:r>
              <a:rPr lang="ru-RU" sz="2400" i="1" dirty="0"/>
              <a:t> </a:t>
            </a:r>
            <a:r>
              <a:rPr lang="ru-RU" sz="2400" i="1" dirty="0" err="1"/>
              <a:t>йилидан</a:t>
            </a:r>
            <a:r>
              <a:rPr lang="ru-RU" sz="2400" i="1" dirty="0"/>
              <a:t> </a:t>
            </a:r>
            <a:r>
              <a:rPr lang="ru-RU" sz="2400" i="1" dirty="0" err="1"/>
              <a:t>бошлаб</a:t>
            </a:r>
            <a:r>
              <a:rPr lang="ru-RU" sz="2400" i="1" dirty="0"/>
              <a:t> 10 </a:t>
            </a:r>
            <a:r>
              <a:rPr lang="ru-RU" sz="2400" i="1" dirty="0" err="1"/>
              <a:t>фоизга</a:t>
            </a:r>
            <a:r>
              <a:rPr lang="ru-RU" sz="2400" i="1" dirty="0"/>
              <a:t> </a:t>
            </a:r>
            <a:r>
              <a:rPr lang="ru-RU" sz="2400" i="1" dirty="0" err="1"/>
              <a:t>қисқартириш</a:t>
            </a:r>
            <a:r>
              <a:rPr lang="ru-RU" sz="2400" i="1" dirty="0"/>
              <a:t> </a:t>
            </a:r>
            <a:r>
              <a:rPr lang="ru-RU" sz="2400" i="1" dirty="0" err="1"/>
              <a:t>ҳамда</a:t>
            </a:r>
            <a:r>
              <a:rPr lang="ru-RU" sz="2400" i="1" dirty="0"/>
              <a:t> </a:t>
            </a:r>
            <a:r>
              <a:rPr lang="ru-RU" sz="2400" i="1" dirty="0" err="1"/>
              <a:t>мазкур</a:t>
            </a:r>
            <a:r>
              <a:rPr lang="ru-RU" sz="2400" i="1" dirty="0"/>
              <a:t> </a:t>
            </a:r>
            <a:r>
              <a:rPr lang="ru-RU" sz="2400" i="1" dirty="0" err="1"/>
              <a:t>фанлар</a:t>
            </a:r>
            <a:r>
              <a:rPr lang="ru-RU" sz="2400" i="1" dirty="0"/>
              <a:t> </a:t>
            </a:r>
            <a:r>
              <a:rPr lang="ru-RU" sz="2400" i="1" dirty="0" err="1"/>
              <a:t>бўйича</a:t>
            </a:r>
            <a:r>
              <a:rPr lang="ru-RU" sz="2400" i="1" dirty="0"/>
              <a:t> </a:t>
            </a:r>
            <a:r>
              <a:rPr lang="ru-RU" sz="2400" i="1" dirty="0" err="1"/>
              <a:t>дарс</a:t>
            </a:r>
            <a:r>
              <a:rPr lang="ru-RU" sz="2400" i="1" dirty="0"/>
              <a:t> </a:t>
            </a:r>
            <a:r>
              <a:rPr lang="ru-RU" sz="2400" i="1" dirty="0" err="1"/>
              <a:t>соатлари</a:t>
            </a:r>
            <a:r>
              <a:rPr lang="ru-RU" sz="2400" i="1" dirty="0"/>
              <a:t> </a:t>
            </a:r>
            <a:r>
              <a:rPr lang="ru-RU" sz="2400" i="1" dirty="0" err="1"/>
              <a:t>қисқартирилган</a:t>
            </a:r>
            <a:r>
              <a:rPr lang="ru-RU" sz="2400" i="1" dirty="0"/>
              <a:t> </a:t>
            </a:r>
            <a:r>
              <a:rPr lang="ru-RU" sz="2400" i="1" dirty="0" err="1"/>
              <a:t>мутахассисларни</a:t>
            </a:r>
            <a:r>
              <a:rPr lang="ru-RU" sz="2400" i="1" dirty="0"/>
              <a:t> </a:t>
            </a:r>
            <a:r>
              <a:rPr lang="ru-RU" sz="2400" i="1" dirty="0" err="1"/>
              <a:t>талаб</a:t>
            </a:r>
            <a:r>
              <a:rPr lang="ru-RU" sz="2400" i="1" dirty="0"/>
              <a:t> </a:t>
            </a:r>
            <a:r>
              <a:rPr lang="ru-RU" sz="2400" i="1" dirty="0" err="1"/>
              <a:t>юқори</a:t>
            </a:r>
            <a:r>
              <a:rPr lang="ru-RU" sz="2400" i="1" dirty="0"/>
              <a:t> </a:t>
            </a:r>
            <a:r>
              <a:rPr lang="ru-RU" sz="2400" i="1" dirty="0" err="1"/>
              <a:t>бўлган</a:t>
            </a:r>
            <a:r>
              <a:rPr lang="ru-RU" sz="2400" i="1" dirty="0"/>
              <a:t> </a:t>
            </a:r>
            <a:r>
              <a:rPr lang="ru-RU" sz="2400" i="1" dirty="0" err="1"/>
              <a:t>бошқа</a:t>
            </a:r>
            <a:r>
              <a:rPr lang="ru-RU" sz="2400" i="1" dirty="0"/>
              <a:t> </a:t>
            </a:r>
            <a:r>
              <a:rPr lang="ru-RU" sz="2400" i="1" dirty="0" err="1"/>
              <a:t>ўқув</a:t>
            </a:r>
            <a:r>
              <a:rPr lang="ru-RU" sz="2400" i="1" dirty="0"/>
              <a:t> </a:t>
            </a:r>
            <a:r>
              <a:rPr lang="ru-RU" sz="2400" i="1" dirty="0" err="1"/>
              <a:t>фанларга</a:t>
            </a:r>
            <a:r>
              <a:rPr lang="ru-RU" sz="2400" i="1" dirty="0"/>
              <a:t> </a:t>
            </a:r>
            <a:r>
              <a:rPr lang="ru-RU" sz="2400" i="1" dirty="0" err="1"/>
              <a:t>бепул</a:t>
            </a:r>
            <a:r>
              <a:rPr lang="ru-RU" sz="2400" i="1" dirty="0"/>
              <a:t> </a:t>
            </a:r>
            <a:r>
              <a:rPr lang="ru-RU" sz="2400" i="1" dirty="0" err="1"/>
              <a:t>қайта</a:t>
            </a:r>
            <a:r>
              <a:rPr lang="ru-RU" sz="2400" i="1" dirty="0"/>
              <a:t> </a:t>
            </a:r>
            <a:r>
              <a:rPr lang="ru-RU" sz="2400" i="1" dirty="0" err="1"/>
              <a:t>тайёрлаб</a:t>
            </a:r>
            <a:r>
              <a:rPr lang="ru-RU" sz="2400" i="1" dirty="0"/>
              <a:t> </a:t>
            </a:r>
            <a:r>
              <a:rPr lang="ru-RU" sz="2400" i="1" dirty="0" err="1"/>
              <a:t>ўтказиш</a:t>
            </a:r>
            <a:r>
              <a:rPr lang="ru-RU" sz="2400" i="1" dirty="0"/>
              <a:t> </a:t>
            </a:r>
            <a:r>
              <a:rPr lang="ru-RU" sz="2400" i="1" dirty="0" err="1"/>
              <a:t>юзасидан</a:t>
            </a:r>
            <a:r>
              <a:rPr lang="ru-RU" sz="2400" i="1" dirty="0"/>
              <a:t> </a:t>
            </a:r>
            <a:r>
              <a:rPr lang="ru-RU" sz="2400" i="1" dirty="0" err="1"/>
              <a:t>таклиф</a:t>
            </a:r>
            <a:r>
              <a:rPr lang="ru-RU" sz="2400" i="1" dirty="0"/>
              <a:t> </a:t>
            </a:r>
            <a:r>
              <a:rPr lang="ru-RU" sz="2400" i="1" dirty="0" err="1"/>
              <a:t>киритсин</a:t>
            </a:r>
            <a:r>
              <a:rPr lang="ru-RU" sz="2400" i="1" dirty="0"/>
              <a:t>.</a:t>
            </a:r>
            <a:endParaRPr lang="ru-RU" sz="2400" dirty="0"/>
          </a:p>
        </p:txBody>
      </p:sp>
      <p:sp>
        <p:nvSpPr>
          <p:cNvPr id="4102" name="AutoShape 6"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4" name="AutoShape 8"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6" name="AutoShape 10"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4108" name="AutoShape 12" descr="&amp;Kcy;&amp;acy;&amp;rcy;&amp;tcy;&amp;icy;&amp;ncy;&amp;kcy;&amp;icy; &amp;pcy;&amp;ocy; &amp;zcy;&amp;acy;&amp;pcy;&amp;rcy;&amp;ocy;&amp;scy;&amp;ucy; virtual qabulxona rasm"/>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15" name="AutoShape 6"/>
          <p:cNvSpPr>
            <a:spLocks noChangeArrowheads="1"/>
          </p:cNvSpPr>
          <p:nvPr/>
        </p:nvSpPr>
        <p:spPr bwMode="gray">
          <a:xfrm>
            <a:off x="285781" y="142852"/>
            <a:ext cx="8786813" cy="1269924"/>
          </a:xfrm>
          <a:prstGeom prst="roundRect">
            <a:avLst>
              <a:gd name="adj" fmla="val 50000"/>
            </a:avLst>
          </a:prstGeom>
          <a:solidFill>
            <a:srgbClr val="BEFEC4"/>
          </a:solidFill>
          <a:ln w="28575" algn="ctr">
            <a:solidFill>
              <a:srgbClr val="C2A298"/>
            </a:solidFill>
            <a:round/>
            <a:headEnd/>
            <a:tailEnd/>
          </a:ln>
        </p:spPr>
        <p:txBody>
          <a:bodyPr wrap="none" anchor="ctr"/>
          <a:lstStyle/>
          <a:p>
            <a:pPr lvl="0" algn="ctr"/>
            <a:r>
              <a:rPr lang="uz-Cyrl-UZ" sz="2000" b="1" dirty="0">
                <a:solidFill>
                  <a:prstClr val="black"/>
                </a:solidFill>
                <a:latin typeface="Times New Roman" pitchFamily="18" charset="0"/>
                <a:cs typeface="Times New Roman" pitchFamily="18" charset="0"/>
              </a:rPr>
              <a:t>Ўзбекистон Республикаси Президентининг</a:t>
            </a:r>
          </a:p>
          <a:p>
            <a:pPr lvl="0" algn="ctr"/>
            <a:r>
              <a:rPr lang="uz-Cyrl-UZ" sz="2000" b="1" dirty="0">
                <a:solidFill>
                  <a:prstClr val="black"/>
                </a:solidFill>
                <a:latin typeface="Times New Roman" pitchFamily="18" charset="0"/>
                <a:cs typeface="Times New Roman" pitchFamily="18" charset="0"/>
              </a:rPr>
              <a:t> 2018 йил 14 августдаги ПҚ-3907 сонли Қарори  </a:t>
            </a:r>
            <a:endParaRPr lang="ru-RU" sz="2000" b="1" dirty="0">
              <a:solidFill>
                <a:prstClr val="black"/>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 name="Скругленный прямоугольник 7"/>
          <p:cNvSpPr/>
          <p:nvPr/>
        </p:nvSpPr>
        <p:spPr>
          <a:xfrm>
            <a:off x="357158" y="71415"/>
            <a:ext cx="8643998" cy="1000131"/>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uz-Cyrl-UZ" sz="2600" b="1" dirty="0" smtClean="0">
                <a:latin typeface="Times New Roman" pitchFamily="18" charset="0"/>
                <a:cs typeface="Times New Roman" pitchFamily="18" charset="0"/>
              </a:rPr>
              <a:t>Ўзбекистон Республикаси Президентининг Фармони</a:t>
            </a:r>
            <a:endParaRPr lang="ru-RU" sz="2600" b="1" dirty="0">
              <a:latin typeface="Times New Roman" pitchFamily="18" charset="0"/>
              <a:cs typeface="Times New Roman" pitchFamily="18" charset="0"/>
            </a:endParaRPr>
          </a:p>
        </p:txBody>
      </p:sp>
      <p:sp>
        <p:nvSpPr>
          <p:cNvPr id="9" name="Скругленный прямоугольник 8"/>
          <p:cNvSpPr/>
          <p:nvPr/>
        </p:nvSpPr>
        <p:spPr>
          <a:xfrm>
            <a:off x="1928794" y="1285860"/>
            <a:ext cx="7143800" cy="5239484"/>
          </a:xfrm>
          <a:prstGeom prst="roundRect">
            <a:avLst/>
          </a:prstGeom>
        </p:spPr>
        <p:style>
          <a:lnRef idx="2">
            <a:schemeClr val="accent5"/>
          </a:lnRef>
          <a:fillRef idx="1">
            <a:schemeClr val="lt1"/>
          </a:fillRef>
          <a:effectRef idx="0">
            <a:schemeClr val="accent5"/>
          </a:effectRef>
          <a:fontRef idx="minor">
            <a:schemeClr val="dk1"/>
          </a:fontRef>
        </p:style>
        <p:txBody>
          <a:bodyPr anchor="ctr"/>
          <a:lstStyle/>
          <a:p>
            <a:pPr algn="ctr">
              <a:lnSpc>
                <a:spcPct val="150000"/>
              </a:lnSpc>
            </a:pPr>
            <a:r>
              <a:rPr lang="ru-RU" sz="2700" b="1" dirty="0" smtClean="0">
                <a:latin typeface="Times New Roman" pitchFamily="18" charset="0"/>
                <a:cs typeface="Times New Roman" pitchFamily="18" charset="0"/>
              </a:rPr>
              <a:t>	</a:t>
            </a:r>
            <a:r>
              <a:rPr lang="ru-RU" sz="2400" b="1" dirty="0" smtClean="0">
                <a:latin typeface="Times New Roman" pitchFamily="18" charset="0"/>
                <a:cs typeface="Times New Roman" pitchFamily="18" charset="0"/>
              </a:rPr>
              <a:t>2018 ЙИЛ 5 СЕНТЯБРДАГИ</a:t>
            </a:r>
          </a:p>
          <a:p>
            <a:pPr algn="ctr">
              <a:lnSpc>
                <a:spcPct val="150000"/>
              </a:lnSpc>
            </a:pPr>
            <a:r>
              <a:rPr lang="ru-RU" sz="2400" b="1" dirty="0" smtClean="0">
                <a:latin typeface="Times New Roman" pitchFamily="18" charset="0"/>
                <a:cs typeface="Times New Roman" pitchFamily="18" charset="0"/>
              </a:rPr>
              <a:t> «</a:t>
            </a:r>
            <a:r>
              <a:rPr lang="ru-RU" sz="2400" b="1" cap="all" dirty="0" err="1" smtClean="0">
                <a:latin typeface="Times New Roman" pitchFamily="18" charset="0"/>
                <a:cs typeface="Times New Roman" pitchFamily="18" charset="0"/>
              </a:rPr>
              <a:t>Халқ</a:t>
            </a:r>
            <a:r>
              <a:rPr lang="ru-RU" sz="2400" b="1" cap="all" dirty="0" smtClean="0">
                <a:latin typeface="Times New Roman" pitchFamily="18" charset="0"/>
                <a:cs typeface="Times New Roman" pitchFamily="18" charset="0"/>
              </a:rPr>
              <a:t> </a:t>
            </a:r>
            <a:r>
              <a:rPr lang="ru-RU" sz="2400" b="1" cap="all" dirty="0" err="1">
                <a:latin typeface="Times New Roman" pitchFamily="18" charset="0"/>
                <a:cs typeface="Times New Roman" pitchFamily="18" charset="0"/>
              </a:rPr>
              <a:t>таълимини</a:t>
            </a:r>
            <a:r>
              <a:rPr lang="ru-RU" sz="2400" b="1" cap="all" dirty="0">
                <a:latin typeface="Times New Roman" pitchFamily="18" charset="0"/>
                <a:cs typeface="Times New Roman" pitchFamily="18" charset="0"/>
              </a:rPr>
              <a:t> </a:t>
            </a:r>
            <a:r>
              <a:rPr lang="ru-RU" sz="2400" b="1" cap="all" dirty="0" err="1">
                <a:latin typeface="Times New Roman" pitchFamily="18" charset="0"/>
                <a:cs typeface="Times New Roman" pitchFamily="18" charset="0"/>
              </a:rPr>
              <a:t>бошқариш</a:t>
            </a:r>
            <a:r>
              <a:rPr lang="ru-RU" sz="2400" b="1" cap="all" dirty="0">
                <a:latin typeface="Times New Roman" pitchFamily="18" charset="0"/>
                <a:cs typeface="Times New Roman" pitchFamily="18" charset="0"/>
              </a:rPr>
              <a:t> </a:t>
            </a:r>
            <a:r>
              <a:rPr lang="ru-RU" sz="2400" b="1" cap="all" dirty="0" err="1">
                <a:latin typeface="Times New Roman" pitchFamily="18" charset="0"/>
                <a:cs typeface="Times New Roman" pitchFamily="18" charset="0"/>
              </a:rPr>
              <a:t>тизимини</a:t>
            </a:r>
            <a:r>
              <a:rPr lang="ru-RU" sz="2400" b="1" cap="all" dirty="0">
                <a:latin typeface="Times New Roman" pitchFamily="18" charset="0"/>
                <a:cs typeface="Times New Roman" pitchFamily="18" charset="0"/>
              </a:rPr>
              <a:t> </a:t>
            </a:r>
            <a:r>
              <a:rPr lang="ru-RU" sz="2400" b="1" cap="all" dirty="0" err="1">
                <a:latin typeface="Times New Roman" pitchFamily="18" charset="0"/>
                <a:cs typeface="Times New Roman" pitchFamily="18" charset="0"/>
              </a:rPr>
              <a:t>такомиллаштириш</a:t>
            </a:r>
            <a:r>
              <a:rPr lang="ru-RU" sz="2400" b="1" cap="all" dirty="0">
                <a:latin typeface="Times New Roman" pitchFamily="18" charset="0"/>
                <a:cs typeface="Times New Roman" pitchFamily="18" charset="0"/>
              </a:rPr>
              <a:t> </a:t>
            </a:r>
            <a:r>
              <a:rPr lang="ru-RU" sz="2400" b="1" cap="all" dirty="0" err="1">
                <a:latin typeface="Times New Roman" pitchFamily="18" charset="0"/>
                <a:cs typeface="Times New Roman" pitchFamily="18" charset="0"/>
              </a:rPr>
              <a:t>бўйича</a:t>
            </a:r>
            <a:r>
              <a:rPr lang="ru-RU" sz="2400" b="1" cap="all" dirty="0">
                <a:latin typeface="Times New Roman" pitchFamily="18" charset="0"/>
                <a:cs typeface="Times New Roman" pitchFamily="18" charset="0"/>
              </a:rPr>
              <a:t> </a:t>
            </a:r>
            <a:r>
              <a:rPr lang="ru-RU" sz="2400" b="1" cap="all" dirty="0" err="1">
                <a:latin typeface="Times New Roman" pitchFamily="18" charset="0"/>
                <a:cs typeface="Times New Roman" pitchFamily="18" charset="0"/>
              </a:rPr>
              <a:t>қўшимча</a:t>
            </a:r>
            <a:r>
              <a:rPr lang="ru-RU" sz="2400" b="1" cap="all" dirty="0">
                <a:latin typeface="Times New Roman" pitchFamily="18" charset="0"/>
                <a:cs typeface="Times New Roman" pitchFamily="18" charset="0"/>
              </a:rPr>
              <a:t> </a:t>
            </a:r>
            <a:r>
              <a:rPr lang="ru-RU" sz="2400" b="1" cap="all" dirty="0" err="1">
                <a:latin typeface="Times New Roman" pitchFamily="18" charset="0"/>
                <a:cs typeface="Times New Roman" pitchFamily="18" charset="0"/>
              </a:rPr>
              <a:t>чора-тадбирлар</a:t>
            </a:r>
            <a:r>
              <a:rPr lang="ru-RU" sz="2400" b="1" cap="all" dirty="0">
                <a:latin typeface="Times New Roman" pitchFamily="18" charset="0"/>
                <a:cs typeface="Times New Roman" pitchFamily="18" charset="0"/>
              </a:rPr>
              <a:t> </a:t>
            </a:r>
            <a:r>
              <a:rPr lang="ru-RU" sz="2400" b="1" cap="all" dirty="0" err="1" smtClean="0">
                <a:latin typeface="Times New Roman" pitchFamily="18" charset="0"/>
                <a:cs typeface="Times New Roman" pitchFamily="18" charset="0"/>
              </a:rPr>
              <a:t>тўғрисида</a:t>
            </a:r>
            <a:r>
              <a:rPr lang="ru-RU" sz="2400" b="1" dirty="0" err="1" smtClean="0">
                <a:latin typeface="Times New Roman" pitchFamily="18" charset="0"/>
                <a:cs typeface="Times New Roman" pitchFamily="18" charset="0"/>
              </a:rPr>
              <a:t>»ГИ</a:t>
            </a:r>
            <a:r>
              <a:rPr lang="ru-RU" sz="2400" b="1" dirty="0" smtClean="0">
                <a:latin typeface="Times New Roman" pitchFamily="18" charset="0"/>
                <a:cs typeface="Times New Roman" pitchFamily="18" charset="0"/>
              </a:rPr>
              <a:t>  </a:t>
            </a:r>
          </a:p>
          <a:p>
            <a:pPr algn="ctr">
              <a:lnSpc>
                <a:spcPct val="150000"/>
              </a:lnSpc>
            </a:pPr>
            <a:r>
              <a:rPr lang="ru-RU" sz="2400" b="1" dirty="0" smtClean="0">
                <a:latin typeface="Times New Roman" pitchFamily="18" charset="0"/>
                <a:cs typeface="Times New Roman" pitchFamily="18" charset="0"/>
              </a:rPr>
              <a:t>ПФ-5538 СОНЛИ ФАРМОНИНИНГ МАЗМУН-МОҲИЯТИ</a:t>
            </a:r>
            <a:endParaRPr lang="ru-RU" sz="2400" dirty="0">
              <a:latin typeface="Times New Roman" pitchFamily="18" charset="0"/>
              <a:cs typeface="Times New Roman" pitchFamily="18" charset="0"/>
            </a:endParaRPr>
          </a:p>
        </p:txBody>
      </p:sp>
      <p:pic>
        <p:nvPicPr>
          <p:cNvPr id="11" name="Picture 2" descr="E:\ \ДОЛЗАРБ МАВЗУЛАР. тақдимот\3 мавзу тақдимот ppt\Новая папка (2)\0009-008-Ispolzovannaja-chelovekom-voda-v-konechnom-schete-vozvraschaetsja-v.jpg"/>
          <p:cNvPicPr>
            <a:picLocks noGrp="1" noChangeAspect="1" noChangeArrowheads="1"/>
          </p:cNvPicPr>
          <p:nvPr>
            <p:ph sz="quarter" idx="1"/>
          </p:nvPr>
        </p:nvPicPr>
        <p:blipFill>
          <a:blip r:embed="rId3"/>
          <a:stretch>
            <a:fillRect/>
          </a:stretch>
        </p:blipFill>
        <p:spPr bwMode="auto">
          <a:xfrm>
            <a:off x="129286" y="3357562"/>
            <a:ext cx="1942384" cy="1643074"/>
          </a:xfrm>
          <a:prstGeom prst="rect">
            <a:avLst/>
          </a:prstGeom>
          <a:noFill/>
        </p:spPr>
      </p:pic>
      <p:pic>
        <p:nvPicPr>
          <p:cNvPr id="3074" name="Picture 2" descr="C:\Users\windows7\Desktop\72-ОРОЛ.jpg"/>
          <p:cNvPicPr>
            <a:picLocks noChangeAspect="1" noChangeArrowheads="1"/>
          </p:cNvPicPr>
          <p:nvPr/>
        </p:nvPicPr>
        <p:blipFill>
          <a:blip r:embed="rId4" cstate="print"/>
          <a:srcRect/>
          <a:stretch>
            <a:fillRect/>
          </a:stretch>
        </p:blipFill>
        <p:spPr bwMode="auto">
          <a:xfrm>
            <a:off x="142844" y="1499415"/>
            <a:ext cx="1843132" cy="1786709"/>
          </a:xfrm>
          <a:prstGeom prst="rect">
            <a:avLst/>
          </a:prstGeom>
          <a:noFill/>
        </p:spPr>
      </p:pic>
      <p:pic>
        <p:nvPicPr>
          <p:cNvPr id="12" name="Рисунок 11" descr="loveearth[1]"/>
          <p:cNvPicPr/>
          <p:nvPr/>
        </p:nvPicPr>
        <p:blipFill>
          <a:blip r:embed="rId5"/>
          <a:srcRect/>
          <a:stretch>
            <a:fillRect/>
          </a:stretch>
        </p:blipFill>
        <p:spPr bwMode="auto">
          <a:xfrm>
            <a:off x="142844" y="5143513"/>
            <a:ext cx="1908545" cy="157163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412776"/>
            <a:ext cx="8643998" cy="5159496"/>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algn="ctr"/>
            <a:r>
              <a:rPr lang="ru-RU" sz="2400" dirty="0" err="1">
                <a:latin typeface="Times New Roman" pitchFamily="18" charset="0"/>
                <a:cs typeface="Times New Roman" pitchFamily="18" charset="0"/>
              </a:rPr>
              <a:t>Халқ</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таълими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тизимини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бошқаришнинг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самарали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механизмларини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жорий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этиш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ўсиб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келаётган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ёш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авлодни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маънавий-ахлоқий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ва</a:t>
            </a:r>
            <a:r>
              <a:rPr lang="ru-RU" sz="2400" dirty="0">
                <a:latin typeface="Times New Roman" pitchFamily="18" charset="0"/>
                <a:cs typeface="Times New Roman" pitchFamily="18" charset="0"/>
              </a:rPr>
              <a:t> интеллектуал </a:t>
            </a:r>
            <a:r>
              <a:rPr lang="ru-RU" sz="2400" dirty="0" err="1">
                <a:latin typeface="Times New Roman" pitchFamily="18" charset="0"/>
                <a:cs typeface="Times New Roman" pitchFamily="18" charset="0"/>
              </a:rPr>
              <a:t>ривожлантиришни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сифат</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жиҳатидан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янги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босқичга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кўтаришнинг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энг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муҳим</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шарти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ҳисобланади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шунингдек</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ўқув-тарбия</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жараёнида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таълимнинг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инновацион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шакллари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усулларини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қўллашга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кўмаклашади</a:t>
            </a:r>
            <a:r>
              <a:rPr lang="ru-RU" sz="2400" dirty="0">
                <a:latin typeface="Times New Roman" pitchFamily="18" charset="0"/>
                <a:cs typeface="Times New Roman" pitchFamily="18" charset="0"/>
              </a:rPr>
              <a:t>.</a:t>
            </a:r>
          </a:p>
          <a:p>
            <a:pPr algn="ctr"/>
            <a:r>
              <a:rPr lang="ru-RU" sz="2400" dirty="0">
                <a:latin typeface="Times New Roman" pitchFamily="18" charset="0"/>
                <a:cs typeface="Times New Roman" pitchFamily="18" charset="0"/>
              </a:rPr>
              <a:t>Шу </a:t>
            </a:r>
            <a:r>
              <a:rPr lang="ru-RU" sz="2400" dirty="0" err="1">
                <a:latin typeface="Times New Roman" pitchFamily="18" charset="0"/>
                <a:cs typeface="Times New Roman" pitchFamily="18" charset="0"/>
              </a:rPr>
              <a:t>билан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бирга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ушбу</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соҳадаги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ишлар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ҳолатини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танқидий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таҳлил</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қилиш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халқ</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таълими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тизими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бошқарувини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ташкил</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этиш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давлат</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умумий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ўрта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таълим</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муассасаларининг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кейинги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ўринларда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умумтаълим</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муассасалари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деб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юритилади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фаолиятини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амалий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жиҳатдан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мувофиқлаштириш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уларнинг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моддий</a:t>
            </a:r>
            <a:r>
              <a:rPr lang="ru-RU" sz="2400" dirty="0">
                <a:latin typeface="Times New Roman" pitchFamily="18" charset="0"/>
                <a:cs typeface="Times New Roman" pitchFamily="18" charset="0"/>
              </a:rPr>
              <a:t>-техник </a:t>
            </a:r>
            <a:r>
              <a:rPr lang="ru-RU" sz="2400" dirty="0" err="1">
                <a:latin typeface="Times New Roman" pitchFamily="18" charset="0"/>
                <a:cs typeface="Times New Roman" pitchFamily="18" charset="0"/>
              </a:rPr>
              <a:t>ҳолатини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яхшилаш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бўйича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тадбирларни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молиялаштиришда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бир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қатор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муаммолар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камчиликлар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мавжудлиги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аниқланди</a:t>
            </a:r>
            <a:r>
              <a:rPr lang="ru-RU" sz="2400" dirty="0">
                <a:latin typeface="Times New Roman" pitchFamily="18" charset="0"/>
                <a:cs typeface="Times New Roman" pitchFamily="18" charset="0"/>
              </a:rPr>
              <a:t>.</a:t>
            </a:r>
            <a:r>
              <a:rPr lang="ru-RU" sz="2400" dirty="0"/>
              <a:t> </a:t>
            </a:r>
            <a:endParaRPr lang="ru-RU" sz="3200" dirty="0">
              <a:latin typeface="Times New Roman" pitchFamily="18" charset="0"/>
              <a:cs typeface="Times New Roman" pitchFamily="18" charset="0"/>
            </a:endParaRPr>
          </a:p>
        </p:txBody>
      </p:sp>
      <p:sp>
        <p:nvSpPr>
          <p:cNvPr id="12" name="Скругленный прямоугольник 11"/>
          <p:cNvSpPr/>
          <p:nvPr/>
        </p:nvSpPr>
        <p:spPr>
          <a:xfrm>
            <a:off x="292224" y="214290"/>
            <a:ext cx="8786874" cy="1054470"/>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uz-Cyrl-UZ" sz="2600" b="1" dirty="0">
                <a:latin typeface="Times New Roman" pitchFamily="18" charset="0"/>
                <a:cs typeface="Times New Roman" pitchFamily="18" charset="0"/>
              </a:rPr>
              <a:t>Ўзбекистон Республикаси Президентининг 2018 йил </a:t>
            </a:r>
          </a:p>
          <a:p>
            <a:pPr algn="ctr"/>
            <a:r>
              <a:rPr lang="uz-Cyrl-UZ" sz="2600" b="1" dirty="0">
                <a:latin typeface="Times New Roman" pitchFamily="18" charset="0"/>
                <a:cs typeface="Times New Roman" pitchFamily="18" charset="0"/>
              </a:rPr>
              <a:t>5-сентябрдаги ПФ-5538 сонли Фармони</a:t>
            </a:r>
            <a:endParaRPr lang="ru-RU" sz="26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000108"/>
            <a:ext cx="8643998" cy="5572164"/>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endParaRPr lang="ru-RU" sz="2400" dirty="0" smtClean="0"/>
          </a:p>
          <a:p>
            <a:r>
              <a:rPr lang="ru-RU" sz="2400" dirty="0" err="1" smtClean="0"/>
              <a:t>Қуйидагилар</a:t>
            </a:r>
            <a:r>
              <a:rPr lang="ru-RU" sz="2400" dirty="0" smtClean="0"/>
              <a:t> </a:t>
            </a:r>
            <a:r>
              <a:rPr lang="ru-RU" sz="2400" dirty="0" err="1"/>
              <a:t>халқ</a:t>
            </a:r>
            <a:r>
              <a:rPr lang="ru-RU" sz="2400" dirty="0"/>
              <a:t> </a:t>
            </a:r>
            <a:r>
              <a:rPr lang="ru-RU" sz="2400" dirty="0" err="1"/>
              <a:t>таълими</a:t>
            </a:r>
            <a:r>
              <a:rPr lang="ru-RU" sz="2400" dirty="0"/>
              <a:t> </a:t>
            </a:r>
            <a:r>
              <a:rPr lang="ru-RU" sz="2400" dirty="0" err="1"/>
              <a:t>тизимини</a:t>
            </a:r>
            <a:r>
              <a:rPr lang="ru-RU" sz="2400" dirty="0"/>
              <a:t> </a:t>
            </a:r>
            <a:r>
              <a:rPr lang="ru-RU" sz="2400" dirty="0" err="1"/>
              <a:t>ислоҳ</a:t>
            </a:r>
            <a:r>
              <a:rPr lang="ru-RU" sz="2400" dirty="0"/>
              <a:t> </a:t>
            </a:r>
            <a:r>
              <a:rPr lang="ru-RU" sz="2400" dirty="0" err="1"/>
              <a:t>қилишнинг</a:t>
            </a:r>
            <a:r>
              <a:rPr lang="ru-RU" sz="2400" dirty="0"/>
              <a:t> </a:t>
            </a:r>
            <a:r>
              <a:rPr lang="ru-RU" sz="2400" dirty="0" err="1"/>
              <a:t>асосий</a:t>
            </a:r>
            <a:r>
              <a:rPr lang="ru-RU" sz="2400" dirty="0"/>
              <a:t> </a:t>
            </a:r>
            <a:r>
              <a:rPr lang="ru-RU" sz="2400" dirty="0" err="1"/>
              <a:t>йўналишлари</a:t>
            </a:r>
            <a:r>
              <a:rPr lang="ru-RU" sz="2400" dirty="0"/>
              <a:t> </a:t>
            </a:r>
            <a:r>
              <a:rPr lang="ru-RU" sz="2400" dirty="0" err="1"/>
              <a:t>этиб</a:t>
            </a:r>
            <a:r>
              <a:rPr lang="ru-RU" sz="2400" dirty="0"/>
              <a:t> </a:t>
            </a:r>
            <a:r>
              <a:rPr lang="ru-RU" sz="2400" dirty="0" err="1"/>
              <a:t>белгилансин</a:t>
            </a:r>
            <a:r>
              <a:rPr lang="ru-RU" sz="2400" dirty="0" smtClean="0"/>
              <a:t>:</a:t>
            </a:r>
          </a:p>
          <a:p>
            <a:endParaRPr lang="ru-RU" sz="2800" dirty="0" smtClean="0"/>
          </a:p>
          <a:p>
            <a:r>
              <a:rPr lang="ru-RU" sz="2400" dirty="0" err="1"/>
              <a:t>умумий</a:t>
            </a:r>
            <a:r>
              <a:rPr lang="ru-RU" sz="2400" dirty="0"/>
              <a:t> </a:t>
            </a:r>
            <a:r>
              <a:rPr lang="ru-RU" sz="2400" dirty="0" err="1"/>
              <a:t>ўрта</a:t>
            </a:r>
            <a:r>
              <a:rPr lang="ru-RU" sz="2400" dirty="0"/>
              <a:t> </a:t>
            </a:r>
            <a:r>
              <a:rPr lang="ru-RU" sz="2400" dirty="0" err="1"/>
              <a:t>ва</a:t>
            </a:r>
            <a:r>
              <a:rPr lang="ru-RU" sz="2400" dirty="0"/>
              <a:t> </a:t>
            </a:r>
            <a:r>
              <a:rPr lang="ru-RU" sz="2400" dirty="0" err="1"/>
              <a:t>мактабдан</a:t>
            </a:r>
            <a:r>
              <a:rPr lang="ru-RU" sz="2400" dirty="0"/>
              <a:t> </a:t>
            </a:r>
            <a:r>
              <a:rPr lang="ru-RU" sz="2400" dirty="0" err="1"/>
              <a:t>ташқари</a:t>
            </a:r>
            <a:r>
              <a:rPr lang="ru-RU" sz="2400" dirty="0"/>
              <a:t> </a:t>
            </a:r>
            <a:r>
              <a:rPr lang="ru-RU" sz="2400" dirty="0" err="1"/>
              <a:t>таълимни</a:t>
            </a:r>
            <a:r>
              <a:rPr lang="ru-RU" sz="2400" dirty="0"/>
              <a:t> </a:t>
            </a:r>
            <a:r>
              <a:rPr lang="ru-RU" sz="2400" dirty="0" err="1"/>
              <a:t>сифат</a:t>
            </a:r>
            <a:r>
              <a:rPr lang="ru-RU" sz="2400" dirty="0"/>
              <a:t> </a:t>
            </a:r>
            <a:r>
              <a:rPr lang="ru-RU" sz="2400" dirty="0" err="1"/>
              <a:t>жиҳатидан</a:t>
            </a:r>
            <a:r>
              <a:rPr lang="ru-RU" sz="2400" dirty="0"/>
              <a:t> </a:t>
            </a:r>
            <a:r>
              <a:rPr lang="ru-RU" sz="2400" dirty="0" err="1"/>
              <a:t>янги</a:t>
            </a:r>
            <a:r>
              <a:rPr lang="ru-RU" sz="2400" dirty="0"/>
              <a:t> </a:t>
            </a:r>
            <a:r>
              <a:rPr lang="ru-RU" sz="2400" dirty="0" err="1"/>
              <a:t>даражага</a:t>
            </a:r>
            <a:r>
              <a:rPr lang="ru-RU" sz="2400" dirty="0"/>
              <a:t> </a:t>
            </a:r>
            <a:r>
              <a:rPr lang="ru-RU" sz="2400" dirty="0" err="1"/>
              <a:t>кўтариш</a:t>
            </a:r>
            <a:r>
              <a:rPr lang="ru-RU" sz="2400" dirty="0"/>
              <a:t>, </a:t>
            </a:r>
            <a:r>
              <a:rPr lang="ru-RU" sz="2400" dirty="0" err="1"/>
              <a:t>ҳар</a:t>
            </a:r>
            <a:r>
              <a:rPr lang="ru-RU" sz="2400" dirty="0"/>
              <a:t> </a:t>
            </a:r>
            <a:r>
              <a:rPr lang="ru-RU" sz="2400" dirty="0" err="1"/>
              <a:t>томонлама</a:t>
            </a:r>
            <a:r>
              <a:rPr lang="ru-RU" sz="2400" dirty="0"/>
              <a:t> </a:t>
            </a:r>
            <a:r>
              <a:rPr lang="ru-RU" sz="2400" dirty="0" err="1"/>
              <a:t>камол</a:t>
            </a:r>
            <a:r>
              <a:rPr lang="ru-RU" sz="2400" dirty="0"/>
              <a:t> </a:t>
            </a:r>
            <a:r>
              <a:rPr lang="ru-RU" sz="2400" dirty="0" err="1"/>
              <a:t>топган</a:t>
            </a:r>
            <a:r>
              <a:rPr lang="ru-RU" sz="2400" dirty="0"/>
              <a:t> </a:t>
            </a:r>
            <a:r>
              <a:rPr lang="ru-RU" sz="2400" dirty="0" err="1"/>
              <a:t>авлодни</a:t>
            </a:r>
            <a:r>
              <a:rPr lang="ru-RU" sz="2400" dirty="0"/>
              <a:t> </a:t>
            </a:r>
            <a:r>
              <a:rPr lang="ru-RU" sz="2400" dirty="0" err="1"/>
              <a:t>тарбиялаш</a:t>
            </a:r>
            <a:r>
              <a:rPr lang="ru-RU" sz="2400" dirty="0"/>
              <a:t>, </a:t>
            </a:r>
            <a:r>
              <a:rPr lang="ru-RU" sz="2400" dirty="0" err="1"/>
              <a:t>ўқувчиларнинг</a:t>
            </a:r>
            <a:r>
              <a:rPr lang="ru-RU" sz="2400" dirty="0"/>
              <a:t> </a:t>
            </a:r>
            <a:r>
              <a:rPr lang="ru-RU" sz="2400" dirty="0" err="1"/>
              <a:t>маънавий-ахлоқий</a:t>
            </a:r>
            <a:r>
              <a:rPr lang="ru-RU" sz="2400" dirty="0"/>
              <a:t> </a:t>
            </a:r>
            <a:r>
              <a:rPr lang="ru-RU" sz="2400" dirty="0" err="1"/>
              <a:t>ва</a:t>
            </a:r>
            <a:r>
              <a:rPr lang="ru-RU" sz="2400" dirty="0"/>
              <a:t> интеллектуал </a:t>
            </a:r>
            <a:r>
              <a:rPr lang="ru-RU" sz="2400" dirty="0" err="1"/>
              <a:t>ривожланишини</a:t>
            </a:r>
            <a:r>
              <a:rPr lang="ru-RU" sz="2400" dirty="0"/>
              <a:t> </a:t>
            </a:r>
            <a:r>
              <a:rPr lang="ru-RU" sz="2400" dirty="0" err="1"/>
              <a:t>таъминлаш</a:t>
            </a:r>
            <a:r>
              <a:rPr lang="ru-RU" sz="2400" dirty="0" smtClean="0"/>
              <a:t>;</a:t>
            </a:r>
          </a:p>
          <a:p>
            <a:endParaRPr lang="ru-RU" sz="2400" dirty="0" smtClean="0"/>
          </a:p>
          <a:p>
            <a:r>
              <a:rPr lang="ru-RU" sz="2400" dirty="0" err="1"/>
              <a:t>раҳбар</a:t>
            </a:r>
            <a:r>
              <a:rPr lang="ru-RU" sz="2400" dirty="0"/>
              <a:t> </a:t>
            </a:r>
            <a:r>
              <a:rPr lang="ru-RU" sz="2400" dirty="0" err="1"/>
              <a:t>ва</a:t>
            </a:r>
            <a:r>
              <a:rPr lang="ru-RU" sz="2400" dirty="0"/>
              <a:t> педагог </a:t>
            </a:r>
            <a:r>
              <a:rPr lang="ru-RU" sz="2400" dirty="0" err="1"/>
              <a:t>ходимларни</a:t>
            </a:r>
            <a:r>
              <a:rPr lang="ru-RU" sz="2400" dirty="0"/>
              <a:t> </a:t>
            </a:r>
            <a:r>
              <a:rPr lang="ru-RU" sz="2400" dirty="0" err="1"/>
              <a:t>танлаш</a:t>
            </a:r>
            <a:r>
              <a:rPr lang="ru-RU" sz="2400" dirty="0"/>
              <a:t>, </a:t>
            </a:r>
            <a:r>
              <a:rPr lang="ru-RU" sz="2400" dirty="0" err="1"/>
              <a:t>тайёрлаш</a:t>
            </a:r>
            <a:r>
              <a:rPr lang="ru-RU" sz="2400" dirty="0"/>
              <a:t>, </a:t>
            </a:r>
            <a:r>
              <a:rPr lang="ru-RU" sz="2400" dirty="0" err="1"/>
              <a:t>қайта</a:t>
            </a:r>
            <a:r>
              <a:rPr lang="ru-RU" sz="2400" dirty="0"/>
              <a:t> </a:t>
            </a:r>
            <a:r>
              <a:rPr lang="ru-RU" sz="2400" dirty="0" err="1"/>
              <a:t>тайёрлаш</a:t>
            </a:r>
            <a:r>
              <a:rPr lang="ru-RU" sz="2400" dirty="0"/>
              <a:t> </a:t>
            </a:r>
            <a:r>
              <a:rPr lang="ru-RU" sz="2400" dirty="0" err="1"/>
              <a:t>ва</a:t>
            </a:r>
            <a:r>
              <a:rPr lang="ru-RU" sz="2400" dirty="0"/>
              <a:t> </a:t>
            </a:r>
            <a:r>
              <a:rPr lang="ru-RU" sz="2400" dirty="0" err="1"/>
              <a:t>малакасини</a:t>
            </a:r>
            <a:r>
              <a:rPr lang="ru-RU" sz="2400" dirty="0"/>
              <a:t> </a:t>
            </a:r>
            <a:r>
              <a:rPr lang="ru-RU" sz="2400" dirty="0" err="1"/>
              <a:t>оширишнинг</a:t>
            </a:r>
            <a:r>
              <a:rPr lang="ru-RU" sz="2400" dirty="0"/>
              <a:t> </a:t>
            </a:r>
            <a:r>
              <a:rPr lang="ru-RU" sz="2400" dirty="0" err="1"/>
              <a:t>илғор</a:t>
            </a:r>
            <a:r>
              <a:rPr lang="ru-RU" sz="2400" dirty="0"/>
              <a:t> </a:t>
            </a:r>
            <a:r>
              <a:rPr lang="ru-RU" sz="2400" dirty="0" err="1"/>
              <a:t>ва</a:t>
            </a:r>
            <a:r>
              <a:rPr lang="ru-RU" sz="2400" dirty="0"/>
              <a:t> </a:t>
            </a:r>
            <a:r>
              <a:rPr lang="ru-RU" sz="2400" dirty="0" err="1"/>
              <a:t>шаффоф</a:t>
            </a:r>
            <a:r>
              <a:rPr lang="ru-RU" sz="2400" dirty="0"/>
              <a:t> </a:t>
            </a:r>
            <a:r>
              <a:rPr lang="ru-RU" sz="2400" dirty="0" err="1"/>
              <a:t>ташкилий-ҳуқуқий</a:t>
            </a:r>
            <a:r>
              <a:rPr lang="ru-RU" sz="2400" dirty="0"/>
              <a:t> </a:t>
            </a:r>
            <a:r>
              <a:rPr lang="ru-RU" sz="2400" dirty="0" err="1"/>
              <a:t>механизмларини</a:t>
            </a:r>
            <a:r>
              <a:rPr lang="ru-RU" sz="2400" dirty="0"/>
              <a:t> </a:t>
            </a:r>
            <a:r>
              <a:rPr lang="ru-RU" sz="2400" dirty="0" err="1"/>
              <a:t>татбиқ</a:t>
            </a:r>
            <a:r>
              <a:rPr lang="ru-RU" sz="2400" dirty="0"/>
              <a:t> </a:t>
            </a:r>
            <a:r>
              <a:rPr lang="ru-RU" sz="2400" dirty="0" err="1"/>
              <a:t>этиш</a:t>
            </a:r>
            <a:r>
              <a:rPr lang="ru-RU" sz="2400" dirty="0"/>
              <a:t> </a:t>
            </a:r>
            <a:r>
              <a:rPr lang="ru-RU" sz="2400" dirty="0" err="1"/>
              <a:t>йўли</a:t>
            </a:r>
            <a:r>
              <a:rPr lang="ru-RU" sz="2400" dirty="0"/>
              <a:t> </a:t>
            </a:r>
            <a:r>
              <a:rPr lang="ru-RU" sz="2400" dirty="0" err="1"/>
              <a:t>билан</a:t>
            </a:r>
            <a:r>
              <a:rPr lang="ru-RU" sz="2400" dirty="0"/>
              <a:t> </a:t>
            </a:r>
            <a:r>
              <a:rPr lang="ru-RU" sz="2400" dirty="0" err="1"/>
              <a:t>халқ</a:t>
            </a:r>
            <a:r>
              <a:rPr lang="ru-RU" sz="2400" dirty="0"/>
              <a:t> </a:t>
            </a:r>
            <a:r>
              <a:rPr lang="ru-RU" sz="2400" dirty="0" err="1"/>
              <a:t>таълими</a:t>
            </a:r>
            <a:r>
              <a:rPr lang="ru-RU" sz="2400" dirty="0"/>
              <a:t> </a:t>
            </a:r>
            <a:r>
              <a:rPr lang="ru-RU" sz="2400" dirty="0" err="1"/>
              <a:t>тизимида</a:t>
            </a:r>
            <a:r>
              <a:rPr lang="ru-RU" sz="2400" dirty="0"/>
              <a:t> </a:t>
            </a:r>
            <a:r>
              <a:rPr lang="ru-RU" sz="2400" dirty="0" err="1"/>
              <a:t>кадрлар</a:t>
            </a:r>
            <a:r>
              <a:rPr lang="ru-RU" sz="2400" dirty="0"/>
              <a:t> </a:t>
            </a:r>
            <a:r>
              <a:rPr lang="ru-RU" sz="2400" dirty="0" err="1"/>
              <a:t>сиёсатини</a:t>
            </a:r>
            <a:r>
              <a:rPr lang="ru-RU" sz="2400" dirty="0"/>
              <a:t> </a:t>
            </a:r>
            <a:r>
              <a:rPr lang="ru-RU" sz="2400" dirty="0" err="1"/>
              <a:t>шакллантиришнинг</a:t>
            </a:r>
            <a:r>
              <a:rPr lang="ru-RU" sz="2400" dirty="0"/>
              <a:t> </a:t>
            </a:r>
            <a:r>
              <a:rPr lang="ru-RU" sz="2400" dirty="0" err="1"/>
              <a:t>замонавий</a:t>
            </a:r>
            <a:r>
              <a:rPr lang="ru-RU" sz="2400" dirty="0"/>
              <a:t> </a:t>
            </a:r>
            <a:r>
              <a:rPr lang="ru-RU" sz="2400" dirty="0" err="1"/>
              <a:t>тамойилларини</a:t>
            </a:r>
            <a:r>
              <a:rPr lang="ru-RU" sz="2400" dirty="0"/>
              <a:t> </a:t>
            </a:r>
            <a:r>
              <a:rPr lang="ru-RU" sz="2400" dirty="0" err="1"/>
              <a:t>жорий</a:t>
            </a:r>
            <a:r>
              <a:rPr lang="ru-RU" sz="2400" dirty="0"/>
              <a:t> </a:t>
            </a:r>
            <a:r>
              <a:rPr lang="ru-RU" sz="2400" dirty="0" err="1"/>
              <a:t>этиш</a:t>
            </a:r>
            <a:r>
              <a:rPr lang="ru-RU" sz="2400" dirty="0"/>
              <a:t>;</a:t>
            </a:r>
            <a:r>
              <a:rPr lang="ru-RU" sz="2800" dirty="0"/>
              <a:t> </a:t>
            </a:r>
          </a:p>
          <a:p>
            <a:endParaRPr lang="ru-RU" sz="2800" dirty="0"/>
          </a:p>
          <a:p>
            <a:endParaRPr lang="ru-RU" sz="2800" dirty="0"/>
          </a:p>
        </p:txBody>
      </p:sp>
      <p:sp>
        <p:nvSpPr>
          <p:cNvPr id="12" name="Скругленный прямоугольник 11"/>
          <p:cNvSpPr/>
          <p:nvPr/>
        </p:nvSpPr>
        <p:spPr>
          <a:xfrm>
            <a:off x="214282" y="214290"/>
            <a:ext cx="8786874" cy="642941"/>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uz-Cyrl-UZ" sz="2600" b="1" dirty="0">
                <a:latin typeface="Times New Roman" pitchFamily="18" charset="0"/>
                <a:cs typeface="Times New Roman" pitchFamily="18" charset="0"/>
              </a:rPr>
              <a:t>Ўзбекистон Республикаси Президентининг 2018 йил </a:t>
            </a:r>
          </a:p>
          <a:p>
            <a:pPr algn="ctr"/>
            <a:r>
              <a:rPr lang="uz-Cyrl-UZ" sz="2600" b="1" dirty="0">
                <a:latin typeface="Times New Roman" pitchFamily="18" charset="0"/>
                <a:cs typeface="Times New Roman" pitchFamily="18" charset="0"/>
              </a:rPr>
              <a:t>5-сентябрдаги ПФ-5538 сонли Фармони</a:t>
            </a:r>
            <a:endParaRPr lang="ru-RU" sz="26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556792"/>
            <a:ext cx="8643998" cy="5015480"/>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r>
              <a:rPr lang="ru-RU" sz="2800" dirty="0"/>
              <a:t>2018 </a:t>
            </a:r>
            <a:r>
              <a:rPr lang="ru-RU" sz="2800" dirty="0" err="1"/>
              <a:t>йил</a:t>
            </a:r>
            <a:r>
              <a:rPr lang="ru-RU" sz="2800" dirty="0"/>
              <a:t> 1 </a:t>
            </a:r>
            <a:r>
              <a:rPr lang="ru-RU" sz="2800" dirty="0" err="1"/>
              <a:t>октябрдан</a:t>
            </a:r>
            <a:r>
              <a:rPr lang="ru-RU" sz="2800" dirty="0"/>
              <a:t> </a:t>
            </a:r>
            <a:r>
              <a:rPr lang="ru-RU" sz="2800" dirty="0" err="1"/>
              <a:t>бошлаб</a:t>
            </a:r>
            <a:r>
              <a:rPr lang="ru-RU" sz="2800" dirty="0"/>
              <a:t> </a:t>
            </a:r>
            <a:r>
              <a:rPr lang="ru-RU" sz="2800" dirty="0" err="1"/>
              <a:t>умумтаълим</a:t>
            </a:r>
            <a:r>
              <a:rPr lang="ru-RU" sz="2800" dirty="0"/>
              <a:t> </a:t>
            </a:r>
            <a:r>
              <a:rPr lang="ru-RU" sz="2800" dirty="0" err="1"/>
              <a:t>муассасаларининг</a:t>
            </a:r>
            <a:r>
              <a:rPr lang="ru-RU" sz="2800" dirty="0"/>
              <a:t> </a:t>
            </a:r>
            <a:r>
              <a:rPr lang="ru-RU" sz="2800" dirty="0" err="1"/>
              <a:t>васийлик</a:t>
            </a:r>
            <a:r>
              <a:rPr lang="ru-RU" sz="2800" dirty="0"/>
              <a:t> </a:t>
            </a:r>
            <a:r>
              <a:rPr lang="ru-RU" sz="2800" dirty="0" err="1"/>
              <a:t>кенгашларини</a:t>
            </a:r>
            <a:r>
              <a:rPr lang="ru-RU" sz="2800" dirty="0"/>
              <a:t> </a:t>
            </a:r>
            <a:r>
              <a:rPr lang="ru-RU" sz="2800" dirty="0" err="1"/>
              <a:t>тугатиш</a:t>
            </a:r>
            <a:r>
              <a:rPr lang="ru-RU" sz="2800" dirty="0" smtClean="0"/>
              <a:t>;</a:t>
            </a:r>
          </a:p>
          <a:p>
            <a:endParaRPr lang="uz-Cyrl-UZ" sz="2800" dirty="0"/>
          </a:p>
          <a:p>
            <a:r>
              <a:rPr lang="ru-RU" sz="2800" dirty="0" err="1"/>
              <a:t>таркибига</a:t>
            </a:r>
            <a:r>
              <a:rPr lang="ru-RU" sz="2800" dirty="0"/>
              <a:t> </a:t>
            </a:r>
            <a:r>
              <a:rPr lang="ru-RU" sz="2800" dirty="0" err="1"/>
              <a:t>муассаса</a:t>
            </a:r>
            <a:r>
              <a:rPr lang="ru-RU" sz="2800" dirty="0"/>
              <a:t> </a:t>
            </a:r>
            <a:r>
              <a:rPr lang="ru-RU" sz="2800" dirty="0" err="1"/>
              <a:t>фаолиятига</a:t>
            </a:r>
            <a:r>
              <a:rPr lang="ru-RU" sz="2800" dirty="0"/>
              <a:t> </a:t>
            </a:r>
            <a:r>
              <a:rPr lang="ru-RU" sz="2800" dirty="0" err="1"/>
              <a:t>жиддий</a:t>
            </a:r>
            <a:r>
              <a:rPr lang="ru-RU" sz="2800" dirty="0"/>
              <a:t> </a:t>
            </a:r>
            <a:r>
              <a:rPr lang="ru-RU" sz="2800" dirty="0" err="1"/>
              <a:t>ҳисса</a:t>
            </a:r>
            <a:r>
              <a:rPr lang="ru-RU" sz="2800" dirty="0"/>
              <a:t> </a:t>
            </a:r>
            <a:r>
              <a:rPr lang="ru-RU" sz="2800" dirty="0" err="1"/>
              <a:t>қўшишга</a:t>
            </a:r>
            <a:r>
              <a:rPr lang="ru-RU" sz="2800" dirty="0"/>
              <a:t> </a:t>
            </a:r>
            <a:r>
              <a:rPr lang="ru-RU" sz="2800" dirty="0" err="1"/>
              <a:t>қодир</a:t>
            </a:r>
            <a:r>
              <a:rPr lang="ru-RU" sz="2800" dirty="0"/>
              <a:t> </a:t>
            </a:r>
            <a:r>
              <a:rPr lang="ru-RU" sz="2800" dirty="0" err="1"/>
              <a:t>энг</a:t>
            </a:r>
            <a:r>
              <a:rPr lang="ru-RU" sz="2800" dirty="0"/>
              <a:t> </a:t>
            </a:r>
            <a:r>
              <a:rPr lang="ru-RU" sz="2800" dirty="0" err="1"/>
              <a:t>фаол</a:t>
            </a:r>
            <a:r>
              <a:rPr lang="ru-RU" sz="2800" dirty="0"/>
              <a:t> </a:t>
            </a:r>
            <a:r>
              <a:rPr lang="ru-RU" sz="2800" dirty="0" err="1"/>
              <a:t>ота-оналар</a:t>
            </a:r>
            <a:r>
              <a:rPr lang="ru-RU" sz="2800" dirty="0"/>
              <a:t>, </a:t>
            </a:r>
            <a:r>
              <a:rPr lang="ru-RU" sz="2800" dirty="0" err="1"/>
              <a:t>битирувчилар</a:t>
            </a:r>
            <a:r>
              <a:rPr lang="ru-RU" sz="2800" dirty="0"/>
              <a:t>, </a:t>
            </a:r>
            <a:r>
              <a:rPr lang="ru-RU" sz="2800" dirty="0" err="1"/>
              <a:t>ҳомийлар</a:t>
            </a:r>
            <a:r>
              <a:rPr lang="ru-RU" sz="2800" dirty="0"/>
              <a:t> </a:t>
            </a:r>
            <a:r>
              <a:rPr lang="ru-RU" sz="2800" dirty="0" err="1"/>
              <a:t>ва</a:t>
            </a:r>
            <a:r>
              <a:rPr lang="ru-RU" sz="2800" dirty="0"/>
              <a:t> </a:t>
            </a:r>
            <a:r>
              <a:rPr lang="ru-RU" sz="2800" dirty="0" err="1"/>
              <a:t>бошқа</a:t>
            </a:r>
            <a:r>
              <a:rPr lang="ru-RU" sz="2800" dirty="0"/>
              <a:t> </a:t>
            </a:r>
            <a:r>
              <a:rPr lang="ru-RU" sz="2800" dirty="0" err="1"/>
              <a:t>шахслар</a:t>
            </a:r>
            <a:r>
              <a:rPr lang="ru-RU" sz="2800" dirty="0"/>
              <a:t> </a:t>
            </a:r>
            <a:r>
              <a:rPr lang="ru-RU" sz="2800" dirty="0" err="1"/>
              <a:t>киритиладиган</a:t>
            </a:r>
            <a:r>
              <a:rPr lang="ru-RU" sz="2800" dirty="0"/>
              <a:t>, </a:t>
            </a:r>
            <a:r>
              <a:rPr lang="ru-RU" sz="2800" dirty="0" err="1"/>
              <a:t>юридик</a:t>
            </a:r>
            <a:r>
              <a:rPr lang="ru-RU" sz="2800" dirty="0"/>
              <a:t> </a:t>
            </a:r>
            <a:r>
              <a:rPr lang="ru-RU" sz="2800" dirty="0" err="1"/>
              <a:t>шахс</a:t>
            </a:r>
            <a:r>
              <a:rPr lang="ru-RU" sz="2800" dirty="0"/>
              <a:t> </a:t>
            </a:r>
            <a:r>
              <a:rPr lang="ru-RU" sz="2800" dirty="0" err="1"/>
              <a:t>мақомисиз</a:t>
            </a:r>
            <a:r>
              <a:rPr lang="ru-RU" sz="2800" dirty="0"/>
              <a:t> </a:t>
            </a:r>
            <a:r>
              <a:rPr lang="ru-RU" sz="2800" dirty="0" err="1"/>
              <a:t>умумтаълим</a:t>
            </a:r>
            <a:r>
              <a:rPr lang="ru-RU" sz="2800" dirty="0"/>
              <a:t> </a:t>
            </a:r>
            <a:r>
              <a:rPr lang="ru-RU" sz="2800" dirty="0" err="1"/>
              <a:t>муассасаларининг</a:t>
            </a:r>
            <a:r>
              <a:rPr lang="ru-RU" sz="2800" dirty="0"/>
              <a:t> </a:t>
            </a:r>
            <a:r>
              <a:rPr lang="ru-RU" sz="2800" dirty="0" err="1"/>
              <a:t>кузатув</a:t>
            </a:r>
            <a:r>
              <a:rPr lang="ru-RU" sz="2800" dirty="0"/>
              <a:t> </a:t>
            </a:r>
            <a:r>
              <a:rPr lang="ru-RU" sz="2800" dirty="0" err="1"/>
              <a:t>кенгашларини</a:t>
            </a:r>
            <a:r>
              <a:rPr lang="ru-RU" sz="2800" dirty="0"/>
              <a:t> </a:t>
            </a:r>
            <a:r>
              <a:rPr lang="ru-RU" sz="2800" dirty="0" err="1"/>
              <a:t>ташкил</a:t>
            </a:r>
            <a:r>
              <a:rPr lang="ru-RU" sz="2800" dirty="0"/>
              <a:t> </a:t>
            </a:r>
            <a:r>
              <a:rPr lang="ru-RU" sz="2800" dirty="0" err="1"/>
              <a:t>этиш</a:t>
            </a:r>
            <a:r>
              <a:rPr lang="ru-RU" sz="2800" dirty="0"/>
              <a:t> </a:t>
            </a:r>
            <a:r>
              <a:rPr lang="ru-RU" sz="2800" dirty="0" err="1"/>
              <a:t>тўғрисидаги</a:t>
            </a:r>
            <a:r>
              <a:rPr lang="ru-RU" sz="2800" dirty="0"/>
              <a:t> </a:t>
            </a:r>
            <a:r>
              <a:rPr lang="ru-RU" sz="2800" dirty="0" err="1"/>
              <a:t>таклифлари</a:t>
            </a:r>
            <a:r>
              <a:rPr lang="ru-RU" sz="2800" dirty="0"/>
              <a:t> </a:t>
            </a:r>
            <a:r>
              <a:rPr lang="ru-RU" sz="2800" dirty="0" err="1"/>
              <a:t>маъқуллансин</a:t>
            </a:r>
            <a:r>
              <a:rPr lang="ru-RU" sz="2800" dirty="0"/>
              <a:t>.</a:t>
            </a:r>
          </a:p>
          <a:p>
            <a:endParaRPr lang="ru-RU" sz="2800" dirty="0"/>
          </a:p>
        </p:txBody>
      </p:sp>
      <p:sp>
        <p:nvSpPr>
          <p:cNvPr id="12" name="Скругленный прямоугольник 11"/>
          <p:cNvSpPr/>
          <p:nvPr/>
        </p:nvSpPr>
        <p:spPr>
          <a:xfrm>
            <a:off x="214282" y="214290"/>
            <a:ext cx="8786874" cy="1126478"/>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uz-Cyrl-UZ" sz="2400" b="1" dirty="0">
                <a:latin typeface="Times New Roman" pitchFamily="18" charset="0"/>
                <a:cs typeface="Times New Roman" pitchFamily="18" charset="0"/>
              </a:rPr>
              <a:t>Ўзбекистон Республикаси Президентининг 2018 йил </a:t>
            </a:r>
          </a:p>
          <a:p>
            <a:pPr algn="ctr"/>
            <a:r>
              <a:rPr lang="uz-Cyrl-UZ" sz="2400" b="1" dirty="0">
                <a:latin typeface="Times New Roman" pitchFamily="18" charset="0"/>
                <a:cs typeface="Times New Roman" pitchFamily="18" charset="0"/>
              </a:rPr>
              <a:t>5-сентябрдаги ПФ-5538 сонли Фармони</a:t>
            </a:r>
            <a:endParaRPr lang="ru-RU" sz="24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412776"/>
            <a:ext cx="8643998" cy="4896544"/>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r>
              <a:rPr lang="ru-RU" sz="2800" dirty="0" err="1">
                <a:latin typeface="Times New Roman" pitchFamily="18" charset="0"/>
                <a:cs typeface="Times New Roman" pitchFamily="18" charset="0"/>
              </a:rPr>
              <a:t>Ўзбекистон</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Республикаси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Президентининг</a:t>
            </a:r>
            <a:r>
              <a:rPr lang="ru-RU" sz="2800" dirty="0">
                <a:latin typeface="Times New Roman" pitchFamily="18" charset="0"/>
                <a:cs typeface="Times New Roman" pitchFamily="18" charset="0"/>
              </a:rPr>
              <a:t> 2018 </a:t>
            </a:r>
            <a:r>
              <a:rPr lang="ru-RU" sz="2800" dirty="0" err="1">
                <a:latin typeface="Times New Roman" pitchFamily="18" charset="0"/>
                <a:cs typeface="Times New Roman" pitchFamily="18" charset="0"/>
              </a:rPr>
              <a:t>йил</a:t>
            </a:r>
            <a:r>
              <a:rPr lang="ru-RU" sz="2800" dirty="0">
                <a:latin typeface="Times New Roman" pitchFamily="18" charset="0"/>
                <a:cs typeface="Times New Roman" pitchFamily="18" charset="0"/>
              </a:rPr>
              <a:t> 5 </a:t>
            </a:r>
            <a:r>
              <a:rPr lang="ru-RU" sz="2800" dirty="0" err="1">
                <a:latin typeface="Times New Roman" pitchFamily="18" charset="0"/>
                <a:cs typeface="Times New Roman" pitchFamily="18" charset="0"/>
              </a:rPr>
              <a:t>сентябрдаги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Халқ</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таълими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бошқарув</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тизимини</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такомиллаштириш</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бўйича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қўшимча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чора-тадбирлар</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тўғрисида»ги</a:t>
            </a:r>
            <a:r>
              <a:rPr lang="ru-RU" sz="2800" dirty="0">
                <a:latin typeface="Times New Roman" pitchFamily="18" charset="0"/>
                <a:cs typeface="Times New Roman" pitchFamily="18" charset="0"/>
              </a:rPr>
              <a:t> ПФ-5538-сон </a:t>
            </a:r>
            <a:r>
              <a:rPr lang="ru-RU" sz="2800" dirty="0" err="1">
                <a:latin typeface="Times New Roman" pitchFamily="18" charset="0"/>
                <a:cs typeface="Times New Roman" pitchFamily="18" charset="0"/>
                <a:hlinkClick r:id="rId2"/>
              </a:rPr>
              <a:t>Фармонига</a:t>
            </a:r>
            <a:r>
              <a:rPr lang="ru-RU" sz="2800" dirty="0">
                <a:latin typeface="Times New Roman" pitchFamily="18" charset="0"/>
                <a:cs typeface="Times New Roman" pitchFamily="18" charset="0"/>
              </a:rPr>
              <a:t> </a:t>
            </a:r>
            <a:r>
              <a:rPr lang="ru-RU" sz="2800" dirty="0" err="1">
                <a:latin typeface="Times New Roman" pitchFamily="18" charset="0"/>
                <a:cs typeface="Times New Roman" pitchFamily="18" charset="0"/>
              </a:rPr>
              <a:t>мувофиқ</a:t>
            </a:r>
            <a:r>
              <a:rPr lang="ru-RU" sz="2800" dirty="0">
                <a:latin typeface="Times New Roman" pitchFamily="18" charset="0"/>
                <a:cs typeface="Times New Roman" pitchFamily="18" charset="0"/>
              </a:rPr>
              <a:t>:</a:t>
            </a:r>
          </a:p>
          <a:p>
            <a:r>
              <a:rPr lang="ru-RU" sz="2800" dirty="0"/>
              <a:t>1. </a:t>
            </a:r>
            <a:r>
              <a:rPr lang="ru-RU" sz="2400" dirty="0">
                <a:latin typeface="Times New Roman" pitchFamily="18" charset="0"/>
                <a:cs typeface="Times New Roman" pitchFamily="18" charset="0"/>
              </a:rPr>
              <a:t>2018 </a:t>
            </a:r>
            <a:r>
              <a:rPr lang="ru-RU" sz="2400" dirty="0" err="1">
                <a:latin typeface="Times New Roman" pitchFamily="18" charset="0"/>
                <a:cs typeface="Times New Roman" pitchFamily="18" charset="0"/>
              </a:rPr>
              <a:t>йил</a:t>
            </a:r>
            <a:r>
              <a:rPr lang="ru-RU" sz="2400" dirty="0">
                <a:latin typeface="Times New Roman" pitchFamily="18" charset="0"/>
                <a:cs typeface="Times New Roman" pitchFamily="18" charset="0"/>
              </a:rPr>
              <a:t> 1 </a:t>
            </a:r>
            <a:r>
              <a:rPr lang="ru-RU" sz="2400" dirty="0" err="1">
                <a:latin typeface="Times New Roman" pitchFamily="18" charset="0"/>
                <a:cs typeface="Times New Roman" pitchFamily="18" charset="0"/>
              </a:rPr>
              <a:t>ноябрдан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бошлаб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қуйидагилар</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Ўзбекистон</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Республикаси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Халқ</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таълими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вазирлигининг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кейинги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ўринларда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Вазирлик</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деб</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юритилади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идоравий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бўйсунувига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ўтказилсин</a:t>
            </a:r>
            <a:r>
              <a:rPr lang="ru-RU" sz="2400" dirty="0">
                <a:latin typeface="Times New Roman" pitchFamily="18" charset="0"/>
                <a:cs typeface="Times New Roman" pitchFamily="18" charset="0"/>
              </a:rPr>
              <a:t>:</a:t>
            </a:r>
          </a:p>
          <a:p>
            <a:r>
              <a:rPr lang="ru-RU" sz="2400" dirty="0" err="1">
                <a:latin typeface="Times New Roman" pitchFamily="18" charset="0"/>
                <a:cs typeface="Times New Roman" pitchFamily="18" charset="0"/>
              </a:rPr>
              <a:t>олий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таълим</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муассасалари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ҳузуридаги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халқ</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таълими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ходимларини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қайта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тайёрлаш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ва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уларнинг</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малакасини</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ошириш</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бўйича</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ҳудудий</a:t>
            </a:r>
            <a:r>
              <a:rPr lang="ru-RU" sz="2400" dirty="0">
                <a:latin typeface="Times New Roman" pitchFamily="18" charset="0"/>
                <a:cs typeface="Times New Roman" pitchFamily="18" charset="0"/>
              </a:rPr>
              <a:t> </a:t>
            </a:r>
            <a:r>
              <a:rPr lang="ru-RU" sz="2400" dirty="0" err="1">
                <a:latin typeface="Times New Roman" pitchFamily="18" charset="0"/>
                <a:cs typeface="Times New Roman" pitchFamily="18" charset="0"/>
              </a:rPr>
              <a:t>марказлар</a:t>
            </a:r>
            <a:r>
              <a:rPr lang="ru-RU" sz="2400" dirty="0" smtClean="0">
                <a:latin typeface="Times New Roman" pitchFamily="18" charset="0"/>
                <a:cs typeface="Times New Roman" pitchFamily="18" charset="0"/>
              </a:rPr>
              <a:t>;</a:t>
            </a:r>
          </a:p>
          <a:p>
            <a:r>
              <a:rPr lang="ru-RU" sz="2400" smtClean="0">
                <a:latin typeface="Times New Roman" pitchFamily="18" charset="0"/>
                <a:cs typeface="Times New Roman" pitchFamily="18" charset="0"/>
              </a:rPr>
              <a:t>Ўзбекистон Республикаси Молия вазирлиги ҳузуридаги бюджетдан ташқари Республика мақсадли китоб жамғармаси.</a:t>
            </a:r>
            <a:endParaRPr lang="ru-RU" sz="2400" dirty="0">
              <a:latin typeface="Times New Roman" pitchFamily="18" charset="0"/>
              <a:cs typeface="Times New Roman" pitchFamily="18" charset="0"/>
            </a:endParaRPr>
          </a:p>
        </p:txBody>
      </p:sp>
      <p:sp>
        <p:nvSpPr>
          <p:cNvPr id="12" name="Скругленный прямоугольник 11"/>
          <p:cNvSpPr/>
          <p:nvPr/>
        </p:nvSpPr>
        <p:spPr>
          <a:xfrm>
            <a:off x="214282" y="214290"/>
            <a:ext cx="8786874" cy="1054470"/>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lvl="0" algn="ctr"/>
            <a:r>
              <a:rPr lang="uz-Cyrl-UZ" sz="2600" b="1" dirty="0">
                <a:solidFill>
                  <a:prstClr val="black"/>
                </a:solidFill>
                <a:latin typeface="Times New Roman" pitchFamily="18" charset="0"/>
                <a:cs typeface="Times New Roman" pitchFamily="18" charset="0"/>
              </a:rPr>
              <a:t>Ўзбекистон Республикаси Президентининг 2018 йил </a:t>
            </a:r>
          </a:p>
          <a:p>
            <a:pPr lvl="0" algn="ctr"/>
            <a:r>
              <a:rPr lang="uz-Cyrl-UZ" sz="2600" b="1" dirty="0">
                <a:solidFill>
                  <a:prstClr val="black"/>
                </a:solidFill>
                <a:latin typeface="Times New Roman" pitchFamily="18" charset="0"/>
                <a:cs typeface="Times New Roman" pitchFamily="18" charset="0"/>
              </a:rPr>
              <a:t>5-сентябрдаги ПФ-5538 сонли Фармони</a:t>
            </a:r>
            <a:endParaRPr lang="ru-RU" sz="2600" b="1" dirty="0">
              <a:solidFill>
                <a:prstClr val="black"/>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484784"/>
            <a:ext cx="8643998" cy="4896544"/>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r>
              <a:rPr lang="ru-RU" sz="3200" dirty="0"/>
              <a:t>2. </a:t>
            </a:r>
            <a:r>
              <a:rPr lang="ru-RU" sz="3200" dirty="0" err="1"/>
              <a:t>Вазирликнинг</a:t>
            </a:r>
            <a:r>
              <a:rPr lang="ru-RU" sz="3200" dirty="0"/>
              <a:t> </a:t>
            </a:r>
            <a:r>
              <a:rPr lang="ru-RU" sz="3200" dirty="0" err="1"/>
              <a:t>Қорақалпоғистон</a:t>
            </a:r>
            <a:r>
              <a:rPr lang="ru-RU" sz="3200" dirty="0"/>
              <a:t> </a:t>
            </a:r>
            <a:r>
              <a:rPr lang="ru-RU" sz="3200" dirty="0" err="1"/>
              <a:t>Республикаси</a:t>
            </a:r>
            <a:r>
              <a:rPr lang="ru-RU" sz="3200" dirty="0"/>
              <a:t> </a:t>
            </a:r>
            <a:r>
              <a:rPr lang="ru-RU" sz="3200" dirty="0" err="1"/>
              <a:t>Халқ</a:t>
            </a:r>
            <a:r>
              <a:rPr lang="ru-RU" sz="3200" dirty="0"/>
              <a:t> </a:t>
            </a:r>
            <a:r>
              <a:rPr lang="ru-RU" sz="3200" dirty="0" err="1"/>
              <a:t>таълими</a:t>
            </a:r>
            <a:r>
              <a:rPr lang="ru-RU" sz="3200" dirty="0"/>
              <a:t> </a:t>
            </a:r>
            <a:r>
              <a:rPr lang="ru-RU" sz="3200" dirty="0" err="1"/>
              <a:t>вазирлиги</a:t>
            </a:r>
            <a:r>
              <a:rPr lang="ru-RU" sz="3200" dirty="0"/>
              <a:t>, </a:t>
            </a:r>
            <a:r>
              <a:rPr lang="ru-RU" sz="3200" dirty="0" err="1"/>
              <a:t>вилоятлар</a:t>
            </a:r>
            <a:r>
              <a:rPr lang="ru-RU" sz="3200" dirty="0"/>
              <a:t> </a:t>
            </a:r>
            <a:r>
              <a:rPr lang="ru-RU" sz="3200" dirty="0" err="1"/>
              <a:t>халқ</a:t>
            </a:r>
            <a:r>
              <a:rPr lang="ru-RU" sz="3200" dirty="0"/>
              <a:t> </a:t>
            </a:r>
            <a:r>
              <a:rPr lang="ru-RU" sz="3200" dirty="0" err="1"/>
              <a:t>таълими</a:t>
            </a:r>
            <a:r>
              <a:rPr lang="ru-RU" sz="3200" dirty="0"/>
              <a:t> </a:t>
            </a:r>
            <a:r>
              <a:rPr lang="ru-RU" sz="3200" dirty="0" err="1"/>
              <a:t>бошқармалари</a:t>
            </a:r>
            <a:r>
              <a:rPr lang="ru-RU" sz="3200" dirty="0"/>
              <a:t> </a:t>
            </a:r>
            <a:r>
              <a:rPr lang="ru-RU" sz="3200" dirty="0" err="1"/>
              <a:t>ва</a:t>
            </a:r>
            <a:r>
              <a:rPr lang="ru-RU" sz="3200" dirty="0"/>
              <a:t> </a:t>
            </a:r>
            <a:r>
              <a:rPr lang="ru-RU" sz="3200" dirty="0" err="1"/>
              <a:t>Тошкент</a:t>
            </a:r>
            <a:r>
              <a:rPr lang="ru-RU" sz="3200" dirty="0"/>
              <a:t> </a:t>
            </a:r>
            <a:r>
              <a:rPr lang="ru-RU" sz="3200" dirty="0" err="1"/>
              <a:t>шаҳар</a:t>
            </a:r>
            <a:r>
              <a:rPr lang="ru-RU" sz="3200" dirty="0"/>
              <a:t> </a:t>
            </a:r>
            <a:r>
              <a:rPr lang="ru-RU" sz="3200" dirty="0" err="1"/>
              <a:t>халқ</a:t>
            </a:r>
            <a:r>
              <a:rPr lang="ru-RU" sz="3200" dirty="0"/>
              <a:t> </a:t>
            </a:r>
            <a:r>
              <a:rPr lang="ru-RU" sz="3200" dirty="0" err="1"/>
              <a:t>таълими</a:t>
            </a:r>
            <a:r>
              <a:rPr lang="ru-RU" sz="3200" dirty="0"/>
              <a:t> бош </a:t>
            </a:r>
            <a:r>
              <a:rPr lang="ru-RU" sz="3200" dirty="0" err="1"/>
              <a:t>бошқармасининг</a:t>
            </a:r>
            <a:r>
              <a:rPr lang="ru-RU" sz="3200" dirty="0"/>
              <a:t> методик </a:t>
            </a:r>
            <a:r>
              <a:rPr lang="ru-RU" sz="3200" dirty="0" err="1"/>
              <a:t>хизмат</a:t>
            </a:r>
            <a:r>
              <a:rPr lang="ru-RU" sz="3200" dirty="0"/>
              <a:t> </a:t>
            </a:r>
            <a:r>
              <a:rPr lang="ru-RU" sz="3200" dirty="0" err="1"/>
              <a:t>бўлимларини</a:t>
            </a:r>
            <a:r>
              <a:rPr lang="ru-RU" sz="3200" dirty="0"/>
              <a:t>, </a:t>
            </a:r>
            <a:r>
              <a:rPr lang="ru-RU" sz="3200" dirty="0" err="1"/>
              <a:t>шунингдек</a:t>
            </a:r>
            <a:r>
              <a:rPr lang="ru-RU" sz="3200" dirty="0"/>
              <a:t>, туман (</a:t>
            </a:r>
            <a:r>
              <a:rPr lang="ru-RU" sz="3200" dirty="0" err="1"/>
              <a:t>шаҳар</a:t>
            </a:r>
            <a:r>
              <a:rPr lang="ru-RU" sz="3200" dirty="0"/>
              <a:t>) </a:t>
            </a:r>
            <a:r>
              <a:rPr lang="ru-RU" sz="3200" dirty="0" err="1"/>
              <a:t>халқ</a:t>
            </a:r>
            <a:r>
              <a:rPr lang="ru-RU" sz="3200" dirty="0"/>
              <a:t> </a:t>
            </a:r>
            <a:r>
              <a:rPr lang="ru-RU" sz="3200" dirty="0" err="1"/>
              <a:t>таълими</a:t>
            </a:r>
            <a:r>
              <a:rPr lang="ru-RU" sz="3200" dirty="0"/>
              <a:t> </a:t>
            </a:r>
            <a:r>
              <a:rPr lang="ru-RU" sz="3200" dirty="0" err="1"/>
              <a:t>бўлимларининг</a:t>
            </a:r>
            <a:r>
              <a:rPr lang="ru-RU" sz="3200" dirty="0"/>
              <a:t> </a:t>
            </a:r>
            <a:r>
              <a:rPr lang="ru-RU" sz="3200" dirty="0" err="1"/>
              <a:t>ўқув-тарбия</a:t>
            </a:r>
            <a:r>
              <a:rPr lang="ru-RU" sz="3200" dirty="0"/>
              <a:t> </a:t>
            </a:r>
            <a:r>
              <a:rPr lang="ru-RU" sz="3200" dirty="0" err="1"/>
              <a:t>жараёнини</a:t>
            </a:r>
            <a:r>
              <a:rPr lang="ru-RU" sz="3200" dirty="0"/>
              <a:t> методик </a:t>
            </a:r>
            <a:r>
              <a:rPr lang="ru-RU" sz="3200" dirty="0" err="1"/>
              <a:t>таъминлаш</a:t>
            </a:r>
            <a:r>
              <a:rPr lang="ru-RU" sz="3200" dirty="0"/>
              <a:t> </a:t>
            </a:r>
            <a:r>
              <a:rPr lang="ru-RU" sz="3200" dirty="0" err="1"/>
              <a:t>шўъбаларини</a:t>
            </a:r>
            <a:r>
              <a:rPr lang="ru-RU" sz="3200" dirty="0"/>
              <a:t> </a:t>
            </a:r>
            <a:r>
              <a:rPr lang="ru-RU" sz="3200" dirty="0" err="1"/>
              <a:t>тугатиш</a:t>
            </a:r>
            <a:r>
              <a:rPr lang="ru-RU" sz="3200" dirty="0"/>
              <a:t> </a:t>
            </a:r>
            <a:r>
              <a:rPr lang="ru-RU" sz="3200" dirty="0" err="1"/>
              <a:t>тўғрисидаги</a:t>
            </a:r>
            <a:r>
              <a:rPr lang="ru-RU" sz="3200" dirty="0"/>
              <a:t> </a:t>
            </a:r>
            <a:r>
              <a:rPr lang="ru-RU" sz="3200" dirty="0" err="1"/>
              <a:t>таклифига</a:t>
            </a:r>
            <a:r>
              <a:rPr lang="ru-RU" sz="3200" dirty="0"/>
              <a:t> </a:t>
            </a:r>
            <a:r>
              <a:rPr lang="ru-RU" sz="3200" dirty="0" err="1"/>
              <a:t>розилик</a:t>
            </a:r>
            <a:r>
              <a:rPr lang="ru-RU" sz="3200" dirty="0"/>
              <a:t> </a:t>
            </a:r>
            <a:r>
              <a:rPr lang="ru-RU" sz="3200" dirty="0" err="1"/>
              <a:t>берилсин</a:t>
            </a:r>
            <a:r>
              <a:rPr lang="ru-RU" sz="3200" dirty="0"/>
              <a:t>.</a:t>
            </a:r>
          </a:p>
        </p:txBody>
      </p:sp>
      <p:sp>
        <p:nvSpPr>
          <p:cNvPr id="12" name="Скругленный прямоугольник 11"/>
          <p:cNvSpPr/>
          <p:nvPr/>
        </p:nvSpPr>
        <p:spPr>
          <a:xfrm>
            <a:off x="214282" y="142852"/>
            <a:ext cx="8786874" cy="1197916"/>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uz-Cyrl-UZ" sz="2400" b="1" dirty="0">
                <a:latin typeface="Times New Roman" pitchFamily="18" charset="0"/>
                <a:cs typeface="Times New Roman" pitchFamily="18" charset="0"/>
              </a:rPr>
              <a:t>Ўзбекистон Республикаси Президентининг 2018 йил </a:t>
            </a:r>
          </a:p>
          <a:p>
            <a:pPr algn="ctr"/>
            <a:r>
              <a:rPr lang="uz-Cyrl-UZ" sz="2400" b="1" dirty="0">
                <a:latin typeface="Times New Roman" pitchFamily="18" charset="0"/>
                <a:cs typeface="Times New Roman" pitchFamily="18" charset="0"/>
              </a:rPr>
              <a:t>5-сентябрдаги ПФ-5538 сонли Фармони</a:t>
            </a:r>
            <a:endParaRPr lang="ru-RU" sz="2400" b="1"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142984"/>
            <a:ext cx="8643998" cy="5572164"/>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r>
              <a:rPr lang="ru-RU" sz="2400" dirty="0"/>
              <a:t>3. </a:t>
            </a:r>
            <a:r>
              <a:rPr lang="ru-RU" sz="2400" dirty="0" err="1"/>
              <a:t>Қуйидагилар</a:t>
            </a:r>
            <a:r>
              <a:rPr lang="ru-RU" sz="2400" dirty="0"/>
              <a:t> </a:t>
            </a:r>
            <a:r>
              <a:rPr lang="ru-RU" sz="2400" dirty="0" err="1"/>
              <a:t>ташкил</a:t>
            </a:r>
            <a:r>
              <a:rPr lang="ru-RU" sz="2400" dirty="0"/>
              <a:t> </a:t>
            </a:r>
            <a:r>
              <a:rPr lang="ru-RU" sz="2400" dirty="0" err="1"/>
              <a:t>этилсин</a:t>
            </a:r>
            <a:r>
              <a:rPr lang="ru-RU" sz="2400" dirty="0"/>
              <a:t>:</a:t>
            </a:r>
          </a:p>
          <a:p>
            <a:r>
              <a:rPr lang="ru-RU" sz="2400" dirty="0"/>
              <a:t>а) </a:t>
            </a:r>
            <a:r>
              <a:rPr lang="ru-RU" sz="2400" dirty="0" err="1"/>
              <a:t>халқ</a:t>
            </a:r>
            <a:r>
              <a:rPr lang="ru-RU" sz="2400" dirty="0"/>
              <a:t> </a:t>
            </a:r>
            <a:r>
              <a:rPr lang="ru-RU" sz="2400" dirty="0" err="1"/>
              <a:t>таълими</a:t>
            </a:r>
            <a:r>
              <a:rPr lang="ru-RU" sz="2400" dirty="0"/>
              <a:t> </a:t>
            </a:r>
            <a:r>
              <a:rPr lang="ru-RU" sz="2400" dirty="0" err="1"/>
              <a:t>ходимларини</a:t>
            </a:r>
            <a:r>
              <a:rPr lang="ru-RU" sz="2400" dirty="0"/>
              <a:t> </a:t>
            </a:r>
            <a:r>
              <a:rPr lang="ru-RU" sz="2400" dirty="0" err="1"/>
              <a:t>қайта</a:t>
            </a:r>
            <a:r>
              <a:rPr lang="ru-RU" sz="2400" dirty="0"/>
              <a:t> </a:t>
            </a:r>
            <a:r>
              <a:rPr lang="ru-RU" sz="2400" dirty="0" err="1"/>
              <a:t>тайёрлаш</a:t>
            </a:r>
            <a:r>
              <a:rPr lang="ru-RU" sz="2400" dirty="0"/>
              <a:t> </a:t>
            </a:r>
            <a:r>
              <a:rPr lang="ru-RU" sz="2400" dirty="0" err="1"/>
              <a:t>ва</a:t>
            </a:r>
            <a:r>
              <a:rPr lang="ru-RU" sz="2400" dirty="0"/>
              <a:t> </a:t>
            </a:r>
            <a:r>
              <a:rPr lang="ru-RU" sz="2400" dirty="0" err="1"/>
              <a:t>уларнинг</a:t>
            </a:r>
            <a:r>
              <a:rPr lang="ru-RU" sz="2400" dirty="0"/>
              <a:t> </a:t>
            </a:r>
            <a:r>
              <a:rPr lang="ru-RU" sz="2400" dirty="0" err="1"/>
              <a:t>малакасини</a:t>
            </a:r>
            <a:r>
              <a:rPr lang="ru-RU" sz="2400" dirty="0"/>
              <a:t> </a:t>
            </a:r>
            <a:r>
              <a:rPr lang="ru-RU" sz="2400" dirty="0" err="1"/>
              <a:t>ошириш</a:t>
            </a:r>
            <a:r>
              <a:rPr lang="ru-RU" sz="2400" dirty="0"/>
              <a:t> </a:t>
            </a:r>
            <a:r>
              <a:rPr lang="ru-RU" sz="2400" dirty="0" err="1"/>
              <a:t>бўйича</a:t>
            </a:r>
            <a:r>
              <a:rPr lang="ru-RU" sz="2400" dirty="0"/>
              <a:t> </a:t>
            </a:r>
            <a:r>
              <a:rPr lang="ru-RU" sz="2400" dirty="0" err="1"/>
              <a:t>ҳудудий</a:t>
            </a:r>
            <a:r>
              <a:rPr lang="ru-RU" sz="2400" dirty="0"/>
              <a:t> </a:t>
            </a:r>
            <a:r>
              <a:rPr lang="ru-RU" sz="2400" dirty="0" err="1"/>
              <a:t>марказлар</a:t>
            </a:r>
            <a:r>
              <a:rPr lang="ru-RU" sz="2400" dirty="0"/>
              <a:t> </a:t>
            </a:r>
            <a:r>
              <a:rPr lang="ru-RU" sz="2400" dirty="0" err="1"/>
              <a:t>тузилмасида</a:t>
            </a:r>
            <a:r>
              <a:rPr lang="ru-RU" sz="2400" dirty="0"/>
              <a:t> методик </a:t>
            </a:r>
            <a:r>
              <a:rPr lang="ru-RU" sz="2400" dirty="0" err="1"/>
              <a:t>хизмат</a:t>
            </a:r>
            <a:r>
              <a:rPr lang="ru-RU" sz="2400" dirty="0"/>
              <a:t> </a:t>
            </a:r>
            <a:r>
              <a:rPr lang="ru-RU" sz="2400" dirty="0" err="1"/>
              <a:t>бўлимлари</a:t>
            </a:r>
            <a:r>
              <a:rPr lang="ru-RU" sz="2400" dirty="0"/>
              <a:t>;</a:t>
            </a:r>
          </a:p>
          <a:p>
            <a:r>
              <a:rPr lang="ru-RU" sz="2400" dirty="0"/>
              <a:t>б) </a:t>
            </a:r>
            <a:r>
              <a:rPr lang="ru-RU" sz="2400" dirty="0" err="1"/>
              <a:t>Қорақалпоғистон</a:t>
            </a:r>
            <a:r>
              <a:rPr lang="ru-RU" sz="2400" dirty="0"/>
              <a:t> </a:t>
            </a:r>
            <a:r>
              <a:rPr lang="ru-RU" sz="2400" dirty="0" err="1"/>
              <a:t>Республикаси</a:t>
            </a:r>
            <a:r>
              <a:rPr lang="ru-RU" sz="2400" dirty="0"/>
              <a:t> </a:t>
            </a:r>
            <a:r>
              <a:rPr lang="ru-RU" sz="2400" dirty="0" err="1"/>
              <a:t>Халқ</a:t>
            </a:r>
            <a:r>
              <a:rPr lang="ru-RU" sz="2400" dirty="0"/>
              <a:t> </a:t>
            </a:r>
            <a:r>
              <a:rPr lang="ru-RU" sz="2400" dirty="0" err="1"/>
              <a:t>таълими</a:t>
            </a:r>
            <a:r>
              <a:rPr lang="ru-RU" sz="2400" dirty="0"/>
              <a:t> </a:t>
            </a:r>
            <a:r>
              <a:rPr lang="ru-RU" sz="2400" dirty="0" err="1"/>
              <a:t>вазирлиги</a:t>
            </a:r>
            <a:r>
              <a:rPr lang="ru-RU" sz="2400" dirty="0"/>
              <a:t>, </a:t>
            </a:r>
            <a:r>
              <a:rPr lang="ru-RU" sz="2400" dirty="0" err="1"/>
              <a:t>вилоятлар</a:t>
            </a:r>
            <a:r>
              <a:rPr lang="ru-RU" sz="2400" dirty="0"/>
              <a:t> </a:t>
            </a:r>
            <a:r>
              <a:rPr lang="ru-RU" sz="2400" dirty="0" err="1"/>
              <a:t>халқ</a:t>
            </a:r>
            <a:r>
              <a:rPr lang="ru-RU" sz="2400" dirty="0"/>
              <a:t> </a:t>
            </a:r>
            <a:r>
              <a:rPr lang="ru-RU" sz="2400" dirty="0" err="1"/>
              <a:t>таълими</a:t>
            </a:r>
            <a:r>
              <a:rPr lang="ru-RU" sz="2400" dirty="0"/>
              <a:t> </a:t>
            </a:r>
            <a:r>
              <a:rPr lang="ru-RU" sz="2400" dirty="0" err="1"/>
              <a:t>бошқармалари</a:t>
            </a:r>
            <a:r>
              <a:rPr lang="ru-RU" sz="2400" dirty="0"/>
              <a:t> </a:t>
            </a:r>
            <a:r>
              <a:rPr lang="ru-RU" sz="2400" dirty="0" err="1"/>
              <a:t>ва</a:t>
            </a:r>
            <a:r>
              <a:rPr lang="ru-RU" sz="2400" dirty="0"/>
              <a:t> </a:t>
            </a:r>
            <a:r>
              <a:rPr lang="ru-RU" sz="2400" dirty="0" err="1"/>
              <a:t>Тошкент</a:t>
            </a:r>
            <a:r>
              <a:rPr lang="ru-RU" sz="2400" dirty="0"/>
              <a:t> </a:t>
            </a:r>
            <a:r>
              <a:rPr lang="ru-RU" sz="2400" dirty="0" err="1"/>
              <a:t>шаҳар</a:t>
            </a:r>
            <a:r>
              <a:rPr lang="ru-RU" sz="2400" dirty="0"/>
              <a:t> </a:t>
            </a:r>
            <a:r>
              <a:rPr lang="ru-RU" sz="2400" dirty="0" err="1"/>
              <a:t>халқ</a:t>
            </a:r>
            <a:r>
              <a:rPr lang="ru-RU" sz="2400" dirty="0"/>
              <a:t> </a:t>
            </a:r>
            <a:r>
              <a:rPr lang="ru-RU" sz="2400" dirty="0" err="1"/>
              <a:t>таълими</a:t>
            </a:r>
            <a:r>
              <a:rPr lang="ru-RU" sz="2400" dirty="0"/>
              <a:t> бош </a:t>
            </a:r>
            <a:r>
              <a:rPr lang="ru-RU" sz="2400" dirty="0" err="1"/>
              <a:t>бошқармаси</a:t>
            </a:r>
            <a:r>
              <a:rPr lang="ru-RU" sz="2400" dirty="0"/>
              <a:t> </a:t>
            </a:r>
            <a:r>
              <a:rPr lang="ru-RU" sz="2400" dirty="0" err="1"/>
              <a:t>ҳузурида</a:t>
            </a:r>
            <a:r>
              <a:rPr lang="ru-RU" sz="2400" dirty="0"/>
              <a:t> </a:t>
            </a:r>
            <a:r>
              <a:rPr lang="ru-RU" sz="2400" dirty="0" err="1"/>
              <a:t>юридик</a:t>
            </a:r>
            <a:r>
              <a:rPr lang="ru-RU" sz="2400" dirty="0"/>
              <a:t> </a:t>
            </a:r>
            <a:r>
              <a:rPr lang="ru-RU" sz="2400" dirty="0" err="1"/>
              <a:t>шахс</a:t>
            </a:r>
            <a:r>
              <a:rPr lang="ru-RU" sz="2400" dirty="0"/>
              <a:t> </a:t>
            </a:r>
            <a:r>
              <a:rPr lang="ru-RU" sz="2400" dirty="0" err="1"/>
              <a:t>мақомисиз</a:t>
            </a:r>
            <a:r>
              <a:rPr lang="ru-RU" sz="2400" dirty="0"/>
              <a:t> </a:t>
            </a:r>
            <a:r>
              <a:rPr lang="ru-RU" sz="2400" dirty="0" err="1"/>
              <a:t>туманлараро</a:t>
            </a:r>
            <a:r>
              <a:rPr lang="ru-RU" sz="2400" dirty="0"/>
              <a:t> </a:t>
            </a:r>
            <a:r>
              <a:rPr lang="ru-RU" sz="2400" dirty="0" err="1"/>
              <a:t>умумтаълим</a:t>
            </a:r>
            <a:r>
              <a:rPr lang="ru-RU" sz="2400" dirty="0"/>
              <a:t> </a:t>
            </a:r>
            <a:r>
              <a:rPr lang="ru-RU" sz="2400" dirty="0" err="1"/>
              <a:t>муассасаларини</a:t>
            </a:r>
            <a:r>
              <a:rPr lang="ru-RU" sz="2400" dirty="0"/>
              <a:t> методик </a:t>
            </a:r>
            <a:r>
              <a:rPr lang="ru-RU" sz="2400" dirty="0" err="1"/>
              <a:t>таъминлаш</a:t>
            </a:r>
            <a:r>
              <a:rPr lang="ru-RU" sz="2400" dirty="0"/>
              <a:t> </a:t>
            </a:r>
            <a:r>
              <a:rPr lang="ru-RU" sz="2400" dirty="0" err="1"/>
              <a:t>марказлари</a:t>
            </a:r>
            <a:r>
              <a:rPr lang="ru-RU" sz="2400" dirty="0"/>
              <a:t>;</a:t>
            </a:r>
          </a:p>
          <a:p>
            <a:r>
              <a:rPr lang="ru-RU" sz="2400" dirty="0"/>
              <a:t>в) </a:t>
            </a:r>
            <a:r>
              <a:rPr lang="ru-RU" sz="2400" dirty="0" err="1"/>
              <a:t>Вазирликнинг</a:t>
            </a:r>
            <a:r>
              <a:rPr lang="ru-RU" sz="2400" dirty="0"/>
              <a:t> </a:t>
            </a:r>
            <a:r>
              <a:rPr lang="ru-RU" sz="2400" dirty="0" err="1"/>
              <a:t>марказий</a:t>
            </a:r>
            <a:r>
              <a:rPr lang="ru-RU" sz="2400" dirty="0"/>
              <a:t> </a:t>
            </a:r>
            <a:r>
              <a:rPr lang="ru-RU" sz="2400" dirty="0" err="1"/>
              <a:t>аппарати</a:t>
            </a:r>
            <a:r>
              <a:rPr lang="ru-RU" sz="2400" dirty="0"/>
              <a:t> </a:t>
            </a:r>
            <a:r>
              <a:rPr lang="ru-RU" sz="2400" dirty="0" err="1"/>
              <a:t>таркибида</a:t>
            </a:r>
            <a:r>
              <a:rPr lang="ru-RU" sz="2400" dirty="0"/>
              <a:t> </a:t>
            </a:r>
            <a:r>
              <a:rPr lang="ru-RU" sz="2400" dirty="0" err="1"/>
              <a:t>вазирнинг</a:t>
            </a:r>
            <a:r>
              <a:rPr lang="ru-RU" sz="2400" dirty="0"/>
              <a:t> </a:t>
            </a:r>
            <a:r>
              <a:rPr lang="ru-RU" sz="2400" dirty="0" err="1"/>
              <a:t>Назорат-ҳуқуқий</a:t>
            </a:r>
            <a:r>
              <a:rPr lang="ru-RU" sz="2400" dirty="0"/>
              <a:t> </a:t>
            </a:r>
            <a:r>
              <a:rPr lang="ru-RU" sz="2400" dirty="0" err="1"/>
              <a:t>хизмати</a:t>
            </a:r>
            <a:r>
              <a:rPr lang="ru-RU" sz="2400" dirty="0"/>
              <a:t>, </a:t>
            </a:r>
            <a:r>
              <a:rPr lang="ru-RU" sz="2400" dirty="0" err="1"/>
              <a:t>қуйидагилар</a:t>
            </a:r>
            <a:r>
              <a:rPr lang="ru-RU" sz="2400" dirty="0"/>
              <a:t> </a:t>
            </a:r>
            <a:r>
              <a:rPr lang="ru-RU" sz="2400" dirty="0" err="1"/>
              <a:t>унинг</a:t>
            </a:r>
            <a:r>
              <a:rPr lang="ru-RU" sz="2400" dirty="0"/>
              <a:t> </a:t>
            </a:r>
            <a:r>
              <a:rPr lang="ru-RU" sz="2400" dirty="0" err="1"/>
              <a:t>асосий</a:t>
            </a:r>
            <a:r>
              <a:rPr lang="ru-RU" sz="2400" dirty="0"/>
              <a:t> </a:t>
            </a:r>
            <a:r>
              <a:rPr lang="ru-RU" sz="2400" dirty="0" err="1"/>
              <a:t>вазифалари</a:t>
            </a:r>
            <a:r>
              <a:rPr lang="ru-RU" sz="2400" dirty="0"/>
              <a:t> </a:t>
            </a:r>
            <a:r>
              <a:rPr lang="ru-RU" sz="2400" dirty="0" err="1"/>
              <a:t>этиб</a:t>
            </a:r>
            <a:r>
              <a:rPr lang="ru-RU" sz="2400" dirty="0"/>
              <a:t> </a:t>
            </a:r>
            <a:r>
              <a:rPr lang="ru-RU" sz="2400" dirty="0" err="1"/>
              <a:t>белгилансин</a:t>
            </a:r>
            <a:r>
              <a:rPr lang="ru-RU" sz="2400" dirty="0" smtClean="0"/>
              <a:t>:</a:t>
            </a:r>
          </a:p>
          <a:p>
            <a:endParaRPr lang="ru-RU" sz="2400" dirty="0"/>
          </a:p>
        </p:txBody>
      </p:sp>
      <p:sp>
        <p:nvSpPr>
          <p:cNvPr id="12" name="Скругленный прямоугольник 11"/>
          <p:cNvSpPr/>
          <p:nvPr/>
        </p:nvSpPr>
        <p:spPr>
          <a:xfrm>
            <a:off x="285720" y="142852"/>
            <a:ext cx="8517490" cy="857256"/>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r>
              <a:rPr lang="ru-RU" sz="2000" cap="all" dirty="0" err="1">
                <a:latin typeface="Times New Roman" pitchFamily="18" charset="0"/>
                <a:cs typeface="Times New Roman" pitchFamily="18" charset="0"/>
              </a:rPr>
              <a:t>Ўзбекистон</a:t>
            </a:r>
            <a:r>
              <a:rPr lang="ru-RU" sz="2000" cap="all" dirty="0">
                <a:latin typeface="Times New Roman" pitchFamily="18" charset="0"/>
                <a:cs typeface="Times New Roman" pitchFamily="18" charset="0"/>
              </a:rPr>
              <a:t> </a:t>
            </a:r>
            <a:r>
              <a:rPr lang="ru-RU" sz="2000" cap="all" dirty="0" err="1">
                <a:latin typeface="Times New Roman" pitchFamily="18" charset="0"/>
                <a:cs typeface="Times New Roman" pitchFamily="18" charset="0"/>
              </a:rPr>
              <a:t>Республикаси</a:t>
            </a:r>
            <a:r>
              <a:rPr lang="ru-RU" sz="2000" cap="all" dirty="0">
                <a:latin typeface="Times New Roman" pitchFamily="18" charset="0"/>
                <a:cs typeface="Times New Roman" pitchFamily="18" charset="0"/>
              </a:rPr>
              <a:t> </a:t>
            </a:r>
            <a:r>
              <a:rPr lang="ru-RU" sz="2000" cap="all" dirty="0" err="1" smtClean="0">
                <a:latin typeface="Times New Roman" pitchFamily="18" charset="0"/>
                <a:cs typeface="Times New Roman" pitchFamily="18" charset="0"/>
              </a:rPr>
              <a:t>Президентининг</a:t>
            </a:r>
            <a:r>
              <a:rPr lang="ru-RU" sz="2000" cap="all" dirty="0" smtClean="0">
                <a:latin typeface="Times New Roman" pitchFamily="18" charset="0"/>
                <a:cs typeface="Times New Roman" pitchFamily="18" charset="0"/>
              </a:rPr>
              <a:t> 2018 </a:t>
            </a:r>
            <a:r>
              <a:rPr lang="ru-RU" sz="2000" cap="all" dirty="0" err="1" smtClean="0">
                <a:latin typeface="Times New Roman" pitchFamily="18" charset="0"/>
                <a:cs typeface="Times New Roman" pitchFamily="18" charset="0"/>
              </a:rPr>
              <a:t>йил</a:t>
            </a:r>
            <a:r>
              <a:rPr lang="ru-RU" sz="2000" cap="all" dirty="0" smtClean="0">
                <a:latin typeface="Times New Roman" pitchFamily="18" charset="0"/>
                <a:cs typeface="Times New Roman" pitchFamily="18" charset="0"/>
              </a:rPr>
              <a:t> </a:t>
            </a:r>
          </a:p>
          <a:p>
            <a:pPr algn="ctr"/>
            <a:r>
              <a:rPr lang="ru-RU" sz="2000" cap="all" dirty="0" smtClean="0">
                <a:latin typeface="Times New Roman" pitchFamily="18" charset="0"/>
                <a:cs typeface="Times New Roman" pitchFamily="18" charset="0"/>
              </a:rPr>
              <a:t>5 </a:t>
            </a:r>
            <a:r>
              <a:rPr lang="ru-RU" sz="2000" cap="all" dirty="0" err="1" smtClean="0">
                <a:latin typeface="Times New Roman" pitchFamily="18" charset="0"/>
                <a:cs typeface="Times New Roman" pitchFamily="18" charset="0"/>
              </a:rPr>
              <a:t>сентябрдаги</a:t>
            </a:r>
            <a:r>
              <a:rPr lang="ru-RU" sz="2000" cap="all" dirty="0" smtClean="0">
                <a:latin typeface="Times New Roman" pitchFamily="18" charset="0"/>
                <a:cs typeface="Times New Roman" pitchFamily="18" charset="0"/>
              </a:rPr>
              <a:t> ПҚ-3931 </a:t>
            </a:r>
            <a:r>
              <a:rPr lang="ru-RU" sz="2000" cap="all" dirty="0" err="1" smtClean="0">
                <a:latin typeface="Times New Roman" pitchFamily="18" charset="0"/>
                <a:cs typeface="Times New Roman" pitchFamily="18" charset="0"/>
              </a:rPr>
              <a:t>сонли</a:t>
            </a:r>
            <a:r>
              <a:rPr lang="ru-RU" sz="2000" cap="all" dirty="0" smtClean="0">
                <a:latin typeface="Times New Roman" pitchFamily="18" charset="0"/>
                <a:cs typeface="Times New Roman" pitchFamily="18" charset="0"/>
              </a:rPr>
              <a:t> </a:t>
            </a:r>
            <a:r>
              <a:rPr lang="ru-RU" sz="2000" cap="all" dirty="0" err="1" smtClean="0">
                <a:latin typeface="Times New Roman" pitchFamily="18" charset="0"/>
                <a:cs typeface="Times New Roman" pitchFamily="18" charset="0"/>
              </a:rPr>
              <a:t>Қарори</a:t>
            </a:r>
            <a:endParaRPr lang="ru-RU" sz="2000"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2276872"/>
            <a:ext cx="8643998" cy="3816424"/>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pPr algn="ctr"/>
            <a:r>
              <a:rPr lang="ru-RU" sz="2500" dirty="0" smtClean="0">
                <a:latin typeface="Times New Roman" pitchFamily="18" charset="0"/>
                <a:cs typeface="Times New Roman" pitchFamily="18" charset="0"/>
              </a:rPr>
              <a:t>	 </a:t>
            </a:r>
            <a:r>
              <a:rPr lang="ru-RU" sz="3200" dirty="0" smtClean="0">
                <a:latin typeface="Times New Roman" pitchFamily="18" charset="0"/>
                <a:cs typeface="Times New Roman" pitchFamily="18" charset="0"/>
              </a:rPr>
              <a:t>«</a:t>
            </a:r>
            <a:r>
              <a:rPr lang="ru-RU" sz="3200" b="1" cap="all" dirty="0" err="1"/>
              <a:t>Халқ</a:t>
            </a:r>
            <a:r>
              <a:rPr lang="ru-RU" sz="3200" b="1" cap="all" dirty="0"/>
              <a:t> </a:t>
            </a:r>
            <a:r>
              <a:rPr lang="ru-RU" sz="3200" b="1" cap="all" dirty="0" err="1"/>
              <a:t>таълими</a:t>
            </a:r>
            <a:r>
              <a:rPr lang="ru-RU" sz="3200" b="1" cap="all" dirty="0"/>
              <a:t> </a:t>
            </a:r>
            <a:r>
              <a:rPr lang="ru-RU" sz="3200" b="1" cap="all" dirty="0" err="1"/>
              <a:t>тизимига</a:t>
            </a:r>
            <a:r>
              <a:rPr lang="ru-RU" sz="3200" b="1" cap="all" dirty="0"/>
              <a:t> </a:t>
            </a:r>
            <a:r>
              <a:rPr lang="ru-RU" sz="3200" b="1" cap="all" dirty="0" err="1"/>
              <a:t>бошқарувнинг</a:t>
            </a:r>
            <a:r>
              <a:rPr lang="ru-RU" sz="3200" b="1" cap="all" dirty="0"/>
              <a:t> </a:t>
            </a:r>
            <a:r>
              <a:rPr lang="ru-RU" sz="3200" b="1" cap="all" dirty="0" err="1"/>
              <a:t>янги</a:t>
            </a:r>
            <a:r>
              <a:rPr lang="ru-RU" sz="3200" b="1" cap="all" dirty="0"/>
              <a:t> </a:t>
            </a:r>
            <a:r>
              <a:rPr lang="ru-RU" sz="3200" b="1" cap="all" dirty="0" err="1"/>
              <a:t>тамойилларини</a:t>
            </a:r>
            <a:r>
              <a:rPr lang="ru-RU" sz="3200" b="1" cap="all" dirty="0"/>
              <a:t> </a:t>
            </a:r>
            <a:r>
              <a:rPr lang="ru-RU" sz="3200" b="1" cap="all" dirty="0" err="1"/>
              <a:t>жорий</a:t>
            </a:r>
            <a:r>
              <a:rPr lang="ru-RU" sz="3200" b="1" cap="all" dirty="0"/>
              <a:t> </a:t>
            </a:r>
            <a:r>
              <a:rPr lang="ru-RU" sz="3200" b="1" cap="all" dirty="0" err="1"/>
              <a:t>этиш</a:t>
            </a:r>
            <a:r>
              <a:rPr lang="ru-RU" sz="3200" b="1" cap="all" dirty="0"/>
              <a:t> </a:t>
            </a:r>
            <a:r>
              <a:rPr lang="ru-RU" sz="3200" b="1" cap="all" dirty="0" err="1"/>
              <a:t>чора-тадбирлари</a:t>
            </a:r>
            <a:r>
              <a:rPr lang="ru-RU" sz="3200" b="1" cap="all" dirty="0"/>
              <a:t> </a:t>
            </a:r>
            <a:r>
              <a:rPr lang="ru-RU" sz="3200" b="1" cap="all" dirty="0" err="1"/>
              <a:t>тўғрисида</a:t>
            </a:r>
            <a:r>
              <a:rPr lang="ru-RU" sz="3200" dirty="0" smtClean="0">
                <a:latin typeface="Times New Roman" pitchFamily="18" charset="0"/>
                <a:cs typeface="Times New Roman" pitchFamily="18" charset="0"/>
              </a:rPr>
              <a:t>»</a:t>
            </a:r>
            <a:endParaRPr lang="ru-RU" sz="3200" dirty="0">
              <a:latin typeface="Times New Roman" pitchFamily="18" charset="0"/>
              <a:cs typeface="Times New Roman" pitchFamily="18" charset="0"/>
            </a:endParaRPr>
          </a:p>
        </p:txBody>
      </p:sp>
      <p:sp>
        <p:nvSpPr>
          <p:cNvPr id="12" name="Скругленный прямоугольник 11"/>
          <p:cNvSpPr/>
          <p:nvPr/>
        </p:nvSpPr>
        <p:spPr>
          <a:xfrm>
            <a:off x="214282" y="142852"/>
            <a:ext cx="8786874" cy="1773980"/>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algn="ctr">
              <a:lnSpc>
                <a:spcPct val="150000"/>
              </a:lnSpc>
            </a:pPr>
            <a:r>
              <a:rPr lang="ru-RU" sz="2000" cap="all" dirty="0" err="1">
                <a:latin typeface="Times New Roman" pitchFamily="18" charset="0"/>
                <a:cs typeface="Times New Roman" pitchFamily="18" charset="0"/>
              </a:rPr>
              <a:t>Ўзбекистон</a:t>
            </a:r>
            <a:r>
              <a:rPr lang="ru-RU" sz="2000" cap="all" dirty="0">
                <a:latin typeface="Times New Roman" pitchFamily="18" charset="0"/>
                <a:cs typeface="Times New Roman" pitchFamily="18" charset="0"/>
              </a:rPr>
              <a:t> </a:t>
            </a:r>
            <a:r>
              <a:rPr lang="ru-RU" sz="2000" cap="all" dirty="0" err="1">
                <a:latin typeface="Times New Roman" pitchFamily="18" charset="0"/>
                <a:cs typeface="Times New Roman" pitchFamily="18" charset="0"/>
              </a:rPr>
              <a:t>Республикаси</a:t>
            </a:r>
            <a:r>
              <a:rPr lang="ru-RU" sz="2000" cap="all" dirty="0">
                <a:latin typeface="Times New Roman" pitchFamily="18" charset="0"/>
                <a:cs typeface="Times New Roman" pitchFamily="18" charset="0"/>
              </a:rPr>
              <a:t> </a:t>
            </a:r>
            <a:r>
              <a:rPr lang="ru-RU" sz="2000" cap="all" dirty="0" err="1">
                <a:latin typeface="Times New Roman" pitchFamily="18" charset="0"/>
                <a:cs typeface="Times New Roman" pitchFamily="18" charset="0"/>
              </a:rPr>
              <a:t>Президентининг</a:t>
            </a:r>
            <a:r>
              <a:rPr lang="ru-RU" sz="2000" cap="all" dirty="0">
                <a:latin typeface="Times New Roman" pitchFamily="18" charset="0"/>
                <a:cs typeface="Times New Roman" pitchFamily="18" charset="0"/>
              </a:rPr>
              <a:t> 2018 </a:t>
            </a:r>
            <a:r>
              <a:rPr lang="ru-RU" sz="2000" cap="all" dirty="0" err="1">
                <a:latin typeface="Times New Roman" pitchFamily="18" charset="0"/>
                <a:cs typeface="Times New Roman" pitchFamily="18" charset="0"/>
              </a:rPr>
              <a:t>йил</a:t>
            </a:r>
            <a:r>
              <a:rPr lang="ru-RU" sz="2000" cap="all" dirty="0">
                <a:latin typeface="Times New Roman" pitchFamily="18" charset="0"/>
                <a:cs typeface="Times New Roman" pitchFamily="18" charset="0"/>
              </a:rPr>
              <a:t> </a:t>
            </a:r>
          </a:p>
          <a:p>
            <a:pPr algn="ctr">
              <a:lnSpc>
                <a:spcPct val="150000"/>
              </a:lnSpc>
            </a:pPr>
            <a:r>
              <a:rPr lang="ru-RU" sz="2000" cap="all" dirty="0">
                <a:latin typeface="Times New Roman" pitchFamily="18" charset="0"/>
                <a:cs typeface="Times New Roman" pitchFamily="18" charset="0"/>
              </a:rPr>
              <a:t>5 </a:t>
            </a:r>
            <a:r>
              <a:rPr lang="ru-RU" sz="2000" cap="all" dirty="0" err="1">
                <a:latin typeface="Times New Roman" pitchFamily="18" charset="0"/>
                <a:cs typeface="Times New Roman" pitchFamily="18" charset="0"/>
              </a:rPr>
              <a:t>сентябрдаги</a:t>
            </a:r>
            <a:r>
              <a:rPr lang="ru-RU" sz="2000" cap="all" dirty="0">
                <a:latin typeface="Times New Roman" pitchFamily="18" charset="0"/>
                <a:cs typeface="Times New Roman" pitchFamily="18" charset="0"/>
              </a:rPr>
              <a:t> ПҚ-3931 </a:t>
            </a:r>
            <a:r>
              <a:rPr lang="ru-RU" sz="2000" cap="all" dirty="0" err="1">
                <a:latin typeface="Times New Roman" pitchFamily="18" charset="0"/>
                <a:cs typeface="Times New Roman" pitchFamily="18" charset="0"/>
              </a:rPr>
              <a:t>сонли</a:t>
            </a:r>
            <a:r>
              <a:rPr lang="ru-RU" sz="2000" cap="all" dirty="0">
                <a:latin typeface="Times New Roman" pitchFamily="18" charset="0"/>
                <a:cs typeface="Times New Roman" pitchFamily="18" charset="0"/>
              </a:rPr>
              <a:t> </a:t>
            </a:r>
            <a:r>
              <a:rPr lang="ru-RU" sz="2000" cap="all" dirty="0" err="1">
                <a:latin typeface="Times New Roman" pitchFamily="18" charset="0"/>
                <a:cs typeface="Times New Roman" pitchFamily="18" charset="0"/>
              </a:rPr>
              <a:t>Қарори</a:t>
            </a:r>
            <a:endParaRPr lang="ru-RU" sz="2000" dirty="0">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142984"/>
            <a:ext cx="8643998" cy="5572164"/>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r>
              <a:rPr lang="ru-RU" sz="2400" dirty="0"/>
              <a:t>в) </a:t>
            </a:r>
            <a:r>
              <a:rPr lang="ru-RU" sz="2400" dirty="0" err="1"/>
              <a:t>Вазирликнинг</a:t>
            </a:r>
            <a:r>
              <a:rPr lang="ru-RU" sz="2400" dirty="0"/>
              <a:t> </a:t>
            </a:r>
            <a:r>
              <a:rPr lang="ru-RU" sz="2400" dirty="0" err="1"/>
              <a:t>марказий</a:t>
            </a:r>
            <a:r>
              <a:rPr lang="ru-RU" sz="2400" dirty="0"/>
              <a:t> </a:t>
            </a:r>
            <a:r>
              <a:rPr lang="ru-RU" sz="2400" dirty="0" err="1"/>
              <a:t>аппарати</a:t>
            </a:r>
            <a:r>
              <a:rPr lang="ru-RU" sz="2400" dirty="0"/>
              <a:t> </a:t>
            </a:r>
            <a:r>
              <a:rPr lang="ru-RU" sz="2400" dirty="0" err="1"/>
              <a:t>таркибида</a:t>
            </a:r>
            <a:r>
              <a:rPr lang="ru-RU" sz="2400" dirty="0"/>
              <a:t> </a:t>
            </a:r>
            <a:r>
              <a:rPr lang="ru-RU" sz="2400" dirty="0" err="1"/>
              <a:t>вазирнинг</a:t>
            </a:r>
            <a:r>
              <a:rPr lang="ru-RU" sz="2400" dirty="0"/>
              <a:t> </a:t>
            </a:r>
            <a:r>
              <a:rPr lang="ru-RU" sz="2400" dirty="0" err="1"/>
              <a:t>Назорат-ҳуқуқий</a:t>
            </a:r>
            <a:r>
              <a:rPr lang="ru-RU" sz="2400" dirty="0"/>
              <a:t> </a:t>
            </a:r>
            <a:r>
              <a:rPr lang="ru-RU" sz="2400" dirty="0" err="1"/>
              <a:t>хизмати</a:t>
            </a:r>
            <a:r>
              <a:rPr lang="ru-RU" sz="2400" dirty="0"/>
              <a:t>, </a:t>
            </a:r>
            <a:r>
              <a:rPr lang="ru-RU" sz="2400" dirty="0" err="1"/>
              <a:t>қуйидагилар</a:t>
            </a:r>
            <a:r>
              <a:rPr lang="ru-RU" sz="2400" dirty="0"/>
              <a:t> </a:t>
            </a:r>
            <a:r>
              <a:rPr lang="ru-RU" sz="2400" dirty="0" err="1"/>
              <a:t>унинг</a:t>
            </a:r>
            <a:r>
              <a:rPr lang="ru-RU" sz="2400" dirty="0"/>
              <a:t> </a:t>
            </a:r>
            <a:r>
              <a:rPr lang="ru-RU" sz="2400" dirty="0" err="1"/>
              <a:t>асосий</a:t>
            </a:r>
            <a:r>
              <a:rPr lang="ru-RU" sz="2400" dirty="0"/>
              <a:t> </a:t>
            </a:r>
            <a:r>
              <a:rPr lang="ru-RU" sz="2400" dirty="0" err="1"/>
              <a:t>вазифалари</a:t>
            </a:r>
            <a:r>
              <a:rPr lang="ru-RU" sz="2400" dirty="0"/>
              <a:t> </a:t>
            </a:r>
            <a:r>
              <a:rPr lang="ru-RU" sz="2400" dirty="0" err="1"/>
              <a:t>этиб</a:t>
            </a:r>
            <a:r>
              <a:rPr lang="ru-RU" sz="2400" dirty="0"/>
              <a:t> </a:t>
            </a:r>
            <a:r>
              <a:rPr lang="ru-RU" sz="2400" dirty="0" err="1"/>
              <a:t>белгилансин</a:t>
            </a:r>
            <a:r>
              <a:rPr lang="ru-RU" sz="2400" dirty="0"/>
              <a:t>:</a:t>
            </a:r>
          </a:p>
          <a:p>
            <a:r>
              <a:rPr lang="ru-RU" sz="2400" dirty="0" err="1"/>
              <a:t>давлат</a:t>
            </a:r>
            <a:r>
              <a:rPr lang="ru-RU" sz="2400" dirty="0"/>
              <a:t> </a:t>
            </a:r>
            <a:r>
              <a:rPr lang="ru-RU" sz="2400" dirty="0" err="1"/>
              <a:t>органлари</a:t>
            </a:r>
            <a:r>
              <a:rPr lang="ru-RU" sz="2400" dirty="0"/>
              <a:t> </a:t>
            </a:r>
            <a:r>
              <a:rPr lang="ru-RU" sz="2400" dirty="0" err="1"/>
              <a:t>ва</a:t>
            </a:r>
            <a:r>
              <a:rPr lang="ru-RU" sz="2400" dirty="0"/>
              <a:t> </a:t>
            </a:r>
            <a:r>
              <a:rPr lang="ru-RU" sz="2400" dirty="0" err="1"/>
              <a:t>бошқа</a:t>
            </a:r>
            <a:r>
              <a:rPr lang="ru-RU" sz="2400" dirty="0"/>
              <a:t> </a:t>
            </a:r>
            <a:r>
              <a:rPr lang="ru-RU" sz="2400" dirty="0" err="1"/>
              <a:t>ташкилотларнинг</a:t>
            </a:r>
            <a:r>
              <a:rPr lang="ru-RU" sz="2400" dirty="0"/>
              <a:t> </a:t>
            </a:r>
            <a:r>
              <a:rPr lang="ru-RU" sz="2400" dirty="0" err="1"/>
              <a:t>халқ</a:t>
            </a:r>
            <a:r>
              <a:rPr lang="ru-RU" sz="2400" dirty="0"/>
              <a:t> </a:t>
            </a:r>
            <a:r>
              <a:rPr lang="ru-RU" sz="2400" dirty="0" err="1"/>
              <a:t>таълими</a:t>
            </a:r>
            <a:r>
              <a:rPr lang="ru-RU" sz="2400" dirty="0"/>
              <a:t> </a:t>
            </a:r>
            <a:r>
              <a:rPr lang="ru-RU" sz="2400" dirty="0" err="1"/>
              <a:t>муассасалари</a:t>
            </a:r>
            <a:r>
              <a:rPr lang="ru-RU" sz="2400" dirty="0"/>
              <a:t> </a:t>
            </a:r>
            <a:r>
              <a:rPr lang="ru-RU" sz="2400" dirty="0" err="1"/>
              <a:t>фаолиятига</a:t>
            </a:r>
            <a:r>
              <a:rPr lang="ru-RU" sz="2400" dirty="0"/>
              <a:t> </a:t>
            </a:r>
            <a:r>
              <a:rPr lang="ru-RU" sz="2400" dirty="0" err="1"/>
              <a:t>асоссиз</a:t>
            </a:r>
            <a:r>
              <a:rPr lang="ru-RU" sz="2400" dirty="0"/>
              <a:t> </a:t>
            </a:r>
            <a:r>
              <a:rPr lang="ru-RU" sz="2400" dirty="0" err="1"/>
              <a:t>аралашувига</a:t>
            </a:r>
            <a:r>
              <a:rPr lang="ru-RU" sz="2400" dirty="0"/>
              <a:t>, педагог </a:t>
            </a:r>
            <a:r>
              <a:rPr lang="ru-RU" sz="2400" dirty="0" err="1"/>
              <a:t>кадрларнинг</a:t>
            </a:r>
            <a:r>
              <a:rPr lang="ru-RU" sz="2400" dirty="0"/>
              <a:t> </a:t>
            </a:r>
            <a:r>
              <a:rPr lang="ru-RU" sz="2400" dirty="0" err="1"/>
              <a:t>шаъни</a:t>
            </a:r>
            <a:r>
              <a:rPr lang="ru-RU" sz="2400" dirty="0"/>
              <a:t> </a:t>
            </a:r>
            <a:r>
              <a:rPr lang="ru-RU" sz="2400" dirty="0" err="1"/>
              <a:t>ва</a:t>
            </a:r>
            <a:r>
              <a:rPr lang="ru-RU" sz="2400" dirty="0"/>
              <a:t> </a:t>
            </a:r>
            <a:r>
              <a:rPr lang="ru-RU" sz="2400" dirty="0" err="1"/>
              <a:t>қадр-қиммати</a:t>
            </a:r>
            <a:r>
              <a:rPr lang="ru-RU" sz="2400" dirty="0"/>
              <a:t> </a:t>
            </a:r>
            <a:r>
              <a:rPr lang="ru-RU" sz="2400" dirty="0" err="1"/>
              <a:t>камситилишига</a:t>
            </a:r>
            <a:r>
              <a:rPr lang="ru-RU" sz="2400" dirty="0"/>
              <a:t>, </a:t>
            </a:r>
            <a:r>
              <a:rPr lang="ru-RU" sz="2400" dirty="0" err="1"/>
              <a:t>уларнинг</a:t>
            </a:r>
            <a:r>
              <a:rPr lang="ru-RU" sz="2400" dirty="0"/>
              <a:t> </a:t>
            </a:r>
            <a:r>
              <a:rPr lang="ru-RU" sz="2400" dirty="0" err="1"/>
              <a:t>меҳнатга</a:t>
            </a:r>
            <a:r>
              <a:rPr lang="ru-RU" sz="2400" dirty="0"/>
              <a:t> </a:t>
            </a:r>
            <a:r>
              <a:rPr lang="ru-RU" sz="2400" dirty="0" err="1"/>
              <a:t>мажбурланишига</a:t>
            </a:r>
            <a:r>
              <a:rPr lang="ru-RU" sz="2400" dirty="0"/>
              <a:t>, </a:t>
            </a:r>
            <a:r>
              <a:rPr lang="ru-RU" sz="2400" dirty="0" err="1"/>
              <a:t>таълим-тарбия</a:t>
            </a:r>
            <a:r>
              <a:rPr lang="ru-RU" sz="2400" dirty="0"/>
              <a:t> </a:t>
            </a:r>
            <a:r>
              <a:rPr lang="ru-RU" sz="2400" dirty="0" err="1"/>
              <a:t>жараёнига</a:t>
            </a:r>
            <a:r>
              <a:rPr lang="ru-RU" sz="2400" dirty="0"/>
              <a:t> </a:t>
            </a:r>
            <a:r>
              <a:rPr lang="ru-RU" sz="2400" dirty="0" err="1"/>
              <a:t>тўсқинлик</a:t>
            </a:r>
            <a:r>
              <a:rPr lang="ru-RU" sz="2400" dirty="0"/>
              <a:t> </a:t>
            </a:r>
            <a:r>
              <a:rPr lang="ru-RU" sz="2400" dirty="0" err="1"/>
              <a:t>қилишнинг</a:t>
            </a:r>
            <a:r>
              <a:rPr lang="ru-RU" sz="2400" dirty="0"/>
              <a:t> </a:t>
            </a:r>
            <a:r>
              <a:rPr lang="ru-RU" sz="2400" dirty="0" err="1"/>
              <a:t>ҳар</a:t>
            </a:r>
            <a:r>
              <a:rPr lang="ru-RU" sz="2400" dirty="0"/>
              <a:t> </a:t>
            </a:r>
            <a:r>
              <a:rPr lang="ru-RU" sz="2400" dirty="0" err="1"/>
              <a:t>қандай</a:t>
            </a:r>
            <a:r>
              <a:rPr lang="ru-RU" sz="2400" dirty="0"/>
              <a:t> </a:t>
            </a:r>
            <a:r>
              <a:rPr lang="ru-RU" sz="2400" dirty="0" err="1"/>
              <a:t>шаклларига</a:t>
            </a:r>
            <a:r>
              <a:rPr lang="ru-RU" sz="2400" dirty="0"/>
              <a:t>, </a:t>
            </a:r>
            <a:r>
              <a:rPr lang="ru-RU" sz="2400" dirty="0" err="1"/>
              <a:t>ўқитувчи</a:t>
            </a:r>
            <a:r>
              <a:rPr lang="ru-RU" sz="2400" dirty="0"/>
              <a:t> </a:t>
            </a:r>
            <a:r>
              <a:rPr lang="ru-RU" sz="2400" dirty="0" err="1"/>
              <a:t>ва</a:t>
            </a:r>
            <a:r>
              <a:rPr lang="ru-RU" sz="2400" dirty="0"/>
              <a:t> </a:t>
            </a:r>
            <a:r>
              <a:rPr lang="ru-RU" sz="2400" dirty="0" err="1"/>
              <a:t>ўқувчиларнинг</a:t>
            </a:r>
            <a:r>
              <a:rPr lang="ru-RU" sz="2400" dirty="0"/>
              <a:t> </a:t>
            </a:r>
            <a:r>
              <a:rPr lang="ru-RU" sz="2400" dirty="0" err="1"/>
              <a:t>ҳуқуқлари</a:t>
            </a:r>
            <a:r>
              <a:rPr lang="ru-RU" sz="2400" dirty="0"/>
              <a:t> </a:t>
            </a:r>
            <a:r>
              <a:rPr lang="ru-RU" sz="2400" dirty="0" err="1"/>
              <a:t>бузилишига</a:t>
            </a:r>
            <a:r>
              <a:rPr lang="ru-RU" sz="2400" dirty="0"/>
              <a:t> </a:t>
            </a:r>
            <a:r>
              <a:rPr lang="ru-RU" sz="2400" dirty="0" err="1"/>
              <a:t>йўл</a:t>
            </a:r>
            <a:r>
              <a:rPr lang="ru-RU" sz="2400" dirty="0"/>
              <a:t> </a:t>
            </a:r>
            <a:r>
              <a:rPr lang="ru-RU" sz="2400" dirty="0" err="1"/>
              <a:t>қўймаслик</a:t>
            </a:r>
            <a:r>
              <a:rPr lang="ru-RU" sz="2400" dirty="0"/>
              <a:t> </a:t>
            </a:r>
            <a:r>
              <a:rPr lang="ru-RU" sz="2400" dirty="0" err="1"/>
              <a:t>бўйича</a:t>
            </a:r>
            <a:r>
              <a:rPr lang="ru-RU" sz="2400" dirty="0"/>
              <a:t> </a:t>
            </a:r>
            <a:r>
              <a:rPr lang="ru-RU" sz="2400" dirty="0" err="1"/>
              <a:t>қонун</a:t>
            </a:r>
            <a:r>
              <a:rPr lang="ru-RU" sz="2400" dirty="0"/>
              <a:t> </a:t>
            </a:r>
            <a:r>
              <a:rPr lang="ru-RU" sz="2400" dirty="0" err="1"/>
              <a:t>ҳужжатларида</a:t>
            </a:r>
            <a:r>
              <a:rPr lang="ru-RU" sz="2400" dirty="0"/>
              <a:t> </a:t>
            </a:r>
            <a:r>
              <a:rPr lang="ru-RU" sz="2400" dirty="0" err="1"/>
              <a:t>назарда</a:t>
            </a:r>
            <a:r>
              <a:rPr lang="ru-RU" sz="2400" dirty="0"/>
              <a:t> </a:t>
            </a:r>
            <a:r>
              <a:rPr lang="ru-RU" sz="2400" dirty="0" err="1"/>
              <a:t>тутилган</a:t>
            </a:r>
            <a:r>
              <a:rPr lang="ru-RU" sz="2400" dirty="0"/>
              <a:t> </a:t>
            </a:r>
            <a:r>
              <a:rPr lang="ru-RU" sz="2400" dirty="0" err="1"/>
              <a:t>чораларни</a:t>
            </a:r>
            <a:r>
              <a:rPr lang="ru-RU" sz="2400" dirty="0"/>
              <a:t> </a:t>
            </a:r>
            <a:r>
              <a:rPr lang="ru-RU" sz="2400" dirty="0" err="1"/>
              <a:t>кўриш</a:t>
            </a:r>
            <a:r>
              <a:rPr lang="ru-RU" sz="2400" dirty="0"/>
              <a:t>;</a:t>
            </a:r>
          </a:p>
        </p:txBody>
      </p:sp>
      <p:sp>
        <p:nvSpPr>
          <p:cNvPr id="12" name="Скругленный прямоугольник 11"/>
          <p:cNvSpPr/>
          <p:nvPr/>
        </p:nvSpPr>
        <p:spPr>
          <a:xfrm>
            <a:off x="214282" y="142852"/>
            <a:ext cx="8786874" cy="1000132"/>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lvl="0" algn="ctr"/>
            <a:r>
              <a:rPr lang="ru-RU" sz="2000" cap="all" dirty="0" err="1">
                <a:solidFill>
                  <a:prstClr val="black"/>
                </a:solidFill>
                <a:latin typeface="Times New Roman" pitchFamily="18" charset="0"/>
                <a:cs typeface="Times New Roman" pitchFamily="18" charset="0"/>
              </a:rPr>
              <a:t>Ўзбекистон</a:t>
            </a:r>
            <a:r>
              <a:rPr lang="ru-RU" sz="2000" cap="all" dirty="0">
                <a:solidFill>
                  <a:prstClr val="black"/>
                </a:solidFill>
                <a:latin typeface="Times New Roman" pitchFamily="18" charset="0"/>
                <a:cs typeface="Times New Roman" pitchFamily="18" charset="0"/>
              </a:rPr>
              <a:t> </a:t>
            </a:r>
            <a:r>
              <a:rPr lang="ru-RU" sz="2000" cap="all" dirty="0" err="1">
                <a:solidFill>
                  <a:prstClr val="black"/>
                </a:solidFill>
                <a:latin typeface="Times New Roman" pitchFamily="18" charset="0"/>
                <a:cs typeface="Times New Roman" pitchFamily="18" charset="0"/>
              </a:rPr>
              <a:t>Республикаси</a:t>
            </a:r>
            <a:r>
              <a:rPr lang="ru-RU" sz="2000" cap="all" dirty="0">
                <a:solidFill>
                  <a:prstClr val="black"/>
                </a:solidFill>
                <a:latin typeface="Times New Roman" pitchFamily="18" charset="0"/>
                <a:cs typeface="Times New Roman" pitchFamily="18" charset="0"/>
              </a:rPr>
              <a:t> </a:t>
            </a:r>
            <a:r>
              <a:rPr lang="ru-RU" sz="2000" cap="all" dirty="0" err="1">
                <a:solidFill>
                  <a:prstClr val="black"/>
                </a:solidFill>
                <a:latin typeface="Times New Roman" pitchFamily="18" charset="0"/>
                <a:cs typeface="Times New Roman" pitchFamily="18" charset="0"/>
              </a:rPr>
              <a:t>Президентининг</a:t>
            </a:r>
            <a:r>
              <a:rPr lang="ru-RU" sz="2000" cap="all" dirty="0">
                <a:solidFill>
                  <a:prstClr val="black"/>
                </a:solidFill>
                <a:latin typeface="Times New Roman" pitchFamily="18" charset="0"/>
                <a:cs typeface="Times New Roman" pitchFamily="18" charset="0"/>
              </a:rPr>
              <a:t> 2018 </a:t>
            </a:r>
            <a:r>
              <a:rPr lang="ru-RU" sz="2000" cap="all" dirty="0" err="1">
                <a:solidFill>
                  <a:prstClr val="black"/>
                </a:solidFill>
                <a:latin typeface="Times New Roman" pitchFamily="18" charset="0"/>
                <a:cs typeface="Times New Roman" pitchFamily="18" charset="0"/>
              </a:rPr>
              <a:t>йил</a:t>
            </a:r>
            <a:r>
              <a:rPr lang="ru-RU" sz="2000" cap="all" dirty="0">
                <a:solidFill>
                  <a:prstClr val="black"/>
                </a:solidFill>
                <a:latin typeface="Times New Roman" pitchFamily="18" charset="0"/>
                <a:cs typeface="Times New Roman" pitchFamily="18" charset="0"/>
              </a:rPr>
              <a:t> </a:t>
            </a:r>
          </a:p>
          <a:p>
            <a:pPr lvl="0" algn="ctr"/>
            <a:r>
              <a:rPr lang="ru-RU" sz="2000" cap="all" dirty="0">
                <a:solidFill>
                  <a:prstClr val="black"/>
                </a:solidFill>
                <a:latin typeface="Times New Roman" pitchFamily="18" charset="0"/>
                <a:cs typeface="Times New Roman" pitchFamily="18" charset="0"/>
              </a:rPr>
              <a:t>5 </a:t>
            </a:r>
            <a:r>
              <a:rPr lang="ru-RU" sz="2000" cap="all" dirty="0" err="1">
                <a:solidFill>
                  <a:prstClr val="black"/>
                </a:solidFill>
                <a:latin typeface="Times New Roman" pitchFamily="18" charset="0"/>
                <a:cs typeface="Times New Roman" pitchFamily="18" charset="0"/>
              </a:rPr>
              <a:t>сентябрдаги</a:t>
            </a:r>
            <a:r>
              <a:rPr lang="ru-RU" sz="2000" cap="all" dirty="0">
                <a:solidFill>
                  <a:prstClr val="black"/>
                </a:solidFill>
                <a:latin typeface="Times New Roman" pitchFamily="18" charset="0"/>
                <a:cs typeface="Times New Roman" pitchFamily="18" charset="0"/>
              </a:rPr>
              <a:t> ПҚ-3931 </a:t>
            </a:r>
            <a:r>
              <a:rPr lang="ru-RU" sz="2000" cap="all" dirty="0" err="1">
                <a:solidFill>
                  <a:prstClr val="black"/>
                </a:solidFill>
                <a:latin typeface="Times New Roman" pitchFamily="18" charset="0"/>
                <a:cs typeface="Times New Roman" pitchFamily="18" charset="0"/>
              </a:rPr>
              <a:t>сонли</a:t>
            </a:r>
            <a:r>
              <a:rPr lang="ru-RU" sz="2000" cap="all" dirty="0">
                <a:solidFill>
                  <a:prstClr val="black"/>
                </a:solidFill>
                <a:latin typeface="Times New Roman" pitchFamily="18" charset="0"/>
                <a:cs typeface="Times New Roman" pitchFamily="18" charset="0"/>
              </a:rPr>
              <a:t> </a:t>
            </a:r>
            <a:r>
              <a:rPr lang="ru-RU" sz="2000" cap="all" dirty="0" err="1">
                <a:solidFill>
                  <a:prstClr val="black"/>
                </a:solidFill>
                <a:latin typeface="Times New Roman" pitchFamily="18" charset="0"/>
                <a:cs typeface="Times New Roman" pitchFamily="18" charset="0"/>
              </a:rPr>
              <a:t>Қарори</a:t>
            </a:r>
            <a:endParaRPr lang="ru-RU" sz="2000" dirty="0">
              <a:solidFill>
                <a:prstClr val="black"/>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Скругленный прямоугольник 7"/>
          <p:cNvSpPr/>
          <p:nvPr/>
        </p:nvSpPr>
        <p:spPr>
          <a:xfrm>
            <a:off x="285720" y="1584960"/>
            <a:ext cx="8643998" cy="5130188"/>
          </a:xfrm>
          <a:prstGeom prst="roundRect">
            <a:avLst>
              <a:gd name="adj" fmla="val 3016"/>
            </a:avLst>
          </a:prstGeom>
        </p:spPr>
        <p:style>
          <a:lnRef idx="1">
            <a:schemeClr val="accent3"/>
          </a:lnRef>
          <a:fillRef idx="2">
            <a:schemeClr val="accent3"/>
          </a:fillRef>
          <a:effectRef idx="1">
            <a:schemeClr val="accent3"/>
          </a:effectRef>
          <a:fontRef idx="minor">
            <a:schemeClr val="dk1"/>
          </a:fontRef>
        </p:style>
        <p:txBody>
          <a:bodyPr anchor="ctr"/>
          <a:lstStyle/>
          <a:p>
            <a:r>
              <a:rPr lang="ru-RU" sz="2800" dirty="0"/>
              <a:t>6. </a:t>
            </a:r>
            <a:r>
              <a:rPr lang="ru-RU" sz="2800" dirty="0" err="1"/>
              <a:t>Вазирлик</a:t>
            </a:r>
            <a:r>
              <a:rPr lang="ru-RU" sz="2800" dirty="0"/>
              <a:t> </a:t>
            </a:r>
            <a:r>
              <a:rPr lang="ru-RU" sz="2800" dirty="0" err="1"/>
              <a:t>ҳузуридаги</a:t>
            </a:r>
            <a:r>
              <a:rPr lang="ru-RU" sz="2800" dirty="0"/>
              <a:t> Мультимедиа </a:t>
            </a:r>
            <a:r>
              <a:rPr lang="ru-RU" sz="2800" dirty="0" err="1"/>
              <a:t>умумтаълим</a:t>
            </a:r>
            <a:r>
              <a:rPr lang="ru-RU" sz="2800" dirty="0"/>
              <a:t> </a:t>
            </a:r>
            <a:r>
              <a:rPr lang="ru-RU" sz="2800" dirty="0" err="1"/>
              <a:t>дастурларини</a:t>
            </a:r>
            <a:r>
              <a:rPr lang="ru-RU" sz="2800" dirty="0"/>
              <a:t> </a:t>
            </a:r>
            <a:r>
              <a:rPr lang="ru-RU" sz="2800" dirty="0" err="1"/>
              <a:t>ривожлантириш</a:t>
            </a:r>
            <a:r>
              <a:rPr lang="ru-RU" sz="2800" dirty="0"/>
              <a:t> </a:t>
            </a:r>
            <a:r>
              <a:rPr lang="ru-RU" sz="2800" dirty="0" err="1"/>
              <a:t>марказининг</a:t>
            </a:r>
            <a:r>
              <a:rPr lang="ru-RU" sz="2800" dirty="0"/>
              <a:t> </a:t>
            </a:r>
            <a:r>
              <a:rPr lang="ru-RU" sz="2800" dirty="0" err="1"/>
              <a:t>номи</a:t>
            </a:r>
            <a:r>
              <a:rPr lang="ru-RU" sz="2800" dirty="0"/>
              <a:t> </a:t>
            </a:r>
            <a:r>
              <a:rPr lang="ru-RU" sz="2800" dirty="0" err="1"/>
              <a:t>Халқ</a:t>
            </a:r>
            <a:r>
              <a:rPr lang="ru-RU" sz="2800" dirty="0"/>
              <a:t> </a:t>
            </a:r>
            <a:r>
              <a:rPr lang="ru-RU" sz="2800" dirty="0" err="1"/>
              <a:t>таълими</a:t>
            </a:r>
            <a:r>
              <a:rPr lang="ru-RU" sz="2800" dirty="0"/>
              <a:t> </a:t>
            </a:r>
            <a:r>
              <a:rPr lang="ru-RU" sz="2800" dirty="0" err="1"/>
              <a:t>соҳасида</a:t>
            </a:r>
            <a:r>
              <a:rPr lang="ru-RU" sz="2800" dirty="0"/>
              <a:t> </a:t>
            </a:r>
            <a:r>
              <a:rPr lang="ru-RU" sz="2800" dirty="0" err="1"/>
              <a:t>ахборот</a:t>
            </a:r>
            <a:r>
              <a:rPr lang="ru-RU" sz="2800" dirty="0"/>
              <a:t>-коммуникация </a:t>
            </a:r>
            <a:r>
              <a:rPr lang="ru-RU" sz="2800" dirty="0" err="1"/>
              <a:t>технологияларини</a:t>
            </a:r>
            <a:r>
              <a:rPr lang="ru-RU" sz="2800" dirty="0"/>
              <a:t> </a:t>
            </a:r>
            <a:r>
              <a:rPr lang="ru-RU" sz="2800" dirty="0" err="1"/>
              <a:t>ривожлантириш</a:t>
            </a:r>
            <a:r>
              <a:rPr lang="ru-RU" sz="2800" dirty="0"/>
              <a:t> </a:t>
            </a:r>
            <a:r>
              <a:rPr lang="ru-RU" sz="2800" dirty="0" err="1"/>
              <a:t>маркази</a:t>
            </a:r>
            <a:r>
              <a:rPr lang="ru-RU" sz="2800" dirty="0"/>
              <a:t> </a:t>
            </a:r>
            <a:r>
              <a:rPr lang="ru-RU" sz="2800" dirty="0" err="1"/>
              <a:t>деб</a:t>
            </a:r>
            <a:r>
              <a:rPr lang="ru-RU" sz="2800" dirty="0"/>
              <a:t> </a:t>
            </a:r>
            <a:r>
              <a:rPr lang="ru-RU" sz="2800" dirty="0" err="1"/>
              <a:t>ўзгартирилсин</a:t>
            </a:r>
            <a:r>
              <a:rPr lang="ru-RU" sz="2800" dirty="0"/>
              <a:t>, </a:t>
            </a:r>
            <a:r>
              <a:rPr lang="ru-RU" sz="2800" dirty="0" err="1"/>
              <a:t>Вазирликка</a:t>
            </a:r>
            <a:r>
              <a:rPr lang="ru-RU" sz="2800" dirty="0"/>
              <a:t>, </a:t>
            </a:r>
            <a:r>
              <a:rPr lang="ru-RU" sz="2800" dirty="0" err="1"/>
              <a:t>унинг</a:t>
            </a:r>
            <a:r>
              <a:rPr lang="ru-RU" sz="2800" dirty="0"/>
              <a:t> </a:t>
            </a:r>
            <a:r>
              <a:rPr lang="ru-RU" sz="2800" dirty="0" err="1"/>
              <a:t>ҳудудий</a:t>
            </a:r>
            <a:r>
              <a:rPr lang="ru-RU" sz="2800" dirty="0"/>
              <a:t> </a:t>
            </a:r>
            <a:r>
              <a:rPr lang="ru-RU" sz="2800" dirty="0" err="1"/>
              <a:t>бўлинмалари</a:t>
            </a:r>
            <a:r>
              <a:rPr lang="ru-RU" sz="2800" dirty="0"/>
              <a:t> </a:t>
            </a:r>
            <a:r>
              <a:rPr lang="ru-RU" sz="2800" dirty="0" err="1"/>
              <a:t>ва</a:t>
            </a:r>
            <a:r>
              <a:rPr lang="ru-RU" sz="2800" dirty="0"/>
              <a:t> </a:t>
            </a:r>
            <a:r>
              <a:rPr lang="ru-RU" sz="2800" dirty="0" err="1"/>
              <a:t>идоравий</a:t>
            </a:r>
            <a:r>
              <a:rPr lang="ru-RU" sz="2800" dirty="0"/>
              <a:t> </a:t>
            </a:r>
            <a:r>
              <a:rPr lang="ru-RU" sz="2800" dirty="0" err="1"/>
              <a:t>бўйсунувидаги</a:t>
            </a:r>
            <a:r>
              <a:rPr lang="ru-RU" sz="2800" dirty="0"/>
              <a:t> </a:t>
            </a:r>
            <a:r>
              <a:rPr lang="ru-RU" sz="2800" dirty="0" err="1"/>
              <a:t>ташкилотларга</a:t>
            </a:r>
            <a:r>
              <a:rPr lang="ru-RU" sz="2800" dirty="0"/>
              <a:t> </a:t>
            </a:r>
            <a:r>
              <a:rPr lang="ru-RU" sz="2800" dirty="0" err="1"/>
              <a:t>ҳамда</a:t>
            </a:r>
            <a:r>
              <a:rPr lang="ru-RU" sz="2800" dirty="0"/>
              <a:t> </a:t>
            </a:r>
            <a:r>
              <a:rPr lang="ru-RU" sz="2800" dirty="0" err="1"/>
              <a:t>умумтаълим</a:t>
            </a:r>
            <a:r>
              <a:rPr lang="ru-RU" sz="2800" dirty="0"/>
              <a:t> </a:t>
            </a:r>
            <a:r>
              <a:rPr lang="ru-RU" sz="2800" dirty="0" err="1"/>
              <a:t>муассасаларига</a:t>
            </a:r>
            <a:r>
              <a:rPr lang="ru-RU" sz="2800" dirty="0"/>
              <a:t> </a:t>
            </a:r>
            <a:r>
              <a:rPr lang="ru-RU" sz="2800" dirty="0" err="1"/>
              <a:t>Марказ</a:t>
            </a:r>
            <a:r>
              <a:rPr lang="ru-RU" sz="2800" dirty="0"/>
              <a:t> </a:t>
            </a:r>
            <a:r>
              <a:rPr lang="ru-RU" sz="2800" dirty="0" err="1"/>
              <a:t>билан</a:t>
            </a:r>
            <a:r>
              <a:rPr lang="ru-RU" sz="2800" dirty="0"/>
              <a:t> </a:t>
            </a:r>
            <a:r>
              <a:rPr lang="ru-RU" sz="2800" dirty="0" err="1"/>
              <a:t>тўғридан-тўғри</a:t>
            </a:r>
            <a:r>
              <a:rPr lang="ru-RU" sz="2800" dirty="0"/>
              <a:t> </a:t>
            </a:r>
            <a:r>
              <a:rPr lang="ru-RU" sz="2800" dirty="0" err="1"/>
              <a:t>шартномалар</a:t>
            </a:r>
            <a:r>
              <a:rPr lang="ru-RU" sz="2800" dirty="0"/>
              <a:t> </a:t>
            </a:r>
            <a:r>
              <a:rPr lang="ru-RU" sz="2800" dirty="0" err="1"/>
              <a:t>тузиш</a:t>
            </a:r>
            <a:r>
              <a:rPr lang="ru-RU" sz="2800" dirty="0"/>
              <a:t> </a:t>
            </a:r>
            <a:r>
              <a:rPr lang="ru-RU" sz="2800" dirty="0" err="1"/>
              <a:t>ҳуқуқи</a:t>
            </a:r>
            <a:r>
              <a:rPr lang="ru-RU" sz="2800" dirty="0"/>
              <a:t> </a:t>
            </a:r>
            <a:r>
              <a:rPr lang="ru-RU" sz="2800" dirty="0" err="1"/>
              <a:t>берилсин</a:t>
            </a:r>
            <a:r>
              <a:rPr lang="ru-RU" sz="2800" dirty="0"/>
              <a:t>, </a:t>
            </a:r>
            <a:r>
              <a:rPr lang="ru-RU" sz="2800" dirty="0" err="1"/>
              <a:t>ушбу</a:t>
            </a:r>
            <a:r>
              <a:rPr lang="ru-RU" sz="2800" dirty="0"/>
              <a:t> </a:t>
            </a:r>
            <a:r>
              <a:rPr lang="ru-RU" sz="2800" dirty="0" err="1"/>
              <a:t>шартномалар</a:t>
            </a:r>
            <a:r>
              <a:rPr lang="ru-RU" sz="2800" dirty="0"/>
              <a:t> </a:t>
            </a:r>
            <a:r>
              <a:rPr lang="ru-RU" sz="2800" dirty="0" err="1"/>
              <a:t>махсус</a:t>
            </a:r>
            <a:r>
              <a:rPr lang="ru-RU" sz="2800" dirty="0"/>
              <a:t> </a:t>
            </a:r>
            <a:r>
              <a:rPr lang="ru-RU" sz="2800" dirty="0" err="1"/>
              <a:t>ахборот</a:t>
            </a:r>
            <a:r>
              <a:rPr lang="ru-RU" sz="2800" dirty="0"/>
              <a:t> </a:t>
            </a:r>
            <a:r>
              <a:rPr lang="ru-RU" sz="2800" dirty="0" err="1"/>
              <a:t>порталида</a:t>
            </a:r>
            <a:r>
              <a:rPr lang="ru-RU" sz="2800" dirty="0"/>
              <a:t> </a:t>
            </a:r>
            <a:r>
              <a:rPr lang="ru-RU" sz="2800" dirty="0" err="1"/>
              <a:t>рўйхатдан</a:t>
            </a:r>
            <a:r>
              <a:rPr lang="ru-RU" sz="2800" dirty="0"/>
              <a:t> </a:t>
            </a:r>
            <a:r>
              <a:rPr lang="ru-RU" sz="2800" dirty="0" err="1"/>
              <a:t>ўтказилсин</a:t>
            </a:r>
            <a:r>
              <a:rPr lang="ru-RU" sz="2800" dirty="0"/>
              <a:t>.</a:t>
            </a:r>
          </a:p>
        </p:txBody>
      </p:sp>
      <p:sp>
        <p:nvSpPr>
          <p:cNvPr id="12" name="Скругленный прямоугольник 11"/>
          <p:cNvSpPr/>
          <p:nvPr/>
        </p:nvSpPr>
        <p:spPr>
          <a:xfrm>
            <a:off x="214282" y="142852"/>
            <a:ext cx="8786874" cy="1125908"/>
          </a:xfrm>
          <a:prstGeom prst="roundRect">
            <a:avLst/>
          </a:prstGeom>
          <a:solidFill>
            <a:schemeClr val="accent6">
              <a:lumMod val="60000"/>
              <a:lumOff val="40000"/>
            </a:schemeClr>
          </a:solidFill>
        </p:spPr>
        <p:style>
          <a:lnRef idx="2">
            <a:schemeClr val="accent5"/>
          </a:lnRef>
          <a:fillRef idx="1">
            <a:schemeClr val="lt1"/>
          </a:fillRef>
          <a:effectRef idx="0">
            <a:schemeClr val="accent5"/>
          </a:effectRef>
          <a:fontRef idx="minor">
            <a:schemeClr val="dk1"/>
          </a:fontRef>
        </p:style>
        <p:txBody>
          <a:bodyPr anchor="ctr"/>
          <a:lstStyle/>
          <a:p>
            <a:pPr lvl="0" algn="ctr"/>
            <a:r>
              <a:rPr lang="ru-RU" sz="2000" cap="all" dirty="0" err="1">
                <a:solidFill>
                  <a:prstClr val="black"/>
                </a:solidFill>
                <a:latin typeface="Times New Roman" pitchFamily="18" charset="0"/>
                <a:cs typeface="Times New Roman" pitchFamily="18" charset="0"/>
              </a:rPr>
              <a:t>Ўзбекистон</a:t>
            </a:r>
            <a:r>
              <a:rPr lang="ru-RU" sz="2000" cap="all" dirty="0">
                <a:solidFill>
                  <a:prstClr val="black"/>
                </a:solidFill>
                <a:latin typeface="Times New Roman" pitchFamily="18" charset="0"/>
                <a:cs typeface="Times New Roman" pitchFamily="18" charset="0"/>
              </a:rPr>
              <a:t> </a:t>
            </a:r>
            <a:r>
              <a:rPr lang="ru-RU" sz="2000" cap="all" dirty="0" err="1">
                <a:solidFill>
                  <a:prstClr val="black"/>
                </a:solidFill>
                <a:latin typeface="Times New Roman" pitchFamily="18" charset="0"/>
                <a:cs typeface="Times New Roman" pitchFamily="18" charset="0"/>
              </a:rPr>
              <a:t>Республикаси</a:t>
            </a:r>
            <a:r>
              <a:rPr lang="ru-RU" sz="2000" cap="all" dirty="0">
                <a:solidFill>
                  <a:prstClr val="black"/>
                </a:solidFill>
                <a:latin typeface="Times New Roman" pitchFamily="18" charset="0"/>
                <a:cs typeface="Times New Roman" pitchFamily="18" charset="0"/>
              </a:rPr>
              <a:t> </a:t>
            </a:r>
            <a:r>
              <a:rPr lang="ru-RU" sz="2000" cap="all" dirty="0" err="1">
                <a:solidFill>
                  <a:prstClr val="black"/>
                </a:solidFill>
                <a:latin typeface="Times New Roman" pitchFamily="18" charset="0"/>
                <a:cs typeface="Times New Roman" pitchFamily="18" charset="0"/>
              </a:rPr>
              <a:t>Президентининг</a:t>
            </a:r>
            <a:r>
              <a:rPr lang="ru-RU" sz="2000" cap="all" dirty="0">
                <a:solidFill>
                  <a:prstClr val="black"/>
                </a:solidFill>
                <a:latin typeface="Times New Roman" pitchFamily="18" charset="0"/>
                <a:cs typeface="Times New Roman" pitchFamily="18" charset="0"/>
              </a:rPr>
              <a:t> 2018 </a:t>
            </a:r>
            <a:r>
              <a:rPr lang="ru-RU" sz="2000" cap="all" dirty="0" err="1">
                <a:solidFill>
                  <a:prstClr val="black"/>
                </a:solidFill>
                <a:latin typeface="Times New Roman" pitchFamily="18" charset="0"/>
                <a:cs typeface="Times New Roman" pitchFamily="18" charset="0"/>
              </a:rPr>
              <a:t>йил</a:t>
            </a:r>
            <a:r>
              <a:rPr lang="ru-RU" sz="2000" cap="all" dirty="0">
                <a:solidFill>
                  <a:prstClr val="black"/>
                </a:solidFill>
                <a:latin typeface="Times New Roman" pitchFamily="18" charset="0"/>
                <a:cs typeface="Times New Roman" pitchFamily="18" charset="0"/>
              </a:rPr>
              <a:t> </a:t>
            </a:r>
          </a:p>
          <a:p>
            <a:pPr lvl="0" algn="ctr"/>
            <a:r>
              <a:rPr lang="ru-RU" sz="2000" cap="all" dirty="0">
                <a:solidFill>
                  <a:prstClr val="black"/>
                </a:solidFill>
                <a:latin typeface="Times New Roman" pitchFamily="18" charset="0"/>
                <a:cs typeface="Times New Roman" pitchFamily="18" charset="0"/>
              </a:rPr>
              <a:t>5 </a:t>
            </a:r>
            <a:r>
              <a:rPr lang="ru-RU" sz="2000" cap="all" dirty="0" err="1">
                <a:solidFill>
                  <a:prstClr val="black"/>
                </a:solidFill>
                <a:latin typeface="Times New Roman" pitchFamily="18" charset="0"/>
                <a:cs typeface="Times New Roman" pitchFamily="18" charset="0"/>
              </a:rPr>
              <a:t>сентябрдаги</a:t>
            </a:r>
            <a:r>
              <a:rPr lang="ru-RU" sz="2000" cap="all" dirty="0">
                <a:solidFill>
                  <a:prstClr val="black"/>
                </a:solidFill>
                <a:latin typeface="Times New Roman" pitchFamily="18" charset="0"/>
                <a:cs typeface="Times New Roman" pitchFamily="18" charset="0"/>
              </a:rPr>
              <a:t> ПҚ-3931 </a:t>
            </a:r>
            <a:r>
              <a:rPr lang="ru-RU" sz="2000" cap="all" dirty="0" err="1">
                <a:solidFill>
                  <a:prstClr val="black"/>
                </a:solidFill>
                <a:latin typeface="Times New Roman" pitchFamily="18" charset="0"/>
                <a:cs typeface="Times New Roman" pitchFamily="18" charset="0"/>
              </a:rPr>
              <a:t>сонли</a:t>
            </a:r>
            <a:r>
              <a:rPr lang="ru-RU" sz="2000" cap="all" dirty="0">
                <a:solidFill>
                  <a:prstClr val="black"/>
                </a:solidFill>
                <a:latin typeface="Times New Roman" pitchFamily="18" charset="0"/>
                <a:cs typeface="Times New Roman" pitchFamily="18" charset="0"/>
              </a:rPr>
              <a:t> </a:t>
            </a:r>
            <a:r>
              <a:rPr lang="ru-RU" sz="2000" cap="all" dirty="0" err="1">
                <a:solidFill>
                  <a:prstClr val="black"/>
                </a:solidFill>
                <a:latin typeface="Times New Roman" pitchFamily="18" charset="0"/>
                <a:cs typeface="Times New Roman" pitchFamily="18" charset="0"/>
              </a:rPr>
              <a:t>Қарори</a:t>
            </a:r>
            <a:endParaRPr lang="ru-RU" sz="2000" dirty="0">
              <a:solidFill>
                <a:prstClr val="black"/>
              </a:solidFill>
              <a:latin typeface="Times New Roman" pitchFamily="18" charset="0"/>
              <a:cs typeface="Times New Roman" pitchFamily="18" charset="0"/>
            </a:endParaRPr>
          </a:p>
        </p:txBody>
      </p:sp>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6011882"/>
          </a:xfrm>
          <a:gradFill>
            <a:gsLst>
              <a:gs pos="0">
                <a:srgbClr val="FF3399"/>
              </a:gs>
              <a:gs pos="25000">
                <a:srgbClr val="FF6633"/>
              </a:gs>
              <a:gs pos="50000">
                <a:srgbClr val="FFFF00"/>
              </a:gs>
              <a:gs pos="75000">
                <a:srgbClr val="01A78F"/>
              </a:gs>
              <a:gs pos="100000">
                <a:srgbClr val="3366FF"/>
              </a:gs>
            </a:gsLst>
            <a:lin ang="5400000" scaled="0"/>
          </a:gradFill>
        </p:spPr>
        <p:txBody>
          <a:bodyPr>
            <a:normAutofit/>
          </a:bodyPr>
          <a:lstStyle/>
          <a:p>
            <a:pPr marL="0" indent="0"/>
            <a:r>
              <a:rPr lang="ru-RU" sz="8000" b="1" dirty="0" err="1" smtClean="0">
                <a:solidFill>
                  <a:srgbClr val="00B050"/>
                </a:solidFill>
                <a:latin typeface="Times New Roman" pitchFamily="18" charset="0"/>
                <a:cs typeface="Times New Roman" pitchFamily="18" charset="0"/>
              </a:rPr>
              <a:t>Эътиборингиз</a:t>
            </a:r>
            <a:r>
              <a:rPr lang="ru-RU" sz="8000" b="1" dirty="0" smtClean="0">
                <a:solidFill>
                  <a:srgbClr val="00B050"/>
                </a:solidFill>
                <a:latin typeface="Times New Roman" pitchFamily="18" charset="0"/>
                <a:cs typeface="Times New Roman" pitchFamily="18" charset="0"/>
              </a:rPr>
              <a:t> </a:t>
            </a:r>
            <a:br>
              <a:rPr lang="ru-RU" sz="8000" b="1" dirty="0" smtClean="0">
                <a:solidFill>
                  <a:srgbClr val="00B050"/>
                </a:solidFill>
                <a:latin typeface="Times New Roman" pitchFamily="18" charset="0"/>
                <a:cs typeface="Times New Roman" pitchFamily="18" charset="0"/>
              </a:rPr>
            </a:br>
            <a:r>
              <a:rPr lang="ru-RU" sz="8000" b="1" dirty="0" err="1" smtClean="0">
                <a:solidFill>
                  <a:srgbClr val="00B050"/>
                </a:solidFill>
                <a:latin typeface="Times New Roman" pitchFamily="18" charset="0"/>
                <a:cs typeface="Times New Roman" pitchFamily="18" charset="0"/>
              </a:rPr>
              <a:t>учун</a:t>
            </a:r>
            <a:r>
              <a:rPr lang="ru-RU" sz="8000" b="1" dirty="0" smtClean="0">
                <a:solidFill>
                  <a:srgbClr val="00B050"/>
                </a:solidFill>
                <a:latin typeface="Times New Roman" pitchFamily="18" charset="0"/>
                <a:cs typeface="Times New Roman" pitchFamily="18" charset="0"/>
              </a:rPr>
              <a:t> </a:t>
            </a:r>
            <a:br>
              <a:rPr lang="ru-RU" sz="8000" b="1" dirty="0" smtClean="0">
                <a:solidFill>
                  <a:srgbClr val="00B050"/>
                </a:solidFill>
                <a:latin typeface="Times New Roman" pitchFamily="18" charset="0"/>
                <a:cs typeface="Times New Roman" pitchFamily="18" charset="0"/>
              </a:rPr>
            </a:br>
            <a:r>
              <a:rPr lang="ru-RU" sz="8000" b="1" dirty="0" err="1" smtClean="0">
                <a:solidFill>
                  <a:srgbClr val="00B050"/>
                </a:solidFill>
                <a:latin typeface="Times New Roman" pitchFamily="18" charset="0"/>
                <a:cs typeface="Times New Roman" pitchFamily="18" charset="0"/>
              </a:rPr>
              <a:t>ра</a:t>
            </a:r>
            <a:r>
              <a:rPr lang="uz-Cyrl-UZ" sz="8000" b="1" dirty="0" smtClean="0">
                <a:solidFill>
                  <a:srgbClr val="00B050"/>
                </a:solidFill>
                <a:latin typeface="Times New Roman" pitchFamily="18" charset="0"/>
                <a:cs typeface="Times New Roman" pitchFamily="18" charset="0"/>
              </a:rPr>
              <a:t>ҳ</a:t>
            </a:r>
            <a:r>
              <a:rPr lang="ru-RU" sz="8000" b="1" dirty="0" smtClean="0">
                <a:solidFill>
                  <a:srgbClr val="00B050"/>
                </a:solidFill>
                <a:latin typeface="Times New Roman" pitchFamily="18" charset="0"/>
                <a:cs typeface="Times New Roman" pitchFamily="18" charset="0"/>
              </a:rPr>
              <a:t>мат.</a:t>
            </a:r>
            <a:br>
              <a:rPr lang="ru-RU" sz="8000" b="1" dirty="0" smtClean="0">
                <a:solidFill>
                  <a:srgbClr val="00B050"/>
                </a:solidFill>
                <a:latin typeface="Times New Roman" pitchFamily="18" charset="0"/>
                <a:cs typeface="Times New Roman" pitchFamily="18" charset="0"/>
              </a:rPr>
            </a:br>
            <a:endParaRPr lang="ru-RU" sz="8000" b="1" dirty="0">
              <a:solidFill>
                <a:srgbClr val="00B050"/>
              </a:solidFill>
              <a:latin typeface="Times New Roman" pitchFamily="18" charset="0"/>
              <a:cs typeface="Times New Roman" pitchFamily="18" charset="0"/>
            </a:endParaRPr>
          </a:p>
        </p:txBody>
      </p:sp>
      <p:sp>
        <p:nvSpPr>
          <p:cNvPr id="3" name="Дата 2"/>
          <p:cNvSpPr>
            <a:spLocks noGrp="1"/>
          </p:cNvSpPr>
          <p:nvPr>
            <p:ph type="dt" sz="half" idx="10"/>
          </p:nvPr>
        </p:nvSpPr>
        <p:spPr/>
        <p:txBody>
          <a:bodyPr/>
          <a:lstStyle/>
          <a:p>
            <a:pPr>
              <a:defRPr/>
            </a:pPr>
            <a:fld id="{82C52454-2908-49F0-B761-1A0DE57C71F1}" type="datetime1">
              <a:rPr lang="ru-RU" smtClean="0"/>
              <a:pPr>
                <a:defRPr/>
              </a:pPr>
              <a:t>09.04.2019</a:t>
            </a:fld>
            <a:endParaRPr lang="ru-RU"/>
          </a:p>
        </p:txBody>
      </p:sp>
      <p:sp>
        <p:nvSpPr>
          <p:cNvPr id="4" name="Номер слайда 3"/>
          <p:cNvSpPr>
            <a:spLocks noGrp="1"/>
          </p:cNvSpPr>
          <p:nvPr>
            <p:ph type="sldNum" sz="quarter" idx="12"/>
          </p:nvPr>
        </p:nvSpPr>
        <p:spPr/>
        <p:txBody>
          <a:bodyPr/>
          <a:lstStyle/>
          <a:p>
            <a:pPr>
              <a:defRPr/>
            </a:pPr>
            <a:fld id="{1EB25113-BDFC-44FF-A9DD-F0FE3CCCCBE2}" type="slidenum">
              <a:rPr lang="ru-RU" smtClean="0"/>
              <a:pPr>
                <a:defRPr/>
              </a:pPr>
              <a:t>40</a:t>
            </a:fld>
            <a:endParaRPr lang="ru-RU"/>
          </a:p>
        </p:txBody>
      </p:sp>
    </p:spTree>
  </p:cSld>
  <p:clrMapOvr>
    <a:masterClrMapping/>
  </p:clrMapOvr>
  <p:transition>
    <p:wheel/>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2" val="6cecd317213b08a8a6ec15b02ae52574782441"/>
</p:tagLst>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3946</TotalTime>
  <Words>2183</Words>
  <Application>Microsoft Office PowerPoint</Application>
  <PresentationFormat>Экран (4:3)</PresentationFormat>
  <Paragraphs>191</Paragraphs>
  <Slides>40</Slides>
  <Notes>14</Notes>
  <HiddenSlides>0</HiddenSlides>
  <MMClips>0</MMClips>
  <ScaleCrop>false</ScaleCrop>
  <HeadingPairs>
    <vt:vector size="4" baseType="variant">
      <vt:variant>
        <vt:lpstr>Тема</vt:lpstr>
      </vt:variant>
      <vt:variant>
        <vt:i4>2</vt:i4>
      </vt:variant>
      <vt:variant>
        <vt:lpstr>Заголовки слайдов</vt:lpstr>
      </vt:variant>
      <vt:variant>
        <vt:i4>40</vt:i4>
      </vt:variant>
    </vt:vector>
  </HeadingPairs>
  <TitlesOfParts>
    <vt:vector size="42" baseType="lpstr">
      <vt:lpstr>Тема Office</vt:lpstr>
      <vt:lpstr>1_Тема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Эътиборингиз  учун  раҳмат. </vt:lpstr>
    </vt:vector>
  </TitlesOfParts>
  <Company>Grizli777</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Aida_Alex</dc:creator>
  <cp:lastModifiedBy>admin</cp:lastModifiedBy>
  <cp:revision>401</cp:revision>
  <cp:lastPrinted>2018-10-04T09:18:01Z</cp:lastPrinted>
  <dcterms:created xsi:type="dcterms:W3CDTF">2010-01-03T13:51:10Z</dcterms:created>
  <dcterms:modified xsi:type="dcterms:W3CDTF">2019-04-09T10:44:04Z</dcterms:modified>
</cp:coreProperties>
</file>