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1"/>
  </p:notesMasterIdLst>
  <p:handoutMasterIdLst>
    <p:handoutMasterId r:id="rId22"/>
  </p:handoutMasterIdLst>
  <p:sldIdLst>
    <p:sldId id="279" r:id="rId2"/>
    <p:sldId id="301" r:id="rId3"/>
    <p:sldId id="302" r:id="rId4"/>
    <p:sldId id="283" r:id="rId5"/>
    <p:sldId id="297" r:id="rId6"/>
    <p:sldId id="284" r:id="rId7"/>
    <p:sldId id="285" r:id="rId8"/>
    <p:sldId id="286" r:id="rId9"/>
    <p:sldId id="287" r:id="rId10"/>
    <p:sldId id="288" r:id="rId11"/>
    <p:sldId id="289" r:id="rId12"/>
    <p:sldId id="290" r:id="rId13"/>
    <p:sldId id="291" r:id="rId14"/>
    <p:sldId id="294" r:id="rId15"/>
    <p:sldId id="300" r:id="rId16"/>
    <p:sldId id="295" r:id="rId17"/>
    <p:sldId id="299" r:id="rId18"/>
    <p:sldId id="298" r:id="rId19"/>
    <p:sldId id="278" r:id="rId20"/>
  </p:sldIdLst>
  <p:sldSz cx="9144000" cy="6858000" type="screen4x3"/>
  <p:notesSz cx="6858000" cy="9144000"/>
  <p:photoAlbum/>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18" autoAdjust="0"/>
  </p:normalViewPr>
  <p:slideViewPr>
    <p:cSldViewPr>
      <p:cViewPr varScale="1">
        <p:scale>
          <a:sx n="70" d="100"/>
          <a:sy n="70" d="100"/>
        </p:scale>
        <p:origin x="-516"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55" d="100"/>
          <a:sy n="55" d="100"/>
        </p:scale>
        <p:origin x="-2904"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9252825-0AA7-4DC4-B28D-10DED08C4145}" type="datetimeFigureOut">
              <a:rPr lang="ru-RU" smtClean="0"/>
              <a:pPr/>
              <a:t>11.10.2018</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EF46D0C-3B7C-403E-ABB6-1B78F43A6339}" type="slidenum">
              <a:rPr lang="ru-RU" smtClean="0"/>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BA6583-D974-4F0A-BBC6-AFDEDB1DF120}" type="datetimeFigureOut">
              <a:rPr lang="ru-RU" smtClean="0"/>
              <a:pPr/>
              <a:t>11.10.2018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E26ABE-9B4B-4A71-AF25-61D3AEF04D82}"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4</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6</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7</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8</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9</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10</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11</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12</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13</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14</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15</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16</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5E26ABE-9B4B-4A71-AF25-61D3AEF04D82}" type="slidenum">
              <a:rPr lang="ru-RU" smtClean="0"/>
              <a:pPr/>
              <a:t>17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16" name="Номер слайда 15"/>
          <p:cNvSpPr>
            <a:spLocks noGrp="1"/>
          </p:cNvSpPr>
          <p:nvPr>
            <p:ph type="sldNum" sz="quarter" idx="11"/>
          </p:nvPr>
        </p:nvSpPr>
        <p:spPr/>
        <p:txBody>
          <a:bodyPr/>
          <a:lstStyle/>
          <a:p>
            <a:fld id="{35F95733-ADA1-4F87-909B-E13AED0B217A}"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F606FFE9-652C-4225-BB75-157767C499EA}" type="datetimeFigureOut">
              <a:rPr lang="ru-RU" smtClean="0"/>
              <a:pPr/>
              <a:t>11.10.2018</a:t>
            </a:fld>
            <a:endParaRPr lang="ru-RU"/>
          </a:p>
        </p:txBody>
      </p:sp>
      <p:sp>
        <p:nvSpPr>
          <p:cNvPr id="15" name="Номер слайда 14"/>
          <p:cNvSpPr>
            <a:spLocks noGrp="1"/>
          </p:cNvSpPr>
          <p:nvPr>
            <p:ph type="sldNum" sz="quarter" idx="15"/>
          </p:nvPr>
        </p:nvSpPr>
        <p:spPr/>
        <p:txBody>
          <a:bodyPr/>
          <a:lstStyle>
            <a:lvl1pPr algn="ctr">
              <a:defRPr/>
            </a:lvl1pPr>
          </a:lstStyle>
          <a:p>
            <a:fld id="{35F95733-ADA1-4F87-909B-E13AED0B217A}"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F95733-ADA1-4F87-909B-E13AED0B217A}"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6"/>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F95733-ADA1-4F87-909B-E13AED0B217A}"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35F95733-ADA1-4F87-909B-E13AED0B217A}"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5F95733-ADA1-4F87-909B-E13AED0B217A}"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5F95733-ADA1-4F87-909B-E13AED0B217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F606FFE9-652C-4225-BB75-157767C499EA}" type="datetimeFigureOut">
              <a:rPr lang="ru-RU" smtClean="0"/>
              <a:pPr/>
              <a:t>11.10.2018</a:t>
            </a:fld>
            <a:endParaRPr lang="ru-RU"/>
          </a:p>
        </p:txBody>
      </p:sp>
      <p:sp>
        <p:nvSpPr>
          <p:cNvPr id="9" name="Номер слайда 8"/>
          <p:cNvSpPr>
            <a:spLocks noGrp="1"/>
          </p:cNvSpPr>
          <p:nvPr>
            <p:ph type="sldNum" sz="quarter" idx="15"/>
          </p:nvPr>
        </p:nvSpPr>
        <p:spPr/>
        <p:txBody>
          <a:bodyPr/>
          <a:lstStyle/>
          <a:p>
            <a:fld id="{35F95733-ADA1-4F87-909B-E13AED0B217A}"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9" name="Номер слайда 8"/>
          <p:cNvSpPr>
            <a:spLocks noGrp="1"/>
          </p:cNvSpPr>
          <p:nvPr>
            <p:ph type="sldNum" sz="quarter" idx="11"/>
          </p:nvPr>
        </p:nvSpPr>
        <p:spPr/>
        <p:txBody>
          <a:bodyPr/>
          <a:lstStyle/>
          <a:p>
            <a:fld id="{35F95733-ADA1-4F87-909B-E13AED0B217A}"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F95733-ADA1-4F87-909B-E13AED0B217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2"/>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606FFE9-652C-4225-BB75-157767C499EA}" type="datetimeFigureOut">
              <a:rPr lang="ru-RU" smtClean="0"/>
              <a:pPr/>
              <a:t>11.10.2018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F95733-ADA1-4F87-909B-E13AED0B217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F606FFE9-652C-4225-BB75-157767C499EA}" type="datetimeFigureOut">
              <a:rPr lang="ru-RU" smtClean="0"/>
              <a:pPr/>
              <a:t>11.10.2018</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35F95733-ADA1-4F87-909B-E13AED0B217A}"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ctrTitle"/>
          </p:nvPr>
        </p:nvSpPr>
        <p:spPr>
          <a:xfrm>
            <a:off x="366551" y="189191"/>
            <a:ext cx="8625051" cy="6470919"/>
          </a:xfrm>
        </p:spPr>
        <p:txBody>
          <a:bodyPr>
            <a:normAutofit fontScale="90000"/>
          </a:bodyPr>
          <a:lstStyle/>
          <a:p>
            <a:pPr algn="ct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ru-RU" sz="2000" dirty="0" smtClean="0"/>
              <a:t/>
            </a:r>
            <a:br>
              <a:rPr lang="ru-RU"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r>
              <a:rPr sz="2000" smtClean="0"/>
              <a:t/>
            </a:r>
            <a:br>
              <a:rPr sz="2000" smtClean="0"/>
            </a:br>
            <a:r>
              <a:rPr lang="uz-Cyrl-UZ" sz="4000" b="1" dirty="0" smtClean="0">
                <a:latin typeface="Times New Roman" pitchFamily="18" charset="0"/>
                <a:cs typeface="Times New Roman" pitchFamily="18" charset="0"/>
              </a:rPr>
              <a:t>Республика Маънавият ва маърифат маркази </a:t>
            </a:r>
            <a:r>
              <a:rPr lang="en-US" sz="4000" b="1" dirty="0" smtClean="0">
                <a:latin typeface="Times New Roman" pitchFamily="18" charset="0"/>
                <a:cs typeface="Times New Roman" pitchFamily="18" charset="0"/>
              </a:rPr>
              <a:t/>
            </a:r>
            <a:br>
              <a:rPr lang="en-US" sz="4000" b="1" dirty="0" smtClean="0">
                <a:latin typeface="Times New Roman" pitchFamily="18" charset="0"/>
                <a:cs typeface="Times New Roman" pitchFamily="18" charset="0"/>
              </a:rPr>
            </a:br>
            <a:r>
              <a:rPr lang="uz-Cyrl-UZ" sz="3600" b="1" dirty="0" smtClean="0">
                <a:latin typeface="Times New Roman" pitchFamily="18" charset="0"/>
                <a:cs typeface="Times New Roman" pitchFamily="18" charset="0"/>
              </a:rPr>
              <a:t>“Илмий экспертиза ” бўлими бошлиғи, сиёсий фанлари бўйича фалсафа доктори (PhD) </a:t>
            </a:r>
            <a:br>
              <a:rPr lang="uz-Cyrl-UZ" sz="3600" b="1"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 </a:t>
            </a:r>
            <a:r>
              <a:rPr lang="uz-Cyrl-UZ" sz="4000" b="1" dirty="0" smtClean="0">
                <a:latin typeface="Times New Roman" pitchFamily="18" charset="0"/>
                <a:cs typeface="Times New Roman" pitchFamily="18" charset="0"/>
              </a:rPr>
              <a:t>Мусаев Мансур Турсунпўлатович </a:t>
            </a:r>
            <a:r>
              <a:rPr lang="en-US" sz="2000" dirty="0" smtClean="0"/>
              <a:t/>
            </a:r>
            <a:br>
              <a:rPr lang="en-US" sz="2000" dirty="0" smtClean="0"/>
            </a:b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uz-Cyrl-UZ" sz="2000" dirty="0" smtClean="0">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
            </a:r>
            <a:br>
              <a:rPr lang="uz-Cyrl-UZ" sz="20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uz-Cyrl-UZ" sz="3600" b="1" dirty="0" smtClean="0">
                <a:latin typeface="Times New Roman" pitchFamily="18" charset="0"/>
                <a:cs typeface="Times New Roman" pitchFamily="18" charset="0"/>
              </a:rPr>
              <a:t>“Ҳозирги замонда инсон қалби ва онги учун кураш”.</a:t>
            </a:r>
            <a:r>
              <a:rPr lang="ru-RU" sz="3600" dirty="0" smtClean="0"/>
              <a:t/>
            </a:r>
            <a:br>
              <a:rPr lang="ru-RU" sz="3600" dirty="0" smtClean="0"/>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uz-Cyrl-UZ" sz="2000" b="1" dirty="0" smtClean="0">
                <a:latin typeface="Times New Roman" pitchFamily="18" charset="0"/>
                <a:cs typeface="Times New Roman" pitchFamily="18" charset="0"/>
              </a:rPr>
              <a:t/>
            </a:r>
            <a:br>
              <a:rPr lang="uz-Cyrl-UZ" sz="2000" b="1" dirty="0" smtClean="0">
                <a:latin typeface="Times New Roman" pitchFamily="18" charset="0"/>
                <a:cs typeface="Times New Roman" pitchFamily="18" charset="0"/>
              </a:rPr>
            </a:br>
            <a:r>
              <a:rPr lang="uz-Cyrl-UZ" sz="2000" b="1" dirty="0" smtClean="0">
                <a:latin typeface="Times New Roman" pitchFamily="18" charset="0"/>
                <a:cs typeface="Times New Roman" pitchFamily="18" charset="0"/>
              </a:rPr>
              <a:t>ТОШКЕНТ – 201</a:t>
            </a:r>
            <a:r>
              <a:rPr lang="en-US" sz="2000" b="1" dirty="0" smtClean="0">
                <a:latin typeface="Times New Roman" pitchFamily="18" charset="0"/>
                <a:cs typeface="Times New Roman" pitchFamily="18" charset="0"/>
              </a:rPr>
              <a:t>8</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endParaRPr lang="ru-RU" sz="2200" b="1" dirty="0"/>
          </a:p>
        </p:txBody>
      </p:sp>
    </p:spTree>
    <p:extLst>
      <p:ext uri="{BB962C8B-B14F-4D97-AF65-F5344CB8AC3E}">
        <p14:creationId xmlns:p14="http://schemas.microsoft.com/office/powerpoint/2010/main" xmlns="" val="164234388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57159" y="3571284"/>
            <a:ext cx="8175994" cy="3036628"/>
          </a:xfrm>
          <a:prstGeom prst="roundRect">
            <a:avLst/>
          </a:prstGeom>
          <a:solidFill>
            <a:schemeClr val="accent1">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just"/>
            <a:r>
              <a:rPr lang="uz-Cyrl-UZ" sz="3200" dirty="0" smtClean="0">
                <a:latin typeface="Times New Roman" pitchFamily="18" charset="0"/>
                <a:cs typeface="Times New Roman" pitchFamily="18" charset="0"/>
              </a:rPr>
              <a:t>“Ҳозирги вақтда жаҳонда ва минтақамизда ҳарбий-сиёсий вазият кескин ўзгариб, миллий ва глобал хавфсизлик соҳасида хатар ва таҳдидлар тобора кучайиб бормоқда”.</a:t>
            </a:r>
            <a:endParaRPr lang="ru-RU" sz="3200" dirty="0">
              <a:latin typeface="Times New Roman" pitchFamily="18" charset="0"/>
              <a:cs typeface="Times New Roman"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113800" y="43542"/>
            <a:ext cx="3106718" cy="34551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113800" y="0"/>
            <a:ext cx="3315588" cy="34551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3423811014"/>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281067" y="374756"/>
            <a:ext cx="8634334" cy="6160957"/>
          </a:xfrm>
          <a:prstGeom prst="roundRect">
            <a:avLst/>
          </a:prstGeom>
          <a:solidFill>
            <a:schemeClr val="accent6">
              <a:lumMod val="7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4000" dirty="0" smtClean="0">
              <a:latin typeface="Times New Roman" panose="02020603050405020304" pitchFamily="18" charset="0"/>
              <a:ea typeface="Times New Roman" panose="02020603050405020304" pitchFamily="18" charset="0"/>
            </a:endParaRPr>
          </a:p>
          <a:p>
            <a:pPr algn="just"/>
            <a:r>
              <a:rPr lang="en-US" sz="4000" dirty="0" smtClean="0">
                <a:latin typeface="Times New Roman" panose="02020603050405020304" pitchFamily="18" charset="0"/>
                <a:ea typeface="Times New Roman" panose="02020603050405020304" pitchFamily="18" charset="0"/>
              </a:rPr>
              <a:t>	</a:t>
            </a:r>
            <a:r>
              <a:rPr lang="uz-Cyrl-UZ" sz="4000" dirty="0" smtClean="0"/>
              <a:t> </a:t>
            </a:r>
          </a:p>
          <a:p>
            <a:pPr algn="just"/>
            <a:r>
              <a:rPr lang="uz-Cyrl-UZ" sz="3600" dirty="0" smtClean="0">
                <a:latin typeface="Times New Roman" pitchFamily="18" charset="0"/>
                <a:cs typeface="Times New Roman" pitchFamily="18" charset="0"/>
              </a:rPr>
              <a:t>Бир  қарашда тарих сахнасидан тушиб кетгандай туюлган ғайриинсоний характерга эга бўлган неофашизм ва ирқчиликдек мафкуралар ҳам янгидан бош кўтара бошлаганини таъкидлаш зарур. </a:t>
            </a:r>
            <a:r>
              <a:rPr lang="ru-RU" sz="3600" dirty="0" err="1" smtClean="0">
                <a:latin typeface="Times New Roman" pitchFamily="18" charset="0"/>
                <a:cs typeface="Times New Roman" pitchFamily="18" charset="0"/>
              </a:rPr>
              <a:t>Дунёнинг</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турли</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бурчакларида</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инсон</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қалби ва</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онгини</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эгаллаш</a:t>
            </a:r>
            <a:r>
              <a:rPr lang="en-US" sz="3600" dirty="0" smtClean="0">
                <a:latin typeface="Times New Roman" pitchFamily="18" charset="0"/>
                <a:cs typeface="Times New Roman" pitchFamily="18" charset="0"/>
              </a:rPr>
              <a:t> (</a:t>
            </a:r>
            <a:r>
              <a:rPr lang="uz-Cyrl-UZ" sz="3600" dirty="0" smtClean="0">
                <a:latin typeface="Times New Roman" pitchFamily="18" charset="0"/>
                <a:cs typeface="Times New Roman" pitchFamily="18" charset="0"/>
              </a:rPr>
              <a:t>экспанция</a:t>
            </a:r>
            <a:r>
              <a:rPr lang="en-US" sz="3600"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учун</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кураш</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тобора</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кучайиб</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бормоқда.</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Бу</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ҳол бугунги</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кунда</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дунёнинг</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мафкуравий</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манзарасини</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белгилаб</a:t>
            </a:r>
            <a:r>
              <a:rPr lang="ru-RU" sz="3600" dirty="0" smtClean="0">
                <a:latin typeface="Times New Roman" pitchFamily="18" charset="0"/>
                <a:cs typeface="Times New Roman" pitchFamily="18" charset="0"/>
              </a:rPr>
              <a:t> </a:t>
            </a:r>
            <a:r>
              <a:rPr lang="ru-RU" sz="3600" dirty="0" err="1" smtClean="0">
                <a:latin typeface="Times New Roman" pitchFamily="18" charset="0"/>
                <a:cs typeface="Times New Roman" pitchFamily="18" charset="0"/>
              </a:rPr>
              <a:t>бермоқда.</a:t>
            </a:r>
            <a:r>
              <a:rPr lang="ru-RU" sz="3600" dirty="0" smtClean="0">
                <a:latin typeface="Times New Roman" pitchFamily="18" charset="0"/>
                <a:cs typeface="Times New Roman" pitchFamily="18" charset="0"/>
              </a:rPr>
              <a:t> </a:t>
            </a:r>
          </a:p>
          <a:p>
            <a:pPr algn="just"/>
            <a:endParaRPr lang="ru-RU" sz="4000" dirty="0">
              <a:solidFill>
                <a:schemeClr val="bg1"/>
              </a:solidFill>
            </a:endParaRPr>
          </a:p>
          <a:p>
            <a:pPr algn="ctr"/>
            <a:endParaRPr lang="ru-RU" sz="4000" dirty="0"/>
          </a:p>
        </p:txBody>
      </p:sp>
    </p:spTree>
    <p:extLst>
      <p:ext uri="{BB962C8B-B14F-4D97-AF65-F5344CB8AC3E}">
        <p14:creationId xmlns:p14="http://schemas.microsoft.com/office/powerpoint/2010/main" xmlns="" val="28029268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571472" y="428606"/>
            <a:ext cx="8215370" cy="5509200"/>
          </a:xfrm>
          <a:prstGeom prst="rect">
            <a:avLst/>
          </a:prstGeom>
        </p:spPr>
        <p:txBody>
          <a:bodyPr wrap="square">
            <a:spAutoFit/>
          </a:bodyPr>
          <a:lstStyle/>
          <a:p>
            <a:pPr algn="just"/>
            <a:r>
              <a:rPr lang="uz-Cyrl-UZ" sz="3200" dirty="0" smtClean="0">
                <a:solidFill>
                  <a:schemeClr val="bg1"/>
                </a:solidFill>
              </a:rPr>
              <a:t>XXI асрга келиб ахборот қудратли қуролга айланди. Мазкур қурол ёрдамида ҳарбий кучлар орқали амалга ошириб бўлмайдиган мақсадларга бевосита эришиш мумкин. Ахборотдан вайронкор қурол сифатида фойдаланиш мақсадида айрим етакчи давлатлар ўзга мамлакат   аҳолиси онги ва дунёқарашини ўзгартириш мақсадида ғоявий, мафкуравий таъсир ўтказишга алоҳида эътибор қаратишмоқда</a:t>
            </a:r>
            <a:endParaRPr lang="ru-RU" sz="3200" dirty="0">
              <a:solidFill>
                <a:schemeClr val="bg1"/>
              </a:solidFill>
            </a:endParaRPr>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0"/>
            <a:ext cx="9144000" cy="3046988"/>
          </a:xfrm>
          <a:prstGeom prst="rect">
            <a:avLst/>
          </a:prstGeom>
        </p:spPr>
        <p:txBody>
          <a:bodyPr wrap="square">
            <a:spAutoFit/>
          </a:bodyPr>
          <a:lstStyle/>
          <a:p>
            <a:pPr algn="just"/>
            <a:r>
              <a:rPr lang="ru-RU" sz="2400" dirty="0" err="1" smtClean="0">
                <a:latin typeface="Times New Roman" pitchFamily="18" charset="0"/>
                <a:cs typeface="Times New Roman" pitchFamily="18" charset="0"/>
              </a:rPr>
              <a:t>Геосиёсий</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вазиятнинг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ўзгариши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ҳамда рақобат кучайиши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натижасида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юқорида кўрсатилган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омиллардан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ташқари</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илгари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кузатилмаган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таҳдидлар юзага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кела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бошлади</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Айрим</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ғарб давлатлари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томонидан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миллий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манфаатларини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кенгайтиришда</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демократия </a:t>
            </a:r>
            <a:r>
              <a:rPr lang="ru-RU" sz="2400" dirty="0" err="1" smtClean="0">
                <a:latin typeface="Times New Roman" pitchFamily="18" charset="0"/>
                <a:cs typeface="Times New Roman" pitchFamily="18" charset="0"/>
              </a:rPr>
              <a:t>экспорти</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иккиламчи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меъёр</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сиёсий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ахборот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ҳуружи</a:t>
            </a: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каби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асосий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воситага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айланмоқда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Глобаллашув</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жараёнини</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бевосита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ахборот</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билан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боғлиқ</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эканлигини</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тушиниш</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қийин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эмас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албатта</a:t>
            </a:r>
            <a:r>
              <a:rPr lang="en-US" sz="2400" dirty="0" smtClean="0">
                <a:latin typeface="Times New Roman" pitchFamily="18" charset="0"/>
                <a:cs typeface="Times New Roman" pitchFamily="18" charset="0"/>
              </a:rPr>
              <a:t>.</a:t>
            </a:r>
            <a:endParaRPr lang="ru-RU" sz="2000"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026" name="Picture 2" descr="H:\Маънавият ва Маърифат маркази МАҚОЛАЛАР\images (6).jpg"/>
          <p:cNvPicPr>
            <a:picLocks noChangeAspect="1" noChangeArrowheads="1"/>
          </p:cNvPicPr>
          <p:nvPr/>
        </p:nvPicPr>
        <p:blipFill>
          <a:blip r:embed="rId2"/>
          <a:srcRect/>
          <a:stretch>
            <a:fillRect/>
          </a:stretch>
        </p:blipFill>
        <p:spPr bwMode="auto">
          <a:xfrm>
            <a:off x="0" y="3071810"/>
            <a:ext cx="4572000" cy="3786190"/>
          </a:xfrm>
          <a:prstGeom prst="rect">
            <a:avLst/>
          </a:prstGeom>
          <a:noFill/>
        </p:spPr>
      </p:pic>
      <p:pic>
        <p:nvPicPr>
          <p:cNvPr id="1027" name="Picture 3" descr="H:\Маънавият ва Маърифат маркази МАҚОЛАЛАР\images (9).jpg"/>
          <p:cNvPicPr>
            <a:picLocks noChangeAspect="1" noChangeArrowheads="1"/>
          </p:cNvPicPr>
          <p:nvPr/>
        </p:nvPicPr>
        <p:blipFill>
          <a:blip r:embed="rId3"/>
          <a:srcRect/>
          <a:stretch>
            <a:fillRect/>
          </a:stretch>
        </p:blipFill>
        <p:spPr bwMode="auto">
          <a:xfrm>
            <a:off x="4572002" y="3071810"/>
            <a:ext cx="4572001" cy="3786190"/>
          </a:xfrm>
          <a:prstGeom prst="rect">
            <a:avLst/>
          </a:prstGeom>
          <a:noFill/>
        </p:spPr>
      </p:pic>
    </p:spTree>
    <p:extLst>
      <p:ext uri="{BB962C8B-B14F-4D97-AF65-F5344CB8AC3E}">
        <p14:creationId xmlns:p14="http://schemas.microsoft.com/office/powerpoint/2010/main" xmlns="" val="805183450"/>
      </p:ext>
    </p:extLst>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571472" y="428608"/>
            <a:ext cx="8215370" cy="5786199"/>
          </a:xfrm>
          <a:prstGeom prst="rect">
            <a:avLst/>
          </a:prstGeom>
        </p:spPr>
        <p:txBody>
          <a:bodyPr wrap="square">
            <a:spAutoFit/>
          </a:bodyPr>
          <a:lstStyle/>
          <a:p>
            <a:pPr algn="just"/>
            <a:r>
              <a:rPr lang="en-US"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Ҳозирда турли</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усулларда</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олиб</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борилаётган</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мафкуравий</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тарғибот ва</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ташвиқотларнинг асл</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мақсади-инсон қалби ва</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онги</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учун</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курашга</a:t>
            </a:r>
            <a:r>
              <a:rPr lang="ru-RU" sz="2800" dirty="0" smtClean="0">
                <a:solidFill>
                  <a:schemeClr val="bg1"/>
                </a:solidFill>
                <a:latin typeface="Times New Roman" pitchFamily="18" charset="0"/>
                <a:cs typeface="Times New Roman" pitchFamily="18" charset="0"/>
              </a:rPr>
              <a:t> </a:t>
            </a:r>
            <a:r>
              <a:rPr lang="ru-RU" sz="2800" dirty="0" err="1" smtClean="0">
                <a:solidFill>
                  <a:schemeClr val="bg1"/>
                </a:solidFill>
                <a:latin typeface="Times New Roman" pitchFamily="18" charset="0"/>
                <a:cs typeface="Times New Roman" pitchFamily="18" charset="0"/>
              </a:rPr>
              <a:t>қаратилган.</a:t>
            </a:r>
            <a:r>
              <a:rPr lang="ru-RU" sz="2800" dirty="0" smtClean="0">
                <a:solidFill>
                  <a:schemeClr val="bg1"/>
                </a:solidFill>
                <a:latin typeface="Times New Roman" pitchFamily="18" charset="0"/>
                <a:cs typeface="Times New Roman" pitchFamily="18" charset="0"/>
              </a:rPr>
              <a:t> </a:t>
            </a:r>
            <a:r>
              <a:rPr lang="uz-Cyrl-UZ" sz="2800" dirty="0" smtClean="0">
                <a:solidFill>
                  <a:schemeClr val="bg1"/>
                </a:solidFill>
              </a:rPr>
              <a:t>Бугунги кунга келиб, дунёнинг йирик давлатларидаги халқаро сиёсий марказлар ахборот хуружларини уюштириш орқали ривожланаётган мамлакатларнинг жаҳон ахборот маконига чиқиш жараёнини издан чиқаришига интилмоқда.</a:t>
            </a:r>
            <a:r>
              <a:rPr lang="en-US" sz="2800" dirty="0" smtClean="0">
                <a:solidFill>
                  <a:schemeClr val="bg1"/>
                </a:solidFill>
              </a:rPr>
              <a:t> </a:t>
            </a:r>
            <a:r>
              <a:rPr lang="uz-Cyrl-UZ" sz="2800" dirty="0" smtClean="0">
                <a:solidFill>
                  <a:schemeClr val="bg1"/>
                </a:solidFill>
              </a:rPr>
              <a:t>Бу ҳақда собиқ Бухоро амри Саид Амир Олимхоннинг қудаси Натан Ротшильд қайд этганидек: “Ким ахборотга эга бўлса, дунёга ҳам эгалик қилади”, дея таъкидлагани бежиз эмас</a:t>
            </a:r>
            <a:r>
              <a:rPr lang="uz-Cyrl-UZ" sz="3400" dirty="0" smtClean="0">
                <a:solidFill>
                  <a:schemeClr val="bg1"/>
                </a:solidFill>
              </a:rPr>
              <a:t>. </a:t>
            </a:r>
            <a:endParaRPr lang="ru-RU" sz="3400" dirty="0">
              <a:solidFill>
                <a:schemeClr val="bg1"/>
              </a:solidFill>
            </a:endParaRPr>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428604"/>
            <a:ext cx="8715436" cy="6124754"/>
          </a:xfrm>
          <a:prstGeom prst="rect">
            <a:avLst/>
          </a:prstGeom>
        </p:spPr>
        <p:txBody>
          <a:bodyPr wrap="square">
            <a:spAutoFit/>
          </a:bodyPr>
          <a:lstStyle/>
          <a:p>
            <a:pPr algn="just"/>
            <a:r>
              <a:rPr lang="uz-Cyrl-UZ" sz="3200" dirty="0" smtClean="0">
                <a:solidFill>
                  <a:schemeClr val="bg1"/>
                </a:solidFill>
              </a:rPr>
              <a:t>Айрим  етакчи давлатлар муайян мамлакатдаги хукумат бошқаруви, давлат тўғрисида холисона фикрларни амалда мавжуд эмаслиги тўғрисидаги ғояни илгари суришга интилаётганлиги  тобора ойдинлашмоқда. Мавжуд бошқарув тузумига нисбатан норозичилик кайфиятларини амалга ошириш учун маҳаллий аҳоли вакилларини онгини чалғитишда уларнинг онги ва психологиясини ўзгартириш мақсадида аниқ маълумотга эга бўлмаган ахборотни тарқатишмоқда.</a:t>
            </a:r>
            <a:r>
              <a:rPr lang="uz-Cyrl-UZ" sz="4000" dirty="0" smtClean="0">
                <a:solidFill>
                  <a:schemeClr val="bg1"/>
                </a:solidFill>
              </a:rPr>
              <a:t>	</a:t>
            </a:r>
            <a:endParaRPr lang="ru-RU" sz="3600" dirty="0">
              <a:solidFill>
                <a:schemeClr val="bg1"/>
              </a:solidFill>
            </a:endParaRPr>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428605"/>
            <a:ext cx="8715436" cy="6494085"/>
          </a:xfrm>
          <a:prstGeom prst="rect">
            <a:avLst/>
          </a:prstGeom>
        </p:spPr>
        <p:txBody>
          <a:bodyPr wrap="square">
            <a:spAutoFit/>
          </a:bodyPr>
          <a:lstStyle/>
          <a:p>
            <a:pPr algn="just"/>
            <a:r>
              <a:rPr lang="uz-Cyrl-UZ" sz="3200" dirty="0" smtClean="0">
                <a:solidFill>
                  <a:schemeClr val="bg1"/>
                </a:solidFill>
              </a:rPr>
              <a:t>Ахборот хуружлари хусусиятларидан бири шундаки, улар аввало, миллатнинг тарихан шаклланган маданияти, қадриятлари ва унинг ўзига хослигини барбод этиш билан бир қаторда инсонларни миллат ва халқ сифатида яшаш хавф остида қолишига замин яратади. Бугунги кунда ушбу ҳаракатларнинг олдини олиш учун АҚШда миллий хавфсизликни таъминлаш мақсадида барча фуқароларнинг электрон манзилларини очиб текшириш ҳақидаги қарорни алоҳида таъкидлаш ўринли.	</a:t>
            </a:r>
            <a:r>
              <a:rPr lang="uz-Cyrl-UZ" sz="3200" dirty="0" smtClean="0"/>
              <a:t>							</a:t>
            </a:r>
            <a:endParaRPr lang="ru-RU" sz="3600" dirty="0">
              <a:solidFill>
                <a:schemeClr val="bg1"/>
              </a:solidFill>
            </a:endParaRPr>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428604"/>
            <a:ext cx="8715436" cy="6432530"/>
          </a:xfrm>
          <a:prstGeom prst="rect">
            <a:avLst/>
          </a:prstGeom>
        </p:spPr>
        <p:txBody>
          <a:bodyPr wrap="square">
            <a:spAutoFit/>
          </a:bodyPr>
          <a:lstStyle/>
          <a:p>
            <a:pPr algn="just"/>
            <a:r>
              <a:rPr lang="uz-Cyrl-UZ" sz="2900" dirty="0" smtClean="0">
                <a:solidFill>
                  <a:schemeClr val="bg1"/>
                </a:solidFill>
              </a:rPr>
              <a:t>Мутахассислар ҳозирда инсон онги ва қалиб учун ҳаракат қилаётган ахборот хуружларининг муҳим қуролларидан бири сифатида оммавий ахборот воситалари ва информацион тазйиқларнинг жуда муҳим эканлигини таъкидлашмоқда. Бу ҳақда АҚШ Марказий разведка бошқармаснинг “даҳо”си ҳисобланган А.Даллеснинг фикрича, “Инсон мияси, одамларнинг онги ўзгарувчанликка мойилдир, тартибсизлик, палапартишлик уруғларини сочиш орқали биз уларнинг ўзига сездирмаган ҳолда асил қадриятларни унутиб, сохта қадриятларга ишонишларига эришишимиз мумкин.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214290"/>
            <a:ext cx="8715436" cy="6124754"/>
          </a:xfrm>
          <a:prstGeom prst="rect">
            <a:avLst/>
          </a:prstGeom>
        </p:spPr>
        <p:txBody>
          <a:bodyPr wrap="square">
            <a:spAutoFit/>
          </a:bodyPr>
          <a:lstStyle/>
          <a:p>
            <a:pPr algn="just"/>
            <a:r>
              <a:rPr lang="uz-Cyrl-UZ" sz="3200" dirty="0" smtClean="0">
                <a:solidFill>
                  <a:schemeClr val="bg1"/>
                </a:solidFill>
              </a:rPr>
              <a:t>Инсонлар онги учун уларнинг болалик ва ўсмирлик чоғлариданоқ курашиш, ёшларини ўзлари ўйлаб топган сохта қадриятлар қулига айлантириш, қолаверса, ҳар бир миллат орасида ўз маслакдошларимизни топиш ҳамда уларни сафларини кенгайтириш орқали аста-секин бўйсунишни истамаган ҳар қандай мағрур ҳалқни ҳам бош эгишга мажбур қиламиз, акс ҳолда эса мисли кўрилмаган фожеаларга гирифтор этамиз”-дея таъкидлаган эди.</a:t>
            </a:r>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214292"/>
            <a:ext cx="8715436" cy="7078861"/>
          </a:xfrm>
          <a:prstGeom prst="rect">
            <a:avLst/>
          </a:prstGeom>
        </p:spPr>
        <p:txBody>
          <a:bodyPr wrap="square">
            <a:spAutoFit/>
          </a:bodyPr>
          <a:lstStyle/>
          <a:p>
            <a:pPr algn="just"/>
            <a:r>
              <a:rPr lang="uz-Cyrl-UZ" sz="3000" dirty="0" smtClean="0">
                <a:solidFill>
                  <a:schemeClr val="bg1"/>
                </a:solidFill>
                <a:latin typeface="Times New Roman" pitchFamily="18" charset="0"/>
                <a:cs typeface="Times New Roman" pitchFamily="18" charset="0"/>
              </a:rPr>
              <a:t>А.Даллеснинг юқоридаги фикрига эътибор қаратилса, ахборот хуружи хар қандай давлат ва жамият хаётидаги барқарорликка путур етказишини англашимиз лозим. Кейинги</a:t>
            </a:r>
            <a:r>
              <a:rPr lang="en-US" sz="3000" dirty="0" smtClean="0">
                <a:solidFill>
                  <a:schemeClr val="bg1"/>
                </a:solidFill>
                <a:latin typeface="Times New Roman" pitchFamily="18" charset="0"/>
                <a:cs typeface="Times New Roman" pitchFamily="18" charset="0"/>
              </a:rPr>
              <a:t> </a:t>
            </a:r>
            <a:r>
              <a:rPr lang="uz-Cyrl-UZ" sz="3000" dirty="0" smtClean="0">
                <a:solidFill>
                  <a:schemeClr val="bg1"/>
                </a:solidFill>
                <a:latin typeface="Times New Roman" pitchFamily="18" charset="0"/>
                <a:cs typeface="Times New Roman" pitchFamily="18" charset="0"/>
              </a:rPr>
              <a:t>15 йил мобайнида АҚШ ҳукумати томонидан информацион қуроллар ва психологик таъсир воситаларини ишлаб чиқариш ва такомиллаштириш мақсадида сарфланадиган маблағлар миқдорини 4 баробарга оширган. Дунёдаги айрим йирик давлатлар мустақил сиёсат юритаётган мамлакатларга нисбатан уларнинг ички сиёсатида, виждон эркинлиги жараёнларида содир бўлаётган бир вақтда аввало, хориждан йўналтирилаётган ахборот хуружларини асл мақсадларини англаш лозим.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214292"/>
            <a:ext cx="8715436" cy="6740307"/>
          </a:xfrm>
          <a:prstGeom prst="rect">
            <a:avLst/>
          </a:prstGeom>
        </p:spPr>
        <p:txBody>
          <a:bodyPr wrap="square">
            <a:spAutoFit/>
          </a:bodyPr>
          <a:lstStyle/>
          <a:p>
            <a:pPr algn="just"/>
            <a:r>
              <a:rPr lang="uz-Cyrl-UZ" sz="3000" dirty="0" smtClean="0">
                <a:solidFill>
                  <a:schemeClr val="bg1"/>
                </a:solidFill>
              </a:rPr>
              <a:t>Ҳозирги кунда айрим сиёсий кучларнинг олиб бораётган ахборот сиёсатига эътибор қаратилса, қадимги Хитой файласуфи ва ҳарбий арбоби Сунь Цзи томонидан мил.ав. VI асрда ёзиб қолдирилган “Насиҳатлари”ни ёдга солади: “Душман мамлакатидаги барча яхши нарсаларни йўқотишга ҳаракат қилинг; душман тарафининг арбобларини жиноий ишларга жалб этинг; душман мамлакатининг раҳбарияти обрусига путур етказинг; шу мақсадда энг разил ва пасткаш одамларни ишга солинг; душман мамлакатининг фуқаролари орасида низо ва тўқнашувлар келтириб чиқаришга интилинг; </a:t>
            </a:r>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85720" y="214294"/>
            <a:ext cx="8715436" cy="8156079"/>
          </a:xfrm>
          <a:prstGeom prst="rect">
            <a:avLst/>
          </a:prstGeom>
        </p:spPr>
        <p:txBody>
          <a:bodyPr wrap="square">
            <a:spAutoFit/>
          </a:bodyPr>
          <a:lstStyle/>
          <a:p>
            <a:pPr algn="just"/>
            <a:r>
              <a:rPr lang="uz-Cyrl-UZ" sz="3000" dirty="0" smtClean="0">
                <a:solidFill>
                  <a:schemeClr val="bg1"/>
                </a:solidFill>
              </a:rPr>
              <a:t>Ёшларни  кексаларга қарши гиж-гижланг; барча воситалар билан хукмдорлар ишига ҳалақит беринг; душман лашкарларининг тартиби ва таъминотига халақит беринг; душман тарафларининг аскарлари руҳини мусиқа ва ашула билан заифлаштиринг; душманингиз анъаналарини қадрсизлантиришга ва уларни яратганга ишончини йўқотишга интилинг; душман тарафларга енгилтак, бузуқ аёлларни юборинг. Токи улар уша мамлакатнинг бузулиши, айнишига кўмаклашсин; айғоқчилардан ахборотни сотиб олиш учун мукофат ва совғаларни аяманг”- дея таъкидлаган эди. </a:t>
            </a:r>
            <a:r>
              <a:rPr lang="ru-RU" sz="3000" baseline="30000" dirty="0" smtClean="0">
                <a:solidFill>
                  <a:schemeClr val="bg1"/>
                </a:solidFill>
              </a:rPr>
              <a:t> </a:t>
            </a:r>
            <a:r>
              <a:rPr lang="ru-RU" sz="3000" dirty="0" smtClean="0">
                <a:solidFill>
                  <a:schemeClr val="bg1"/>
                </a:solidFill>
              </a:rPr>
              <a:t>  </a:t>
            </a:r>
          </a:p>
          <a:p>
            <a:r>
              <a:rPr lang="uz-Cyrl-UZ" sz="3200" dirty="0" smtClean="0"/>
              <a:t> </a:t>
            </a:r>
            <a:endParaRPr lang="ru-RU" sz="3200" dirty="0" smtClean="0"/>
          </a:p>
          <a:p>
            <a:pPr algn="just"/>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14284" y="142854"/>
            <a:ext cx="8715436" cy="7402026"/>
          </a:xfrm>
          <a:prstGeom prst="rect">
            <a:avLst/>
          </a:prstGeom>
        </p:spPr>
        <p:txBody>
          <a:bodyPr wrap="square">
            <a:spAutoFit/>
          </a:bodyPr>
          <a:lstStyle/>
          <a:p>
            <a:pPr algn="just"/>
            <a:r>
              <a:rPr lang="uz-Cyrl-UZ" sz="3100" dirty="0" smtClean="0">
                <a:solidFill>
                  <a:schemeClr val="bg1"/>
                </a:solidFill>
              </a:rPr>
              <a:t>Бугунги кунда мисионерлик ва прозелитизм тарафдорлари ўз таъсир кучини оммалаштириш ва кенгайириш мақсадида ахборот хуружларини амалга ошириш қуйидаги усулларидан бевосита фойдаланишмоқда. Диний адабиётларни оммалаштириш, христиан телевидение ва радиоси, интернет тармоғи орқали турли туман эълонлар ва рекламаларни тарғиб этмоқда. Мазкур ҳаракат тарафдорлари ўз ғояларини интернет веб саҳифаларида ўзларининг бир қатор порталлари орқали тарғибот ва ташвиқот қилишмоқда. </a:t>
            </a:r>
            <a:endParaRPr lang="ru-RU" sz="3100" dirty="0" smtClean="0">
              <a:solidFill>
                <a:schemeClr val="bg1"/>
              </a:solidFill>
            </a:endParaRPr>
          </a:p>
          <a:p>
            <a:pPr algn="just"/>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142846" y="214292"/>
            <a:ext cx="8858312" cy="7448193"/>
          </a:xfrm>
          <a:prstGeom prst="rect">
            <a:avLst/>
          </a:prstGeom>
        </p:spPr>
        <p:txBody>
          <a:bodyPr wrap="square">
            <a:spAutoFit/>
          </a:bodyPr>
          <a:lstStyle/>
          <a:p>
            <a:pPr algn="just"/>
            <a:r>
              <a:rPr lang="uz-Cyrl-UZ" sz="2900" dirty="0" smtClean="0">
                <a:solidFill>
                  <a:schemeClr val="bg1"/>
                </a:solidFill>
                <a:latin typeface="Times New Roman" pitchFamily="18" charset="0"/>
                <a:cs typeface="Times New Roman" pitchFamily="18" charset="0"/>
              </a:rPr>
              <a:t>Глобаллашувнинг</a:t>
            </a:r>
            <a:r>
              <a:rPr lang="en-US" sz="2900" dirty="0" smtClean="0">
                <a:solidFill>
                  <a:schemeClr val="bg1"/>
                </a:solidFill>
                <a:latin typeface="Times New Roman" pitchFamily="18" charset="0"/>
                <a:cs typeface="Times New Roman" pitchFamily="18" charset="0"/>
              </a:rPr>
              <a:t> </a:t>
            </a:r>
            <a:r>
              <a:rPr lang="uz-Cyrl-UZ" sz="2900" dirty="0" smtClean="0">
                <a:solidFill>
                  <a:schemeClr val="bg1"/>
                </a:solidFill>
                <a:latin typeface="Times New Roman" pitchFamily="18" charset="0"/>
                <a:cs typeface="Times New Roman" pitchFamily="18" charset="0"/>
              </a:rPr>
              <a:t>ижобий ва салбий томонлари бўлгани каби, интернет тармоғи ҳам шундай хусусиятларга эга эканини унутмаслик зарур. Албатта, глобал тармоқ – улкан ресурс. Бироқ, бу ресурсдан ким ва қандай мақсадларда фойдаланиши ҳам жиддий масалалар сирасига киради. Бугунги кунга келиб, интернет тармоғида маънавий-ахлоқий тубанликни тарғиб этувчи саҳифаларнинг сони </a:t>
            </a:r>
            <a:r>
              <a:rPr lang="uz-Cyrl-UZ" sz="2900" b="1" dirty="0" smtClean="0">
                <a:solidFill>
                  <a:schemeClr val="bg1"/>
                </a:solidFill>
                <a:latin typeface="Times New Roman" pitchFamily="18" charset="0"/>
                <a:cs typeface="Times New Roman" pitchFamily="18" charset="0"/>
              </a:rPr>
              <a:t>бир неча юз миллионни</a:t>
            </a:r>
            <a:r>
              <a:rPr lang="uz-Cyrl-UZ" sz="2900" dirty="0" smtClean="0">
                <a:solidFill>
                  <a:schemeClr val="bg1"/>
                </a:solidFill>
                <a:latin typeface="Times New Roman" pitchFamily="18" charset="0"/>
                <a:cs typeface="Times New Roman" pitchFamily="18" charset="0"/>
              </a:rPr>
              <a:t> ташкил этган. Огоҳ бўлишга чақирадиган интернет тармоғи билан боғлиқ яна бир маълумот шундан иборатки, ҳозирда глобал тизим таркибида бузғунчилик, қўпорувчилик мақсадини кўзлайдиган кучларнинг </a:t>
            </a:r>
            <a:r>
              <a:rPr lang="uz-Cyrl-UZ" sz="2900" b="1" dirty="0" smtClean="0">
                <a:solidFill>
                  <a:schemeClr val="bg1"/>
                </a:solidFill>
                <a:latin typeface="Times New Roman" pitchFamily="18" charset="0"/>
                <a:cs typeface="Times New Roman" pitchFamily="18" charset="0"/>
              </a:rPr>
              <a:t>7000 дан ортиқ</a:t>
            </a:r>
            <a:r>
              <a:rPr lang="uz-Cyrl-UZ" sz="2900" dirty="0" smtClean="0">
                <a:solidFill>
                  <a:schemeClr val="bg1"/>
                </a:solidFill>
                <a:latin typeface="Times New Roman" pitchFamily="18" charset="0"/>
                <a:cs typeface="Times New Roman" pitchFamily="18" charset="0"/>
              </a:rPr>
              <a:t> веб-саҳифалари мавжуд тўғрисидаги маълумотлар аниқланган</a:t>
            </a:r>
            <a:r>
              <a:rPr lang="en-US" sz="2900" dirty="0" smtClean="0">
                <a:solidFill>
                  <a:schemeClr val="bg1"/>
                </a:solidFill>
                <a:latin typeface="Times New Roman" pitchFamily="18" charset="0"/>
                <a:cs typeface="Times New Roman" pitchFamily="18" charset="0"/>
              </a:rPr>
              <a:t>.</a:t>
            </a:r>
            <a:r>
              <a:rPr lang="uz-Cyrl-UZ" sz="2900" dirty="0" smtClean="0">
                <a:solidFill>
                  <a:schemeClr val="bg1"/>
                </a:solidFill>
                <a:latin typeface="Times New Roman" pitchFamily="18" charset="0"/>
                <a:cs typeface="Times New Roman" pitchFamily="18" charset="0"/>
              </a:rPr>
              <a:t> </a:t>
            </a:r>
            <a:endParaRPr lang="ru-RU" sz="2900" dirty="0" smtClean="0">
              <a:solidFill>
                <a:schemeClr val="bg1"/>
              </a:solidFill>
              <a:latin typeface="Times New Roman" pitchFamily="18" charset="0"/>
              <a:cs typeface="Times New Roman" pitchFamily="18" charset="0"/>
            </a:endParaRPr>
          </a:p>
          <a:p>
            <a:pPr algn="just"/>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14284" y="142854"/>
            <a:ext cx="8715436" cy="6801862"/>
          </a:xfrm>
          <a:prstGeom prst="rect">
            <a:avLst/>
          </a:prstGeom>
        </p:spPr>
        <p:txBody>
          <a:bodyPr wrap="square">
            <a:spAutoFit/>
          </a:bodyPr>
          <a:lstStyle/>
          <a:p>
            <a:pPr algn="just"/>
            <a:r>
              <a:rPr lang="uz-Cyrl-UZ" sz="2800" dirty="0" smtClean="0">
                <a:solidFill>
                  <a:schemeClr val="bg1"/>
                </a:solidFill>
              </a:rPr>
              <a:t>Миссионерлик ва прозелитизм тарафдорлари томонидан “христиан портали”, “интернет -  черков”, “инжил нима дейди” “дўзаҳдаги вазият”, “черков ва юз доллар”, “худо билан уяли алоқа”, “жаннатга кириш махфий коди” каби сайтлардан фойдаланиши аниқланган. Миссионерлик ва прозелитизм тарафдорлари ўз сафларига янги аъзоларни жалб этишда интернетдан самарали фойдаланмоқда. </a:t>
            </a:r>
            <a:r>
              <a:rPr lang="uz-Cyrl-UZ" sz="2800" dirty="0" smtClean="0">
                <a:solidFill>
                  <a:schemeClr val="bg1"/>
                </a:solidFill>
              </a:rPr>
              <a:t>Бугун дунёнинг Голландия, Швейцария, Дания, Япония, Хитой, </a:t>
            </a:r>
            <a:r>
              <a:rPr lang="uz-Cyrl-UZ" sz="2800" dirty="0" smtClean="0">
                <a:solidFill>
                  <a:schemeClr val="bg1"/>
                </a:solidFill>
              </a:rPr>
              <a:t>Россия </a:t>
            </a:r>
            <a:r>
              <a:rPr lang="uz-Cyrl-UZ" sz="2800" dirty="0" smtClean="0">
                <a:solidFill>
                  <a:schemeClr val="bg1"/>
                </a:solidFill>
              </a:rPr>
              <a:t>каби давлатларнинг қонунчилигида ёшларнинг руҳияти ва маънавий ўсишига салбий таъсир кўрсатиши мумкин бўлган ахборотларни тарқатганлик </a:t>
            </a:r>
            <a:r>
              <a:rPr lang="uz-Cyrl-UZ" sz="2800" dirty="0" smtClean="0">
                <a:solidFill>
                  <a:schemeClr val="bg1"/>
                </a:solidFill>
              </a:rPr>
              <a:t>учун</a:t>
            </a:r>
            <a:r>
              <a:rPr lang="en-US" sz="2800" smtClean="0">
                <a:solidFill>
                  <a:schemeClr val="bg1"/>
                </a:solidFill>
              </a:rPr>
              <a:t> </a:t>
            </a:r>
            <a:r>
              <a:rPr lang="uz-Cyrl-UZ" sz="2800" smtClean="0">
                <a:solidFill>
                  <a:schemeClr val="bg1"/>
                </a:solidFill>
              </a:rPr>
              <a:t>жиноий </a:t>
            </a:r>
            <a:r>
              <a:rPr lang="uz-Cyrl-UZ" sz="2800" dirty="0" smtClean="0">
                <a:solidFill>
                  <a:schemeClr val="bg1"/>
                </a:solidFill>
              </a:rPr>
              <a:t>жавобгарлик кўзда тутилган. </a:t>
            </a:r>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7016" y="404667"/>
            <a:ext cx="8856984" cy="830997"/>
          </a:xfrm>
          <a:prstGeom prst="rect">
            <a:avLst/>
          </a:prstGeom>
          <a:noFill/>
        </p:spPr>
        <p:txBody>
          <a:bodyPr wrap="square" lIns="91440" tIns="45720" rIns="91440" bIns="45720">
            <a:spAutoFit/>
          </a:bodyPr>
          <a:lstStyle/>
          <a:p>
            <a:pPr algn="ctr"/>
            <a:endParaRPr lang="ru-RU"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endParaRPr lang="ru-RU" sz="2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Прямоугольник 4"/>
          <p:cNvSpPr/>
          <p:nvPr/>
        </p:nvSpPr>
        <p:spPr>
          <a:xfrm>
            <a:off x="214284" y="142857"/>
            <a:ext cx="8715436" cy="7001917"/>
          </a:xfrm>
          <a:prstGeom prst="rect">
            <a:avLst/>
          </a:prstGeom>
        </p:spPr>
        <p:txBody>
          <a:bodyPr wrap="square">
            <a:spAutoFit/>
          </a:bodyPr>
          <a:lstStyle/>
          <a:p>
            <a:pPr algn="just"/>
            <a:r>
              <a:rPr lang="uz-Cyrl-UZ" sz="2900" dirty="0" smtClean="0">
                <a:solidFill>
                  <a:schemeClr val="bg1"/>
                </a:solidFill>
              </a:rPr>
              <a:t>Бугунги кунда инсон қалби ва онгини эгаллаш учун ҳаракат қилаётган ахборот хуружи – муайян кучлар томонидан кишилар онги ва қалбига ёт ғояларни сингдириш мақсадида уларнинг ҳиссиётлари, эътиқоди ва туйғуларига таъсир этишнинг мафкуравий омилларидан, жамият турмуш тарзи ва менталитетдаги ўзгаришларни амалга ошириш учун унга маънавий, моддий, руҳий таъсир ўтказишнинг ноанъанавий ва нохолис усулларидан фойдаланиш асосида сиёсий мақсадларини амалга ошириш мақсадида амалга оширилаётганлиги тобора ойдинлашмоқда. Бу эса мунтазам огох, сезкир, хушёр бўлиш тўғрисида жиддий фикрлашни тақоза этмоқда.</a:t>
            </a:r>
            <a:r>
              <a:rPr lang="uz-Cyrl-UZ" sz="2900" dirty="0" smtClean="0"/>
              <a:t>	</a:t>
            </a:r>
            <a:r>
              <a:rPr lang="uz-Cyrl-UZ" sz="4000" dirty="0" smtClean="0"/>
              <a:t>		</a:t>
            </a:r>
            <a:r>
              <a:rPr lang="uz-Cyrl-UZ" sz="3200" dirty="0" smtClean="0"/>
              <a:t>									</a:t>
            </a:r>
            <a:r>
              <a:rPr lang="ru-RU" sz="3200" dirty="0" smtClean="0"/>
              <a:t> </a:t>
            </a:r>
            <a:r>
              <a:rPr lang="ru-RU" sz="3200" baseline="30000" dirty="0" smtClean="0"/>
              <a:t> </a:t>
            </a:r>
            <a:endParaRPr lang="ru-RU" sz="3200" dirty="0"/>
          </a:p>
        </p:txBody>
      </p:sp>
    </p:spTree>
    <p:extLst>
      <p:ext uri="{BB962C8B-B14F-4D97-AF65-F5344CB8AC3E}">
        <p14:creationId xmlns:p14="http://schemas.microsoft.com/office/powerpoint/2010/main" xmlns="" val="3747762480"/>
      </p:ext>
    </p:extLst>
  </p:cSld>
  <p:clrMapOvr>
    <a:masterClrMapping/>
  </p:clrMapOvr>
  <p:transition spd="slow">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85721" y="3752197"/>
            <a:ext cx="8428670" cy="2820079"/>
          </a:xfrm>
        </p:spPr>
        <p:txBody>
          <a:bodyPr>
            <a:noAutofit/>
          </a:bodyPr>
          <a:lstStyle/>
          <a:p>
            <a:pPr marL="0" indent="0" algn="just">
              <a:buNone/>
            </a:pPr>
            <a:r>
              <a:rPr lang="en-US" sz="2800" dirty="0" smtClean="0">
                <a:latin typeface="Times New Roman" panose="02020603050405020304" pitchFamily="18" charset="0"/>
                <a:cs typeface="Times New Roman" panose="02020603050405020304" pitchFamily="18" charset="0"/>
              </a:rPr>
              <a:t>    </a:t>
            </a:r>
            <a:r>
              <a:rPr lang="uz-Cyrl-UZ" sz="2800" i="1" dirty="0" smtClean="0">
                <a:solidFill>
                  <a:schemeClr val="bg1"/>
                </a:solidFill>
                <a:latin typeface="Times New Roman" pitchFamily="18" charset="0"/>
                <a:cs typeface="Times New Roman" pitchFamily="18" charset="0"/>
              </a:rPr>
              <a:t>Хулоса қилиб айтганда Муҳтарам</a:t>
            </a:r>
            <a:r>
              <a:rPr lang="en-US" sz="2800" i="1" dirty="0" smtClean="0">
                <a:solidFill>
                  <a:schemeClr val="bg1"/>
                </a:solidFill>
                <a:latin typeface="Times New Roman" pitchFamily="18" charset="0"/>
                <a:cs typeface="Times New Roman" pitchFamily="18" charset="0"/>
              </a:rPr>
              <a:t> </a:t>
            </a:r>
            <a:r>
              <a:rPr lang="uz-Cyrl-UZ" sz="2800" i="1" dirty="0" smtClean="0">
                <a:solidFill>
                  <a:schemeClr val="bg1"/>
                </a:solidFill>
                <a:latin typeface="Times New Roman" pitchFamily="18" charset="0"/>
                <a:cs typeface="Times New Roman" pitchFamily="18" charset="0"/>
              </a:rPr>
              <a:t>Президентимиз Шавкат Мирамонович Мирзиёев қайд этганидек:</a:t>
            </a:r>
            <a:r>
              <a:rPr lang="en-US" sz="2800" i="1" dirty="0" smtClean="0">
                <a:solidFill>
                  <a:schemeClr val="bg1"/>
                </a:solidFill>
                <a:latin typeface="Times New Roman" pitchFamily="18" charset="0"/>
                <a:cs typeface="Times New Roman" pitchFamily="18" charset="0"/>
              </a:rPr>
              <a:t> </a:t>
            </a:r>
            <a:r>
              <a:rPr lang="ru-RU" sz="2800" i="1" dirty="0" smtClean="0">
                <a:solidFill>
                  <a:schemeClr val="bg1"/>
                </a:solidFill>
                <a:latin typeface="Times New Roman" pitchFamily="18" charset="0"/>
                <a:cs typeface="Times New Roman" pitchFamily="18" charset="0"/>
              </a:rPr>
              <a:t>“</a:t>
            </a:r>
            <a:r>
              <a:rPr lang="ru-RU" sz="2800" i="1" dirty="0" err="1" smtClean="0">
                <a:solidFill>
                  <a:schemeClr val="bg1"/>
                </a:solidFill>
                <a:latin typeface="Times New Roman" pitchFamily="18" charset="0"/>
                <a:cs typeface="Times New Roman" pitchFamily="18" charset="0"/>
              </a:rPr>
              <a:t>Агар</a:t>
            </a:r>
            <a:r>
              <a:rPr lang="ru-RU" sz="2800" i="1" dirty="0" smtClean="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биз</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ёлғон ғояга алданганларни</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ўз</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ҳолига ташлаб</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қўядиган бўлсак</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эртага</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четда</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пайт</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пойлаб</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турган</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қабиҳ </a:t>
            </a:r>
            <a:r>
              <a:rPr lang="ru-RU" sz="2800" i="1" dirty="0">
                <a:solidFill>
                  <a:schemeClr val="bg1"/>
                </a:solidFill>
                <a:latin typeface="Times New Roman" pitchFamily="18" charset="0"/>
                <a:cs typeface="Times New Roman" pitchFamily="18" charset="0"/>
              </a:rPr>
              <a:t>ёв </a:t>
            </a:r>
            <a:r>
              <a:rPr lang="ru-RU" sz="2800" i="1" dirty="0" err="1">
                <a:solidFill>
                  <a:schemeClr val="bg1"/>
                </a:solidFill>
                <a:latin typeface="Times New Roman" pitchFamily="18" charset="0"/>
                <a:cs typeface="Times New Roman" pitchFamily="18" charset="0"/>
              </a:rPr>
              <a:t>келиб</a:t>
            </a:r>
            <a:r>
              <a:rPr lang="ru-RU" sz="2800" i="1" dirty="0">
                <a:solidFill>
                  <a:schemeClr val="bg1"/>
                </a:solidFill>
                <a:latin typeface="Times New Roman" pitchFamily="18" charset="0"/>
                <a:cs typeface="Times New Roman" pitchFamily="18" charset="0"/>
              </a:rPr>
              <a:t>, уни </a:t>
            </a:r>
            <a:r>
              <a:rPr lang="ru-RU" sz="2800" i="1" dirty="0" err="1">
                <a:solidFill>
                  <a:schemeClr val="bg1"/>
                </a:solidFill>
                <a:latin typeface="Times New Roman" pitchFamily="18" charset="0"/>
                <a:cs typeface="Times New Roman" pitchFamily="18" charset="0"/>
              </a:rPr>
              <a:t>ўз</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ортидан</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етаклаб</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кетмаслигига</a:t>
            </a:r>
            <a:r>
              <a:rPr lang="ru-RU" sz="2800" i="1" dirty="0">
                <a:solidFill>
                  <a:schemeClr val="bg1"/>
                </a:solidFill>
                <a:latin typeface="Times New Roman" pitchFamily="18" charset="0"/>
                <a:cs typeface="Times New Roman" pitchFamily="18" charset="0"/>
              </a:rPr>
              <a:t> ким </a:t>
            </a:r>
            <a:r>
              <a:rPr lang="ru-RU" sz="2800" i="1" dirty="0" err="1">
                <a:solidFill>
                  <a:schemeClr val="bg1"/>
                </a:solidFill>
                <a:latin typeface="Times New Roman" pitchFamily="18" charset="0"/>
                <a:cs typeface="Times New Roman" pitchFamily="18" charset="0"/>
              </a:rPr>
              <a:t>кафолат</a:t>
            </a:r>
            <a:r>
              <a:rPr lang="ru-RU" sz="2800" i="1" dirty="0">
                <a:solidFill>
                  <a:schemeClr val="bg1"/>
                </a:solidFill>
                <a:latin typeface="Times New Roman" pitchFamily="18" charset="0"/>
                <a:cs typeface="Times New Roman" pitchFamily="18" charset="0"/>
              </a:rPr>
              <a:t> </a:t>
            </a:r>
            <a:r>
              <a:rPr lang="ru-RU" sz="2800" i="1" dirty="0" err="1">
                <a:solidFill>
                  <a:schemeClr val="bg1"/>
                </a:solidFill>
                <a:latin typeface="Times New Roman" pitchFamily="18" charset="0"/>
                <a:cs typeface="Times New Roman" pitchFamily="18" charset="0"/>
              </a:rPr>
              <a:t>беради</a:t>
            </a:r>
            <a:r>
              <a:rPr lang="ru-RU" sz="2800" i="1" dirty="0" smtClean="0">
                <a:solidFill>
                  <a:schemeClr val="bg1"/>
                </a:solidFill>
                <a:latin typeface="Times New Roman" pitchFamily="18" charset="0"/>
                <a:cs typeface="Times New Roman" pitchFamily="18" charset="0"/>
              </a:rPr>
              <a:t>?”</a:t>
            </a:r>
          </a:p>
          <a:p>
            <a:pPr marL="0" indent="0" algn="just">
              <a:buNone/>
            </a:pPr>
            <a:endParaRPr lang="uz-Cyrl-UZ" sz="2800" i="1" dirty="0" smtClean="0">
              <a:latin typeface="Times New Roman" pitchFamily="18" charset="0"/>
              <a:cs typeface="Times New Roman" pitchFamily="18" charset="0"/>
            </a:endParaRPr>
          </a:p>
          <a:p>
            <a:pPr marL="0" indent="0" algn="just">
              <a:buNone/>
            </a:pPr>
            <a:endParaRPr lang="uz-Cyrl-UZ" sz="2800" i="1" dirty="0" smtClean="0">
              <a:latin typeface="Times New Roman" pitchFamily="18" charset="0"/>
              <a:cs typeface="Times New Roman" pitchFamily="18" charset="0"/>
            </a:endParaRPr>
          </a:p>
          <a:p>
            <a:pPr marL="0" indent="0" algn="just">
              <a:buNone/>
            </a:pPr>
            <a:endParaRPr lang="ru-RU" sz="2800" i="1" dirty="0" smtClean="0">
              <a:latin typeface="Times New Roman" pitchFamily="18" charset="0"/>
              <a:cs typeface="Times New Roman" pitchFamily="18" charset="0"/>
            </a:endParaRPr>
          </a:p>
          <a:p>
            <a:pPr marL="0" indent="0" algn="just">
              <a:buNone/>
            </a:pPr>
            <a:endParaRPr lang="ru-RU" sz="2800" i="1" dirty="0" smtClean="0">
              <a:latin typeface="Times New Roman" pitchFamily="18" charset="0"/>
              <a:cs typeface="Times New Roman" pitchFamily="18" charset="0"/>
            </a:endParaRPr>
          </a:p>
          <a:p>
            <a:pPr marL="0" indent="0" algn="just">
              <a:buNone/>
            </a:pPr>
            <a:endParaRPr lang="ru-RU" sz="2800" i="1" dirty="0">
              <a:latin typeface="Times New Roman" pitchFamily="18" charset="0"/>
              <a:cs typeface="Times New Roman" pitchFamily="18" charset="0"/>
            </a:endParaRPr>
          </a:p>
        </p:txBody>
      </p:sp>
      <p:pic>
        <p:nvPicPr>
          <p:cNvPr id="6" name="Рисунок 5" descr="ÐÐ°ÑÑÐ¸Ð½ÐºÐ¸ Ð¿Ð¾ Ð·Ð°Ð¿ÑÐ¾ÑÑ ÐÑÐµÐ·Ð¸Ð´ÐµÐ½Ñ ÑÐ°Ð²ÐºÐ°Ñ ÐÐ¸ÑÐ·Ð¸ÑÐµÐ² ÑÐ°ÑÐ¼Ð»Ð°ÑÐ¸"/>
          <p:cNvPicPr/>
          <p:nvPr/>
        </p:nvPicPr>
        <p:blipFill>
          <a:blip r:embed="rId2"/>
          <a:srcRect/>
          <a:stretch>
            <a:fillRect/>
          </a:stretch>
        </p:blipFill>
        <p:spPr bwMode="auto">
          <a:xfrm>
            <a:off x="3062452" y="189186"/>
            <a:ext cx="3996558" cy="3610304"/>
          </a:xfrm>
          <a:prstGeom prst="rect">
            <a:avLst/>
          </a:prstGeom>
          <a:noFill/>
          <a:ln w="9525">
            <a:noFill/>
            <a:miter lim="800000"/>
            <a:headEnd/>
            <a:tailEnd/>
          </a:ln>
        </p:spPr>
      </p:pic>
    </p:spTree>
    <p:extLst>
      <p:ext uri="{BB962C8B-B14F-4D97-AF65-F5344CB8AC3E}">
        <p14:creationId xmlns="" xmlns:p14="http://schemas.microsoft.com/office/powerpoint/2010/main" val="1210520559"/>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357159" y="785794"/>
            <a:ext cx="8329642" cy="5310206"/>
          </a:xfrm>
        </p:spPr>
        <p:txBody>
          <a:bodyPr>
            <a:normAutofit/>
          </a:bodyPr>
          <a:lstStyle/>
          <a:p>
            <a:pPr algn="ctr">
              <a:buNone/>
            </a:pPr>
            <a:endParaRPr lang="uz-Cyrl-UZ" sz="7200" dirty="0" smtClean="0">
              <a:latin typeface="Times New Roman" pitchFamily="18" charset="0"/>
              <a:cs typeface="Times New Roman" pitchFamily="18" charset="0"/>
            </a:endParaRPr>
          </a:p>
          <a:p>
            <a:pPr algn="ctr">
              <a:buNone/>
            </a:pPr>
            <a:r>
              <a:rPr lang="uz-Cyrl-UZ" sz="6600" dirty="0" smtClean="0">
                <a:latin typeface="Times New Roman" pitchFamily="18" charset="0"/>
                <a:cs typeface="Times New Roman" pitchFamily="18" charset="0"/>
              </a:rPr>
              <a:t>ЭЪТИБОРИНГИЗ УЧУН </a:t>
            </a:r>
          </a:p>
          <a:p>
            <a:pPr algn="ctr">
              <a:buNone/>
            </a:pPr>
            <a:r>
              <a:rPr lang="uz-Cyrl-UZ" sz="6600" dirty="0" smtClean="0">
                <a:latin typeface="Times New Roman" pitchFamily="18" charset="0"/>
                <a:cs typeface="Times New Roman" pitchFamily="18" charset="0"/>
              </a:rPr>
              <a:t>  РАҲМАТ</a:t>
            </a:r>
          </a:p>
          <a:p>
            <a:pPr algn="ctr">
              <a:buNone/>
            </a:pPr>
            <a:endParaRPr lang="uz-Cyrl-UZ" sz="66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4F4F4"/>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4F4F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4F4F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685</TotalTime>
  <Words>1054</Words>
  <Application>Microsoft Office PowerPoint</Application>
  <PresentationFormat>Экран (4:3)</PresentationFormat>
  <Paragraphs>43</Paragraphs>
  <Slides>19</Slides>
  <Notes>13</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Бумажная</vt:lpstr>
      <vt:lpstr>                                                                                                                          Республика Маънавият ва маърифат маркази  “Илмий экспертиза ” бўлими бошлиғи, сиёсий фанлари бўйича фалсафа доктори (PhD)    Мусаев Мансур Турсунпўлатович      “Ҳозирги замонда инсон қалби ва онги учун кураш”.     ТОШКЕНТ – 2018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Фотоальбом</dc:title>
  <dc:creator>Пользователь</dc:creator>
  <cp:lastModifiedBy>User</cp:lastModifiedBy>
  <cp:revision>128</cp:revision>
  <dcterms:created xsi:type="dcterms:W3CDTF">2016-11-11T14:26:07Z</dcterms:created>
  <dcterms:modified xsi:type="dcterms:W3CDTF">2018-10-11T03:09:20Z</dcterms:modified>
</cp:coreProperties>
</file>