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3" r:id="rId14"/>
    <p:sldId id="274" r:id="rId15"/>
    <p:sldId id="29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3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38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3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931A9B-BA6E-4147-B6BD-13AB213C7AEE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00D508-737D-4086-ACA0-95B8B94B263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9049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0D508-737D-4086-ACA0-95B8B94B263F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B698E-921B-4B9A-8CA1-3FBA561E6E7E}" type="datetime1">
              <a:rPr lang="ru-RU"/>
              <a:pPr>
                <a:defRPr/>
              </a:pPr>
              <a:t>16.03.2018</a:t>
            </a:fld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ТДИУ. Маънавий-маърифий ишлар такдимоти. 27.11.2004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BC10D-A620-427B-BCCB-490067263D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115001"/>
      </p:ext>
    </p:extLst>
  </p:cSld>
  <p:clrMapOvr>
    <a:masterClrMapping/>
  </p:clrMapOvr>
  <p:transition advClick="0" advTm="7000">
    <p:wheel spokes="8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storage.kun.uz/source/3/gObpwtoOFMTiiwUAT4DMSnqd5OsGszNb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5.png"/><Relationship Id="rId4" Type="http://schemas.openxmlformats.org/officeDocument/2006/relationships/image" Target="../media/image8.jpe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4.gif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7.jpeg"/><Relationship Id="rId7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storage.kun.uz/source/3/ImJyLXGiGfBRFgRR1Rqr4uLo7z3RBHlx.jpg" TargetMode="Externa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19.jpeg"/><Relationship Id="rId5" Type="http://schemas.openxmlformats.org/officeDocument/2006/relationships/image" Target="../media/image8.jpeg"/><Relationship Id="rId10" Type="http://schemas.openxmlformats.org/officeDocument/2006/relationships/image" Target="../media/image18.jpeg"/><Relationship Id="rId4" Type="http://schemas.openxmlformats.org/officeDocument/2006/relationships/image" Target="../media/image16.jpe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3.jpeg"/><Relationship Id="rId3" Type="http://schemas.openxmlformats.org/officeDocument/2006/relationships/image" Target="../media/image16.jpeg"/><Relationship Id="rId7" Type="http://schemas.openxmlformats.org/officeDocument/2006/relationships/image" Target="../media/image12.jpeg"/><Relationship Id="rId12" Type="http://schemas.openxmlformats.org/officeDocument/2006/relationships/hyperlink" Target="http://storage.kun.uz/source/3/T0CYdmGKSWA91UL5e00u5CHoGYTYEBfm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22.jpeg"/><Relationship Id="rId5" Type="http://schemas.openxmlformats.org/officeDocument/2006/relationships/image" Target="../media/image4.gif"/><Relationship Id="rId10" Type="http://schemas.openxmlformats.org/officeDocument/2006/relationships/hyperlink" Target="http://storage.kun.uz/source/3/xbSPmYQSFTWjhnNCyV2dujEVBUL1GFmB.jpg" TargetMode="External"/><Relationship Id="rId4" Type="http://schemas.openxmlformats.org/officeDocument/2006/relationships/image" Target="../media/image8.jpe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torage.kun.uz/source/3/NMOmA7EktbzHj7eUEFusim0MxYRJPz3J.jpg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mfa.uz/uz/press/news/2018/03/14187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hyperlink" Target="http://storage.kun.uz/source/3/siKuNto1qiMO0RFyYi7izz1Y-p_qhVnV.jp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9" descr="C:\Users\Dilmurod\Desktop\Конституция учу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28625" y="0"/>
            <a:ext cx="10715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6" descr="C:\Users\Dilmurod\Desktop\жх\янги\lines\green_line_e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35" descr="C:\Users\Dilmurod\Desktop\жх\янги\lines\blink2_e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5750" y="6546850"/>
            <a:ext cx="914558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-285784" y="2357430"/>
            <a:ext cx="9144064" cy="2000264"/>
          </a:xfrm>
          <a:prstGeom prst="rect">
            <a:avLst/>
          </a:prstGeom>
          <a:solidFill>
            <a:schemeClr val="dk1">
              <a:alpha val="29000"/>
            </a:schemeClr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>
              <a:spcBef>
                <a:spcPts val="0"/>
              </a:spcBef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uz-Cyrl-UZ" sz="3600" kern="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Ўзбекистон ва  тожикистон: икки тилда сўзлашувчи бир халқ </a:t>
            </a:r>
            <a:endParaRPr lang="en-US" sz="3600" kern="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r">
              <a:spcBef>
                <a:spcPts val="0"/>
              </a:spcBef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uz-Cyrl-UZ" sz="3600" kern="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kern="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6" name="Picture 5" descr="uz-flag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2750" y="276225"/>
            <a:ext cx="1779588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6" descr="Герб Узбекистан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8575" y="434975"/>
            <a:ext cx="995363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350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500570"/>
            <a:ext cx="8651875" cy="2000264"/>
          </a:xfrm>
        </p:spPr>
        <p:txBody>
          <a:bodyPr>
            <a:noAutofit/>
          </a:bodyPr>
          <a:lstStyle/>
          <a:p>
            <a:pPr algn="just"/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Президент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Имoмали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Раҳмоннинг таклифига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биноан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9 март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ташрифи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Республикасига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борди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. Душанбе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халқаро аэропортида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раҳбарини Тожикистон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Имoмали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Раҳмон кутиб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олди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just"/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шарафига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қўшни давлат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пойтахти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давлатимиз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байроғи кўтарилган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Кўчаларга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чиққан минглаб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тожикистонликларнинг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юз-кўзидаги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хурсандчилик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ушбу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ташриф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орзиқиб кутилган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воқеа эканидан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далолат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бермоқда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. </a:t>
            </a:r>
            <a:endParaRPr lang="ru-RU" sz="1700" b="1" dirty="0">
              <a:solidFill>
                <a:srgbClr val="00004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kun.uz/assets/thumbnails/26/26c124155c31589f70fe8d34aec9cb17.jpg">
            <a:hlinkClick r:id="rId3"/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85728"/>
            <a:ext cx="7286676" cy="40821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28344077"/>
      </p:ext>
    </p:extLst>
  </p:cSld>
  <p:clrMapOvr>
    <a:masterClrMapping/>
  </p:clrMapOvr>
  <p:transition advClick="0" advTm="7000">
    <p:zoom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Users\Dilmurod\Desktop\жх\янги\lines\JGC_PIC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2225" y="46038"/>
            <a:ext cx="9166225" cy="681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5" descr="C:\Documents and Settings\Husan\Рабочий стол\fon bayroq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27113"/>
            <a:ext cx="9144000" cy="11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0" y="160016"/>
            <a:ext cx="9144000" cy="642942"/>
          </a:xfrm>
          <a:prstGeom prst="rect">
            <a:avLst/>
          </a:prstGeom>
          <a:solidFill>
            <a:schemeClr val="dk1">
              <a:alpha val="0"/>
            </a:schemeClr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457200" indent="-457200" algn="ctr">
              <a:defRPr/>
            </a:pPr>
            <a:r>
              <a:rPr lang="uz-Cyrl-UZ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</a:rPr>
              <a:t>Самимий қутлов</a:t>
            </a:r>
            <a:endParaRPr lang="ru-RU" sz="3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</a:endParaRPr>
          </a:p>
        </p:txBody>
      </p:sp>
      <p:pic>
        <p:nvPicPr>
          <p:cNvPr id="6149" name="Picture 6" descr="Герб Узбекистан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20013" y="73025"/>
            <a:ext cx="852487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 bwMode="auto">
          <a:xfrm>
            <a:off x="285750" y="1428750"/>
            <a:ext cx="8429625" cy="285750"/>
          </a:xfrm>
          <a:prstGeom prst="rect">
            <a:avLst/>
          </a:prstGeom>
          <a:ln>
            <a:solidFill>
              <a:schemeClr val="bg1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0000" tIns="46800" rIns="90000" bIns="46800" anchor="ctr"/>
          <a:lstStyle/>
          <a:p>
            <a:pPr>
              <a:defRPr/>
            </a:pPr>
            <a:endParaRPr lang="ru-RU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icaUzbek" pitchFamily="2" charset="0"/>
            </a:endParaRPr>
          </a:p>
        </p:txBody>
      </p:sp>
      <p:sp>
        <p:nvSpPr>
          <p:cNvPr id="22" name="Содержимое 3"/>
          <p:cNvSpPr>
            <a:spLocks noGrp="1"/>
          </p:cNvSpPr>
          <p:nvPr>
            <p:ph sz="half" idx="4294967295"/>
          </p:nvPr>
        </p:nvSpPr>
        <p:spPr>
          <a:xfrm>
            <a:off x="4214811" y="1214438"/>
            <a:ext cx="4572002" cy="4071950"/>
          </a:xfrm>
        </p:spPr>
        <p:txBody>
          <a:bodyPr>
            <a:normAutofit fontScale="92500" lnSpcReduction="10000"/>
          </a:bodyPr>
          <a:lstStyle/>
          <a:p>
            <a:pPr marL="0" algn="just">
              <a:spcBef>
                <a:spcPts val="0"/>
              </a:spcBef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Қайд этиш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керакки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муносабатлар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тарихида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Президентининг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Тожикистонга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ташрифидир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Томонлар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ушбу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музокараларга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мамлакат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ҳамкорлигини сифат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жиҳатидан янги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босқичга кўтариш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амалий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мазмун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бойитиш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имконият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қарамоқда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2" name="Picture 5" descr="uz-flag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88" y="214313"/>
            <a:ext cx="121443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 descr="http://storage.kun.uz/source/dus2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142984"/>
            <a:ext cx="4214810" cy="2401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storage.kun.uz/source/dus4.jp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3571876"/>
            <a:ext cx="4214810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://storage.kun.uz/source/dus3.jpg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6248" y="5143511"/>
            <a:ext cx="4857752" cy="171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34817659"/>
      </p:ext>
    </p:extLst>
  </p:cSld>
  <p:clrMapOvr>
    <a:masterClrMapping/>
  </p:clrMapOvr>
  <p:transition advClick="0" advTm="7000">
    <p:cover dir="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Dilmurod\Desktop\жх\янги\lines\JGC_PIC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5" descr="C:\Documents and Settings\Husan\Рабочий стол\fon bayroq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85875"/>
            <a:ext cx="9144000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Овал 12"/>
          <p:cNvSpPr/>
          <p:nvPr/>
        </p:nvSpPr>
        <p:spPr bwMode="auto">
          <a:xfrm>
            <a:off x="571472" y="1357298"/>
            <a:ext cx="8143932" cy="5500702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 algn="just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Тошкент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Душанбе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муносабатларни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йўналишларда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изчил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ривожлантириб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ҳақда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март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Душанбега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кунлик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ташрифи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Имомали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Раҳмон 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раҳбари Шавкат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плюс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шаклидаги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учрашув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бошланишидан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аввал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матбуот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қисқача баёнот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Тожикистон-Ўзбекистон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муносабатлари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яқин вақт ичида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шериклик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даражасига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чиқади.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Тошкент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Душанбе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муносабатларни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йўналишларда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изчил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ривожлантириб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айтиб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ўтди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навбатида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Имомали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Раҳмоннинг маълум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қилишича, Тожикистон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минтақавий ҳамкорликни ривожлантириш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ташаббусларини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қўллаб-қувватлайди.</a:t>
            </a:r>
            <a:endParaRPr lang="ru-RU" sz="1600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Rectangle 3"/>
          <p:cNvSpPr txBox="1">
            <a:spLocks noChangeArrowheads="1"/>
          </p:cNvSpPr>
          <p:nvPr/>
        </p:nvSpPr>
        <p:spPr bwMode="auto">
          <a:xfrm>
            <a:off x="357158" y="285728"/>
            <a:ext cx="9144000" cy="642942"/>
          </a:xfrm>
          <a:prstGeom prst="rect">
            <a:avLst/>
          </a:prstGeom>
          <a:solidFill>
            <a:schemeClr val="dk1">
              <a:alpha val="0"/>
            </a:schemeClr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457200" indent="-457200" algn="ctr">
              <a:defRPr/>
            </a:pPr>
            <a:r>
              <a:rPr lang="uz-Cyrl-UZ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</a:rPr>
              <a:t>Стратегик ҳамкорлик</a:t>
            </a:r>
            <a:endParaRPr lang="ru-RU" sz="3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</a:endParaRPr>
          </a:p>
        </p:txBody>
      </p:sp>
      <p:pic>
        <p:nvPicPr>
          <p:cNvPr id="7183" name="Picture 5" descr="uz-flag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7188"/>
            <a:ext cx="121443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:\Маънавият ва Маърифат маркази МАҚОЛАЛАР\Ҳар хил расмлар\Тожикистон байроғи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0" y="214290"/>
            <a:ext cx="1285884" cy="835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549233926"/>
      </p:ext>
    </p:extLst>
  </p:cSld>
  <p:clrMapOvr>
    <a:masterClrMapping/>
  </p:clrMapOvr>
  <p:transition advClick="0" advTm="7000"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5" descr="C:\Documents and Settings\Husan\Рабочий стол\fon bayro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41425"/>
            <a:ext cx="9144000" cy="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5" descr="uz-flag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29500" y="214313"/>
            <a:ext cx="137160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6" descr="Герб Узбекистан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7988" y="334963"/>
            <a:ext cx="963612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643042" y="-24"/>
            <a:ext cx="5715040" cy="1143008"/>
          </a:xfrm>
          <a:prstGeom prst="rect">
            <a:avLst/>
          </a:prstGeom>
          <a:solidFill>
            <a:schemeClr val="dk1">
              <a:alpha val="0"/>
            </a:schemeClr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457200" indent="-457200" algn="ctr">
              <a:defRPr/>
            </a:pPr>
            <a:r>
              <a:rPr lang="uz-Cyrl-UZ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</a:rPr>
              <a:t>Халқларнинг ўзаро </a:t>
            </a:r>
          </a:p>
          <a:p>
            <a:pPr marL="457200" indent="-457200" algn="ctr">
              <a:defRPr/>
            </a:pPr>
            <a:r>
              <a:rPr lang="uz-Cyrl-UZ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</a:rPr>
              <a:t>ҳамкорлиги йўлида </a:t>
            </a:r>
            <a:endParaRPr lang="ru-RU" sz="2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</a:endParaRPr>
          </a:p>
        </p:txBody>
      </p:sp>
      <p:pic>
        <p:nvPicPr>
          <p:cNvPr id="8199" name="Picture 9" descr="D:\picture\Расмлар - 01\EARTH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97013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4"/>
          <p:cNvSpPr>
            <a:spLocks noChangeArrowheads="1"/>
          </p:cNvSpPr>
          <p:nvPr/>
        </p:nvSpPr>
        <p:spPr bwMode="auto">
          <a:xfrm rot="10800000" flipV="1">
            <a:off x="0" y="2071678"/>
            <a:ext cx="8812248" cy="4786322"/>
          </a:xfrm>
          <a:prstGeom prst="roundRect">
            <a:avLst>
              <a:gd name="adj" fmla="val 32157"/>
            </a:avLst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март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9та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назорат-ўтиш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пунктларининг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фаолияти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туширилди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8та автомобиль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темир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фаолияти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тикланди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ташқари,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апрел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ҳаво йўллари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МАК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муддатдан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Душанбе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шаҳрига илк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парвозни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Мирзиёевнинг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Тожикистонга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ташрифи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фуқаролари ўртасида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визасиз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ўрнатилгани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ҳақида муҳим ижтимоий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ҳужжат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имзоланди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қилинишича, 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фуқаролари эндиликда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 кун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ҳеч қандай рухсатнома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таклифномани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тақдим этмаган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ҳолда чегарадан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қўшни давлатда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муайян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муддат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ҳуқуқига 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келишув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раҳбарлари, Шавкат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Имомали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Раҳмон томонидан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имзоланган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ҳужжатда акс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 bwMode="auto">
          <a:xfrm>
            <a:off x="500034" y="1500174"/>
            <a:ext cx="428625" cy="785813"/>
          </a:xfrm>
          <a:prstGeom prst="downArrow">
            <a:avLst/>
          </a:prstGeom>
          <a:solidFill>
            <a:srgbClr val="005426"/>
          </a:solidFill>
          <a:ln>
            <a:headEnd type="none" w="med" len="med"/>
            <a:tailEnd type="none" w="med" len="med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0000" tIns="46800" rIns="90000" bIns="46800" anchor="ctr"/>
          <a:lstStyle/>
          <a:p>
            <a:pPr>
              <a:defRPr/>
            </a:pPr>
            <a:endParaRPr lang="ru-RU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icaUzbek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8683089"/>
      </p:ext>
    </p:extLst>
  </p:cSld>
  <p:clrMapOvr>
    <a:masterClrMapping/>
  </p:clrMapOvr>
  <p:transition advClick="0" advTm="7000">
    <p:strips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Dilmurod\Desktop\жх\янги\lines\JGC_PIC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2225" y="214290"/>
            <a:ext cx="9166225" cy="681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5" descr="C:\Documents and Settings\Husan\Рабочий стол\fon bayroq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9988"/>
            <a:ext cx="9144000" cy="11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Rectangle 3"/>
          <p:cNvSpPr txBox="1">
            <a:spLocks noChangeArrowheads="1"/>
          </p:cNvSpPr>
          <p:nvPr/>
        </p:nvSpPr>
        <p:spPr bwMode="auto">
          <a:xfrm>
            <a:off x="0" y="287276"/>
            <a:ext cx="9144000" cy="642942"/>
          </a:xfrm>
          <a:prstGeom prst="rect">
            <a:avLst/>
          </a:prstGeom>
          <a:solidFill>
            <a:schemeClr val="dk1">
              <a:alpha val="0"/>
            </a:schemeClr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457200" indent="-457200" algn="ctr">
              <a:defRPr/>
            </a:pPr>
            <a:r>
              <a:rPr lang="uz-Cyrl-UZ" sz="4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</a:rPr>
              <a:t>Ўзаро ишонч</a:t>
            </a:r>
            <a:endParaRPr lang="ru-RU" sz="4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</a:endParaRPr>
          </a:p>
        </p:txBody>
      </p:sp>
      <p:pic>
        <p:nvPicPr>
          <p:cNvPr id="9224" name="Picture 6" descr="Герб Узбекистан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20013" y="200025"/>
            <a:ext cx="852487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5" descr="uz-flag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50" y="341313"/>
            <a:ext cx="121443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Рисунок 38" descr="http://storage.kun.uz/source/dusa7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71934" y="1285861"/>
            <a:ext cx="5072066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Рисунок 40" descr="http://storage.kun.uz/source/dus9.jp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71934" y="4500570"/>
            <a:ext cx="5072066" cy="251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Прямоугольник 41"/>
          <p:cNvSpPr/>
          <p:nvPr/>
        </p:nvSpPr>
        <p:spPr>
          <a:xfrm>
            <a:off x="0" y="1357298"/>
            <a:ext cx="407193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Қасри миллат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қароргоҳида бўлиб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яккама-якка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шаклдаги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учрашувда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сиёсий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савдо-иқтисодий, инвестициявий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молиявий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транспорт-коммуникация,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туристик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маданий-гуманитар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минтақалараро ҳамкорликни ривожлантириш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фуқароларнинг ўзаро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ташрифини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соддалаштириш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масаласи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минтақавий ҳамда халқаро муаммолар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муҳокама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этилди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2712999"/>
      </p:ext>
    </p:extLst>
  </p:cSld>
  <p:clrMapOvr>
    <a:masterClrMapping/>
  </p:clrMapOvr>
  <p:transition advClick="0" advTm="7000">
    <p:wheel spokes="1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D:\picture\Расмлар - 01\фон для слайд\Мир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5" descr="C:\Documents and Settings\Husan\Рабочий стол\fon bayroq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27175"/>
            <a:ext cx="9144000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643042" y="285728"/>
            <a:ext cx="5500726" cy="1197282"/>
          </a:xfrm>
          <a:prstGeom prst="rect">
            <a:avLst/>
          </a:prstGeom>
          <a:solidFill>
            <a:schemeClr val="dk1">
              <a:alpha val="0"/>
            </a:schemeClr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457200" indent="-457200" algn="ctr">
              <a:defRPr/>
            </a:pPr>
            <a:r>
              <a:rPr lang="uz-Cyrl-UZ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</a:rPr>
              <a:t>Кенгайтирилган учрашув</a:t>
            </a:r>
            <a:endParaRPr lang="ru-RU" sz="3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</a:endParaRPr>
          </a:p>
        </p:txBody>
      </p:sp>
      <p:pic>
        <p:nvPicPr>
          <p:cNvPr id="10245" name="Picture 5" descr="uz-flag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8" y="266700"/>
            <a:ext cx="1560512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 descr="Герб Узбекистана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300" y="381000"/>
            <a:ext cx="1096963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0" y="1714488"/>
            <a:ext cx="9144000" cy="30718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Имомали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Раҳмон музокараларни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кенгайтирилган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таркибда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эттиришди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расмий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делегациялар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аъзолари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мамлакат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вазирликлари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компаниялари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раҳбарлари, чегараолди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вилоятлари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ҳокимлари иштирок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қўшни давлатлар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дўстлик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ҳамкорликни мустаҳкамлашни ўз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ташқи сиёсатининг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устувор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йўналиши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белгилаган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Мирзиёевнинг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сиёсий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иродаси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саъй-ҳаракатлари туфайли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қисқа муддатда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давлатлари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муносабатлардаги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долзарб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масалалар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ҳал этилди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https://kun.uz/assets/thumbnails/8c/8c4f8cf73c831ffa4f0e90b119b5a88e.jpg">
            <a:hlinkClick r:id="rId8"/>
          </p:cNvPr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786323"/>
            <a:ext cx="3428992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://storage.kun.uz/source/kaja1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28992" y="4786322"/>
            <a:ext cx="2857520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://storage.kun.uz/source/kaja2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86512" y="4786322"/>
            <a:ext cx="2857488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 descr="H:\Маънавият ва Маърифат маркази МАҚОЛАЛАР\Ҳар хил расмлар\Тожикистон байроғи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143768" y="214290"/>
            <a:ext cx="1857388" cy="1000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706421255"/>
      </p:ext>
    </p:extLst>
  </p:cSld>
  <p:clrMapOvr>
    <a:masterClrMapping/>
  </p:clrMapOvr>
  <p:transition advClick="0" advTm="7000">
    <p:cover dir="u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5" descr="C:\Documents and Settings\Husan\Рабочий стол\fon bayro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27175"/>
            <a:ext cx="9144000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2000232" y="142852"/>
            <a:ext cx="6572232" cy="1197282"/>
          </a:xfrm>
          <a:prstGeom prst="rect">
            <a:avLst/>
          </a:prstGeom>
          <a:solidFill>
            <a:schemeClr val="dk1">
              <a:alpha val="0"/>
            </a:schemeClr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457200" indent="-457200" algn="ctr">
              <a:defRPr/>
            </a:pPr>
            <a:r>
              <a:rPr lang="uz-Cyrl-UZ" sz="27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9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</a:rPr>
              <a:t>Манфаатдорлик ва ҳамкорлик – иқтисодий ривожланиш пойдевори </a:t>
            </a:r>
            <a:endParaRPr lang="ru-RU" sz="27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</a:endParaRPr>
          </a:p>
        </p:txBody>
      </p:sp>
      <p:pic>
        <p:nvPicPr>
          <p:cNvPr id="11269" name="Picture 5" descr="uz-flag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3" y="188913"/>
            <a:ext cx="1560512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Герб Узбекистан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813" y="428625"/>
            <a:ext cx="1096962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AutoShape 4"/>
          <p:cNvSpPr>
            <a:spLocks noChangeArrowheads="1"/>
          </p:cNvSpPr>
          <p:nvPr/>
        </p:nvSpPr>
        <p:spPr bwMode="auto">
          <a:xfrm rot="10800000" flipV="1">
            <a:off x="0" y="1714488"/>
            <a:ext cx="9004316" cy="5059402"/>
          </a:xfrm>
          <a:prstGeom prst="roundRect">
            <a:avLst>
              <a:gd name="adj" fmla="val 32157"/>
            </a:avLst>
          </a:prstGeom>
          <a:solidFill>
            <a:srgbClr val="D0EBB3"/>
          </a:solidFill>
          <a:ln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Президент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товар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айирбошлашни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ҳажмини яқин йилларда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500 миллион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долларга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етказиш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ҳали ишга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солинмаган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улкан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салоҳият мавжудлигини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таъкидлади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мамлакат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бозорида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харидоргир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маҳсулотларни етказиб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беришни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савдо-логистика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тармоғини кенгайтириш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келишувларга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эришилди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мамлакатларимиз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ҳудудлари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етакчи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корхоналари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ўртасидаги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кооперацияни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кенгайтиришдан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манфаатдор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Музокараларда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қишлоқ хўжалиги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техникасини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йиғиш, замонавий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қурилиш материаллари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тайёр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тўқимачилик,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электротехника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озиқ-овқат маҳсулотларини ишлаб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чиқариш бўйича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лойиҳалар таклиф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этилди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Транспорт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транзит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ташувлари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соҳаси ҳам ҳамкорликнинг стратегик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йўналишидир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борадаги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манфаатли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ҳамкорликни кенгайтириш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ҳамда темир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орқали юк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ҳажмини ошириш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шароитлар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яратишга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тайёрлигини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	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билдирди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9343392"/>
      </p:ext>
    </p:extLst>
  </p:cSld>
  <p:clrMapOvr>
    <a:masterClrMapping/>
  </p:clrMapOvr>
  <p:transition advClick="0" advTm="7000">
    <p:wheel spokes="2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D:\picture\Расмлар - 01\фон для слайд\Мир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5" descr="C:\Documents and Settings\Husan\Рабочий стол\fon bayroq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27113"/>
            <a:ext cx="9144000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857356" y="0"/>
            <a:ext cx="5572164" cy="1142984"/>
          </a:xfrm>
          <a:prstGeom prst="rect">
            <a:avLst/>
          </a:prstGeom>
          <a:solidFill>
            <a:schemeClr val="dk1">
              <a:alpha val="0"/>
            </a:schemeClr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457200" indent="-457200" algn="ctr"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Душанбеда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тарихий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аҳамиятга эга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ҳужжатлар имзоланди</a:t>
            </a:r>
            <a:endParaRPr lang="ru-RU" sz="2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3" name="Picture 5" descr="uz-flag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838" y="142875"/>
            <a:ext cx="1033462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Герб Узбекистан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9013" y="285750"/>
            <a:ext cx="72548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7" name="Picture 1" descr="H:\Маънавият ва Маърифат маркази МАҚОЛАЛАР\Ҳар хил расмлар\Тожикистон байроғи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6644" y="0"/>
            <a:ext cx="1643074" cy="857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Блок-схема: подготовка 17"/>
          <p:cNvSpPr/>
          <p:nvPr/>
        </p:nvSpPr>
        <p:spPr>
          <a:xfrm>
            <a:off x="357158" y="1714488"/>
            <a:ext cx="8501122" cy="5000660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Имомали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Раҳмон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Дўстлик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қўшниликни мустаҳкамлаш тўғрисида қўшма баёнот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Ўзбекистон-Тожикистон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чегарасининг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участкалари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тўғрисидаги шартномани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имзолашган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Савдо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иқтисодиёт,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инвестиция,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молия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транспорт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транзит,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қишлоқ хўжалиги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сув-энергетика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солиқ, божхона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туризм,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фан-таълим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соғлиқни сақлаш, маданият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хавфсизлик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жиноятчиликка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соҳаларидаги ҳамкорлик ҳамда ҳудудлараро алоқаларни ривожлантиришга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қаратилган жами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27та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ҳужжат имзоланди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Ушбу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салмоқли ҳужжатлар тўплами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мамлакатларимиз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қардош халқларимиз ўртасидаги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манфаатли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ҳамкорликни ҳар томонлама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ҳуқуқий асос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http://storage.kun.uz/source/kaja3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214422"/>
            <a:ext cx="207167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://storage.kun.uz/source/kaja4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643446"/>
            <a:ext cx="2071670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s://kun.uz/assets/thumbnails/4d/4d3ddfd1b00cf284a5367791049337fa.jpg">
            <a:hlinkClick r:id="rId10"/>
          </p:cNvPr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768" y="1214422"/>
            <a:ext cx="200023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s://kun.uz/assets/thumbnails/c6/c68a7a5e046b7a0248aa870a91d39e5d.jpg">
            <a:hlinkClick r:id="rId12"/>
          </p:cNvPr>
          <p:cNvPicPr/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072330" y="4714884"/>
            <a:ext cx="2071670" cy="214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33867200"/>
      </p:ext>
    </p:extLst>
  </p:cSld>
  <p:clrMapOvr>
    <a:masterClrMapping/>
  </p:clrMapOvr>
  <p:transition advClick="0" advTm="7000">
    <p:split dir="in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C:\Documents and Settings\Husan\Рабочий стол\fon bayro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27113"/>
            <a:ext cx="9144000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4"/>
          <p:cNvSpPr>
            <a:spLocks noChangeArrowheads="1"/>
          </p:cNvSpPr>
          <p:nvPr/>
        </p:nvSpPr>
        <p:spPr bwMode="auto">
          <a:xfrm rot="10800000" flipV="1">
            <a:off x="357158" y="3357562"/>
            <a:ext cx="8494738" cy="3500438"/>
          </a:xfrm>
          <a:prstGeom prst="roundRect">
            <a:avLst>
              <a:gd name="adj" fmla="val 32157"/>
            </a:avLst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Биз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Тожикистоннинг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сиёсий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савдо-иқтисодий,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транспорт-коммуникация, энергетика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бошқа устувор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соҳалардаги муносабатларини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мустаҳкамлашга доир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долзарб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масалаларни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муҳокама қилдик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натижаси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муҳим ҳужжатлар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чегараси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шартнома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Фуқароларнинг ўзаро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қатнови тўғрисида битим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имзоланди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Бугун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эришилган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тарихий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келишувлар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нафақат халқларимиз,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балки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минтақа 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улкан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аҳамиятга эга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деди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раҳбари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http://storage.kun.uz/source/kaja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78158128"/>
      </p:ext>
    </p:extLst>
  </p:cSld>
  <p:clrMapOvr>
    <a:masterClrMapping/>
  </p:clrMapOvr>
  <p:transition advClick="0" advTm="7000">
    <p:cover dir="r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C:\Documents and Settings\Husan\Рабочий стол\fon bayro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85850"/>
            <a:ext cx="9144000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928794" y="214290"/>
            <a:ext cx="6858048" cy="857256"/>
          </a:xfrm>
          <a:prstGeom prst="rect">
            <a:avLst/>
          </a:prstGeom>
          <a:solidFill>
            <a:schemeClr val="dk1">
              <a:alpha val="0"/>
            </a:schemeClr>
          </a:solidFill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457200" indent="-457200" algn="ctr">
              <a:defRPr/>
            </a:pP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бош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вазири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учрашув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ўтди</a:t>
            </a:r>
            <a:endParaRPr lang="ru-RU" sz="2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Picture 5" descr="uz-flag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838" y="142875"/>
            <a:ext cx="1033462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6" descr="Герб Узбекистан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9013" y="285750"/>
            <a:ext cx="72548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AutoShape 4"/>
          <p:cNvSpPr>
            <a:spLocks noChangeArrowheads="1"/>
          </p:cNvSpPr>
          <p:nvPr/>
        </p:nvSpPr>
        <p:spPr bwMode="auto">
          <a:xfrm rot="10800000" flipV="1">
            <a:off x="4572000" y="1142984"/>
            <a:ext cx="4572000" cy="5715016"/>
          </a:xfrm>
          <a:prstGeom prst="roundRect">
            <a:avLst>
              <a:gd name="adj" fmla="val 32157"/>
            </a:avLst>
          </a:prstGeom>
          <a:solidFill>
            <a:srgbClr val="D0EBB3"/>
          </a:solidFill>
          <a:ln>
            <a:headEnd type="none" w="sm" len="sm"/>
            <a:tailEnd type="none" w="sm" len="sm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Душанбе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шаҳрида Тожикистон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Бош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вазири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Қоҳир Расулзодани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қабул қилди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 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олий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даражадаги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учрашувларда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мамлакат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ўртасидаги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ҳамкорликка доир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масалалар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ҳал этилиб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ривожлантиришнинг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устувор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йўналишлари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белгилаб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олингани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таъкидланди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Савдо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иқтисодиёт,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инвестиция,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молия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транспорт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транзит,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қишлоқ хўжалиги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сув-энергетика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солиқ,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туризм,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фан-таълим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соғлиқни сақлаш, маданият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хавфсизлик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соҳалардаги ҳамкорлик ҳамда ҳудудлараро алоқаларни ривожлантириш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имзоланган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ҳужжатлар юқори баҳоланди.</a:t>
            </a:r>
            <a:endParaRPr lang="ru-RU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 descr="https://kun.uz/assets/thumbnails/2d/2de3824ba9345760124ba2547641726f.jpg">
            <a:hlinkClick r:id="rId6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214423"/>
            <a:ext cx="4500562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59059149"/>
      </p:ext>
    </p:extLst>
  </p:cSld>
  <p:clrMapOvr>
    <a:masterClrMapping/>
  </p:clrMapOvr>
  <p:transition advClick="0" advTm="7000">
    <p:pull dir="r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Овал 23"/>
          <p:cNvSpPr/>
          <p:nvPr/>
        </p:nvSpPr>
        <p:spPr>
          <a:xfrm>
            <a:off x="304800" y="0"/>
            <a:ext cx="8839200" cy="68580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товар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айирбошлаш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ҳажмини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миллиард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долларга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етказиш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мамлакат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ҳукуматларига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масъулият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юклайди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Мулоқотда мазкур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келишувларни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бажариш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савдо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айланмасини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таркибини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диверсификация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бизнес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муҳит 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масалаларига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эътибор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қаратилди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Мирзиёев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савдо-иқтисодий ҳамкорликни ривожлантиришга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таъкидлади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Қоҳир Расулзода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Тожикистон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савдо-иқтисодий ҳамкорлик 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ҳукуматлараро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комиссия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ҳамраиси сифатида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манфаатли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лойиҳаларни 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қўшимча имкониятлар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таклифлар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аҳамият беришини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қайд этди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мамлакат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ҳудудлари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етакчи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корхоналари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кооперацияни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қўшма корхоналар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транзит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ташишни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масалалар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муҳокама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329892"/>
      </p:ext>
    </p:extLst>
  </p:cSld>
  <p:clrMapOvr>
    <a:masterClrMapping/>
  </p:clrMapOvr>
  <p:transition advClick="0" advTm="7000">
    <p:cover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ертикальный свиток 2"/>
          <p:cNvSpPr/>
          <p:nvPr/>
        </p:nvSpPr>
        <p:spPr>
          <a:xfrm>
            <a:off x="0" y="3571876"/>
            <a:ext cx="8572528" cy="3286124"/>
          </a:xfrm>
          <a:prstGeom prst="verticalScrol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1700" dirty="0" smtClean="0">
                <a:latin typeface="Times New Roman" pitchFamily="18" charset="0"/>
                <a:cs typeface="Times New Roman" pitchFamily="18" charset="0"/>
              </a:rPr>
              <a:t>Очиқ, дўстона ва конструктив муҳитда ўтган самарали музокаралар давомида давлат раҳбарлари Ўзбекистон Республикаси билан Тожикистон Республикаси ўртасидаги муносабатларнинг ҳозирги ҳолатидаги муҳим масалаларни, сиёсий, савдо-иқтисодий, транспорт-коммуникациявий, маданий-гуманитар ва бошқа соҳаларда икки томонлама кенг қамровли ҳамкорликни янада кенгайтириш ва чуқурлаштириш истиқболларини, шунингдек, ўзаро қизиқиш уйғотадиган долзарб минтақавий ва халқаро муаммоларни батафсил муҳокама қилдилар</a:t>
            </a:r>
            <a:r>
              <a:rPr lang="uz-Cyrl-UZ" sz="17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1700" dirty="0" smtClean="0">
                <a:latin typeface="Times New Roman" pitchFamily="18" charset="0"/>
                <a:cs typeface="Times New Roman" pitchFamily="18" charset="0"/>
              </a:rPr>
              <a:t>Ўзбекистон ТИВ ахборот хизмати томонидан Ўзбекистон Президенти Шавкат Мирзиёев ва Тожикистон Президенти Имомали Раҳмоннинг дўстлик ва аҳил қўшничиликни мустаҳкамлаш тўғрисидаги қўшма баёноти матни </a:t>
            </a:r>
            <a:endParaRPr lang="uz-Cyrl-UZ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z-Cyrl-UZ" sz="17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эълон </a:t>
            </a:r>
            <a:r>
              <a:rPr lang="uz-Cyrl-UZ" sz="17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қилинди.</a:t>
            </a:r>
            <a:endParaRPr lang="ru-RU" sz="17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storage.kun.uz/source/dusa6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0"/>
            <a:ext cx="4000496" cy="35004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Рисунок 5" descr="http://storage.kun.uz/source/dusa7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0"/>
            <a:ext cx="4566912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3928431"/>
      </p:ext>
    </p:extLst>
  </p:cSld>
  <p:clrMapOvr>
    <a:masterClrMapping/>
  </p:clrMapOvr>
  <p:transition advClick="0" advTm="7000">
    <p:wheel spokes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D:\picture\Расмлар - 01\GERB\янги компьютер\пыв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09600" y="3500438"/>
            <a:ext cx="8077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Томонлар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Республикаси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Президенти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Шавкат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Мирзиёевнинг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ташрифи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натижаларини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мамнуният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эътироф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этдилар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ҳамда бўлиб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ўтган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музокаралар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ташриф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имзоланган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ҳужжатлар турли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соҳаларда икки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ўзаро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манфаатли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ҳамкорликни янада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ривожлантиришга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туртки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беришини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давлатлараро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муносабатларни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ҳар томонлама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чуқурлаштиришга салмоқли ҳисса қўшишини таъкидладилар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kun.uz/assets/thumbnails/18/18ea2fc24ffd47c2fdfc0b01ebf399d9.jpg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0"/>
            <a:ext cx="4786314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ttp://storage.kun.uz/source/dusa3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357686" cy="32861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430074364"/>
      </p:ext>
    </p:extLst>
  </p:cSld>
  <p:clrMapOvr>
    <a:masterClrMapping/>
  </p:clrMapOvr>
  <p:transition advClick="0" advTm="7000"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Заголовок 1"/>
          <p:cNvSpPr>
            <a:spLocks noGrp="1"/>
          </p:cNvSpPr>
          <p:nvPr>
            <p:ph type="title"/>
          </p:nvPr>
        </p:nvSpPr>
        <p:spPr>
          <a:xfrm>
            <a:off x="0" y="1928813"/>
            <a:ext cx="9144000" cy="307181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uz-Cyrl-UZ" sz="6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ЭЪТИБОРИНГИЗ </a:t>
            </a:r>
            <a:br>
              <a:rPr lang="uz-Cyrl-UZ" sz="6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r>
              <a:rPr lang="uz-Cyrl-UZ" sz="6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УЧУН </a:t>
            </a:r>
            <a:br>
              <a:rPr lang="uz-Cyrl-UZ" sz="6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r>
              <a:rPr lang="uz-Cyrl-UZ" sz="6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РАҲМАТ !</a:t>
            </a:r>
            <a:endParaRPr lang="ru-RU" sz="660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2833654"/>
      </p:ext>
    </p:extLst>
  </p:cSld>
  <p:clrMapOvr>
    <a:masterClrMapping/>
  </p:clrMapOvr>
  <p:transition advClick="0" advTm="7000">
    <p:random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2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2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1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  <p:bldP spid="89090" grpId="1"/>
      <p:bldP spid="89090" grpId="2"/>
      <p:bldP spid="89090" grpId="3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926</Words>
  <Application>Microsoft Office PowerPoint</Application>
  <PresentationFormat>Экран (4:3)</PresentationFormat>
  <Paragraphs>39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ЭЪТИБОРИНГИЗ  УЧУН  РАҲМАТ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</dc:creator>
  <cp:lastModifiedBy>User</cp:lastModifiedBy>
  <cp:revision>14</cp:revision>
  <dcterms:created xsi:type="dcterms:W3CDTF">2017-12-07T05:20:10Z</dcterms:created>
  <dcterms:modified xsi:type="dcterms:W3CDTF">2018-03-16T09:35:43Z</dcterms:modified>
</cp:coreProperties>
</file>