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7" r:id="rId1"/>
  </p:sldMasterIdLst>
  <p:notesMasterIdLst>
    <p:notesMasterId r:id="rId19"/>
  </p:notesMasterIdLst>
  <p:sldIdLst>
    <p:sldId id="302" r:id="rId2"/>
    <p:sldId id="304" r:id="rId3"/>
    <p:sldId id="305" r:id="rId4"/>
    <p:sldId id="317" r:id="rId5"/>
    <p:sldId id="318" r:id="rId6"/>
    <p:sldId id="319" r:id="rId7"/>
    <p:sldId id="320" r:id="rId8"/>
    <p:sldId id="331" r:id="rId9"/>
    <p:sldId id="333" r:id="rId10"/>
    <p:sldId id="334" r:id="rId11"/>
    <p:sldId id="335" r:id="rId12"/>
    <p:sldId id="336" r:id="rId13"/>
    <p:sldId id="338" r:id="rId14"/>
    <p:sldId id="340" r:id="rId15"/>
    <p:sldId id="341" r:id="rId16"/>
    <p:sldId id="345" r:id="rId17"/>
    <p:sldId id="346" r:id="rId18"/>
  </p:sldIdLst>
  <p:sldSz cx="9144000" cy="6858000" type="screen4x3"/>
  <p:notesSz cx="6735763" cy="9869488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60A49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79" d="100"/>
          <a:sy n="79" d="100"/>
        </p:scale>
        <p:origin x="-48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9413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14763" y="0"/>
            <a:ext cx="2919412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B184E034-B621-4C58-8B35-C8844FD73717}" type="datetimeFigureOut">
              <a:rPr lang="ru-RU"/>
              <a:pPr>
                <a:defRPr/>
              </a:pPr>
              <a:t>12.05.2015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00113" y="739775"/>
            <a:ext cx="4935537" cy="37020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3100" y="4687888"/>
            <a:ext cx="5389563" cy="44418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374188"/>
            <a:ext cx="2919413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14763" y="9374188"/>
            <a:ext cx="2919412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57CC53EA-6A1C-47C0-995E-B394AEC1A24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267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14340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30DFB6C-9385-4A22-8168-8CA62E6DA425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7</a:t>
            </a:fld>
            <a:endParaRPr lang="ru-RU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6FA9C7B-25DE-41A4-AEA2-5BBDCEE9C58D}" type="slidenum">
              <a:rPr lang="ru-RU"/>
              <a:pPr/>
              <a:t>17</a:t>
            </a:fld>
            <a:endParaRPr lang="ru-RU"/>
          </a:p>
        </p:txBody>
      </p:sp>
      <p:sp>
        <p:nvSpPr>
          <p:cNvPr id="133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ru-RU"/>
              <a:t>	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Прямоугольник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Прямоугольник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Прямоугольник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Прямоугольник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Скругленный прямоугольник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Скругленный прямоугольник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Прямоугольник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pPr>
              <a:defRPr/>
            </a:pPr>
            <a:fld id="{8144C41F-1F69-45D4-89C6-4739E8FBE660}" type="datetimeFigureOut">
              <a:rPr lang="ru-RU" smtClean="0"/>
              <a:pPr>
                <a:defRPr/>
              </a:pPr>
              <a:t>12.05.2015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pPr>
              <a:defRPr/>
            </a:pPr>
            <a:fld id="{6D6AD298-F8AB-47DA-87DC-56365E271403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E6D94A3-FA6A-4837-9993-6C4F59CD0EE8}" type="datetimeFigureOut">
              <a:rPr lang="ru-RU" smtClean="0"/>
              <a:pPr>
                <a:defRPr/>
              </a:pPr>
              <a:t>12.05.2015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E4EDDCE-2A77-49F3-AE93-BD1ABF556854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4F79660-8447-4E32-AB89-D751ED720E52}" type="datetimeFigureOut">
              <a:rPr lang="ru-RU" smtClean="0"/>
              <a:pPr>
                <a:defRPr/>
              </a:pPr>
              <a:t>12.05.2015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25E08D6-87CE-4D5E-8B60-044400887B08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3EA352C-8EBA-468B-BD69-02A76E0637FF}" type="datetimeFigureOut">
              <a:rPr lang="ru-RU" smtClean="0"/>
              <a:pPr>
                <a:defRPr/>
              </a:pPr>
              <a:t>12.05.2015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38534C2-B975-4EB6-B4C5-C0CC16B6727F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6" name="Дата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>
              <a:defRPr/>
            </a:pPr>
            <a:fld id="{1BD5C0FF-A11F-42EB-8D20-CC1D6EF278FA}" type="datetimeFigureOut">
              <a:rPr lang="ru-RU" smtClean="0"/>
              <a:pPr>
                <a:defRPr/>
              </a:pPr>
              <a:t>12.05.2015</a:t>
            </a:fld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pPr>
              <a:defRPr/>
            </a:pPr>
            <a:fld id="{5BAA95A4-B789-44D8-87D8-82B922D654EF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pPr>
              <a:defRPr/>
            </a:pPr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pPr>
              <a:defRPr/>
            </a:pPr>
            <a:fld id="{D95DE38F-CEAC-401C-B49D-905F82DD8D75}" type="datetimeFigureOut">
              <a:rPr lang="ru-RU" smtClean="0"/>
              <a:pPr>
                <a:defRPr/>
              </a:pPr>
              <a:t>12.05.2015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pPr>
              <a:defRPr/>
            </a:pPr>
            <a:fld id="{0DC1F9EE-BB5D-4921-A9C2-5A2F508EB7F3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4749EF2-5477-4931-BEAD-FA50E1A5C665}" type="datetimeFigureOut">
              <a:rPr lang="ru-RU" smtClean="0"/>
              <a:pPr>
                <a:defRPr/>
              </a:pPr>
              <a:t>12.05.2015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BBC5EDA-F1FF-479D-9C7C-81CCC093AF5F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81E256D-1005-48EA-B37D-E016827A6C4A}" type="datetimeFigureOut">
              <a:rPr lang="ru-RU" smtClean="0"/>
              <a:pPr>
                <a:defRPr/>
              </a:pPr>
              <a:t>12.05.2015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1FFBE73-16F6-4B11-A845-AE04F7AC7F8B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0D2079A-B2EB-44D1-8FEB-6B981BF40CDE}" type="datetimeFigureOut">
              <a:rPr lang="ru-RU" smtClean="0"/>
              <a:pPr>
                <a:defRPr/>
              </a:pPr>
              <a:t>12.05.2015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C434333-1A57-421D-98E7-D867F942A8B4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7350DE3-45DA-46FD-9FC6-03A84FDA4A75}" type="datetimeFigureOut">
              <a:rPr lang="ru-RU" smtClean="0"/>
              <a:pPr>
                <a:defRPr/>
              </a:pPr>
              <a:t>12.05.2015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6A78233-BC71-4F5E-AEC9-5FF3AC137BCE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BB4026B-8581-4E32-8281-5FBE823879E0}" type="datetimeFigureOut">
              <a:rPr lang="ru-RU" smtClean="0"/>
              <a:pPr>
                <a:defRPr/>
              </a:pPr>
              <a:t>12.05.2015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CB291C0-D5B4-4EFA-9FA0-4DE191EBDB81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Прямоугольник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Прямоугольник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Прямоугольник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Прямоугольник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Прямоугольник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Скругленный прямоугольник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Скругленный прямоугольник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Прямоугольник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Прямоугольник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Прямоугольник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Прямоугольник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Прямоугольник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Прямоугольник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pPr>
              <a:defRPr/>
            </a:pPr>
            <a:fld id="{4B290BB5-A462-468A-9FD6-77631A9FC93A}" type="datetimeFigureOut">
              <a:rPr lang="ru-RU" smtClean="0"/>
              <a:pPr>
                <a:defRPr/>
              </a:pPr>
              <a:t>12.05.2015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733AF760-5186-4CA6-B933-6E9D25DAEC1B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8" r:id="rId1"/>
    <p:sldLayoutId id="2147483719" r:id="rId2"/>
    <p:sldLayoutId id="2147483720" r:id="rId3"/>
    <p:sldLayoutId id="2147483721" r:id="rId4"/>
    <p:sldLayoutId id="2147483722" r:id="rId5"/>
    <p:sldLayoutId id="2147483723" r:id="rId6"/>
    <p:sldLayoutId id="2147483724" r:id="rId7"/>
    <p:sldLayoutId id="2147483725" r:id="rId8"/>
    <p:sldLayoutId id="2147483726" r:id="rId9"/>
    <p:sldLayoutId id="2147483727" r:id="rId10"/>
    <p:sldLayoutId id="2147483728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9.png"/><Relationship Id="rId7" Type="http://schemas.openxmlformats.org/officeDocument/2006/relationships/image" Target="../media/image13.w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10" Type="http://schemas.openxmlformats.org/officeDocument/2006/relationships/image" Target="../media/image16.wmf"/><Relationship Id="rId4" Type="http://schemas.openxmlformats.org/officeDocument/2006/relationships/image" Target="../media/image10.png"/><Relationship Id="rId9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13" Type="http://schemas.openxmlformats.org/officeDocument/2006/relationships/image" Target="../media/image22.png"/><Relationship Id="rId3" Type="http://schemas.openxmlformats.org/officeDocument/2006/relationships/audio" Target="../media/audio2.wav"/><Relationship Id="rId7" Type="http://schemas.openxmlformats.org/officeDocument/2006/relationships/audio" Target="../media/audio6.wav"/><Relationship Id="rId12" Type="http://schemas.openxmlformats.org/officeDocument/2006/relationships/image" Target="../media/image2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5.wav"/><Relationship Id="rId11" Type="http://schemas.openxmlformats.org/officeDocument/2006/relationships/image" Target="../media/image20.png"/><Relationship Id="rId5" Type="http://schemas.openxmlformats.org/officeDocument/2006/relationships/audio" Target="../media/audio4.wav"/><Relationship Id="rId15" Type="http://schemas.openxmlformats.org/officeDocument/2006/relationships/image" Target="../media/image24.wmf"/><Relationship Id="rId10" Type="http://schemas.openxmlformats.org/officeDocument/2006/relationships/image" Target="../media/image19.png"/><Relationship Id="rId4" Type="http://schemas.openxmlformats.org/officeDocument/2006/relationships/audio" Target="../media/audio3.wav"/><Relationship Id="rId9" Type="http://schemas.openxmlformats.org/officeDocument/2006/relationships/image" Target="../media/image18.png"/><Relationship Id="rId14" Type="http://schemas.openxmlformats.org/officeDocument/2006/relationships/image" Target="../media/image23.gif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wmf"/><Relationship Id="rId13" Type="http://schemas.openxmlformats.org/officeDocument/2006/relationships/image" Target="../media/image40.wmf"/><Relationship Id="rId18" Type="http://schemas.openxmlformats.org/officeDocument/2006/relationships/image" Target="../media/image45.wmf"/><Relationship Id="rId3" Type="http://schemas.openxmlformats.org/officeDocument/2006/relationships/image" Target="../media/image30.png"/><Relationship Id="rId7" Type="http://schemas.openxmlformats.org/officeDocument/2006/relationships/image" Target="../media/image34.wmf"/><Relationship Id="rId12" Type="http://schemas.openxmlformats.org/officeDocument/2006/relationships/image" Target="../media/image39.wmf"/><Relationship Id="rId17" Type="http://schemas.openxmlformats.org/officeDocument/2006/relationships/image" Target="../media/image44.wmf"/><Relationship Id="rId2" Type="http://schemas.openxmlformats.org/officeDocument/2006/relationships/image" Target="../media/image29.png"/><Relationship Id="rId16" Type="http://schemas.openxmlformats.org/officeDocument/2006/relationships/image" Target="../media/image43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wmf"/><Relationship Id="rId11" Type="http://schemas.openxmlformats.org/officeDocument/2006/relationships/image" Target="../media/image38.wmf"/><Relationship Id="rId5" Type="http://schemas.openxmlformats.org/officeDocument/2006/relationships/image" Target="../media/image32.jpeg"/><Relationship Id="rId15" Type="http://schemas.openxmlformats.org/officeDocument/2006/relationships/image" Target="../media/image42.wmf"/><Relationship Id="rId10" Type="http://schemas.openxmlformats.org/officeDocument/2006/relationships/image" Target="../media/image37.wmf"/><Relationship Id="rId4" Type="http://schemas.openxmlformats.org/officeDocument/2006/relationships/image" Target="../media/image31.jpeg"/><Relationship Id="rId9" Type="http://schemas.openxmlformats.org/officeDocument/2006/relationships/image" Target="../media/image36.wmf"/><Relationship Id="rId14" Type="http://schemas.openxmlformats.org/officeDocument/2006/relationships/image" Target="../media/image41.w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7" Type="http://schemas.openxmlformats.org/officeDocument/2006/relationships/image" Target="../media/image51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0.jpeg"/><Relationship Id="rId5" Type="http://schemas.openxmlformats.org/officeDocument/2006/relationships/image" Target="../media/image49.jpeg"/><Relationship Id="rId4" Type="http://schemas.openxmlformats.org/officeDocument/2006/relationships/image" Target="../media/image48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audio" Target="../media/audio8.wav"/><Relationship Id="rId2" Type="http://schemas.openxmlformats.org/officeDocument/2006/relationships/audio" Target="../media/audio7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5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7" Type="http://schemas.openxmlformats.org/officeDocument/2006/relationships/image" Target="../media/image60.jpeg"/><Relationship Id="rId2" Type="http://schemas.openxmlformats.org/officeDocument/2006/relationships/audio" Target="../media/audio9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9.jpeg"/><Relationship Id="rId5" Type="http://schemas.openxmlformats.org/officeDocument/2006/relationships/image" Target="../media/image58.jpeg"/><Relationship Id="rId4" Type="http://schemas.openxmlformats.org/officeDocument/2006/relationships/image" Target="../media/image57.jpe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5.jpeg"/><Relationship Id="rId3" Type="http://schemas.openxmlformats.org/officeDocument/2006/relationships/audio" Target="../media/audio8.wav"/><Relationship Id="rId7" Type="http://schemas.openxmlformats.org/officeDocument/2006/relationships/image" Target="../media/image64.jpeg"/><Relationship Id="rId2" Type="http://schemas.openxmlformats.org/officeDocument/2006/relationships/audio" Target="../media/audio10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3.jpeg"/><Relationship Id="rId5" Type="http://schemas.openxmlformats.org/officeDocument/2006/relationships/image" Target="../media/image62.jpeg"/><Relationship Id="rId10" Type="http://schemas.openxmlformats.org/officeDocument/2006/relationships/image" Target="../media/image67.jpeg"/><Relationship Id="rId4" Type="http://schemas.openxmlformats.org/officeDocument/2006/relationships/image" Target="../media/image61.jpeg"/><Relationship Id="rId9" Type="http://schemas.openxmlformats.org/officeDocument/2006/relationships/image" Target="../media/image66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2.wav"/><Relationship Id="rId2" Type="http://schemas.openxmlformats.org/officeDocument/2006/relationships/audio" Target="../media/audio1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9.gif"/><Relationship Id="rId4" Type="http://schemas.openxmlformats.org/officeDocument/2006/relationships/image" Target="../media/image68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3.wav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9.jpeg"/><Relationship Id="rId5" Type="http://schemas.openxmlformats.org/officeDocument/2006/relationships/image" Target="../media/image70.jpeg"/><Relationship Id="rId4" Type="http://schemas.openxmlformats.org/officeDocument/2006/relationships/audio" Target="../media/audio8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428604"/>
            <a:ext cx="8183562" cy="1052512"/>
          </a:xfrm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uz-Cyrl-UZ" dirty="0" smtClean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accent3">
                    <a:lumMod val="50000"/>
                  </a:schemeClr>
                </a:solidFill>
              </a:rPr>
              <a:t>Mantiqiy</a:t>
            </a:r>
            <a:r>
              <a:rPr lang="en-US" dirty="0" smtClean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accent3">
                    <a:lumMod val="50000"/>
                  </a:schemeClr>
                </a:solidFill>
              </a:rPr>
              <a:t>masala</a:t>
            </a:r>
            <a:r>
              <a:rPr lang="en-US" dirty="0" smtClean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accent3">
                    <a:lumMod val="50000"/>
                  </a:schemeClr>
                </a:solidFill>
              </a:rPr>
              <a:t>Kimga</a:t>
            </a:r>
            <a:r>
              <a:rPr lang="en-US" dirty="0" smtClean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accent3">
                    <a:lumMod val="50000"/>
                  </a:schemeClr>
                </a:solidFill>
              </a:rPr>
              <a:t>nima</a:t>
            </a:r>
            <a:r>
              <a:rPr lang="en-US" dirty="0" smtClean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accent3">
                    <a:lumMod val="50000"/>
                  </a:schemeClr>
                </a:solidFill>
              </a:rPr>
              <a:t>yetishmaydi</a:t>
            </a:r>
            <a:r>
              <a:rPr lang="ru-RU" dirty="0" smtClean="0">
                <a:solidFill>
                  <a:schemeClr val="accent3">
                    <a:lumMod val="50000"/>
                  </a:schemeClr>
                </a:solidFill>
              </a:rPr>
              <a:t>?</a:t>
            </a:r>
            <a:endParaRPr lang="ru-RU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55298" name="Picture 2" descr="Graphic5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357158" y="1643050"/>
            <a:ext cx="8001056" cy="4929187"/>
          </a:xfr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/>
              <a:t>“</a:t>
            </a:r>
            <a:r>
              <a:rPr lang="en-US" dirty="0" err="1"/>
              <a:t>Aqliy</a:t>
            </a:r>
            <a:r>
              <a:rPr lang="en-US" dirty="0"/>
              <a:t> </a:t>
            </a:r>
            <a:r>
              <a:rPr lang="en-US" dirty="0" err="1"/>
              <a:t>xujum</a:t>
            </a:r>
            <a:r>
              <a:rPr lang="en-US" dirty="0"/>
              <a:t>”</a:t>
            </a:r>
            <a:endParaRPr lang="ru-RU" dirty="0"/>
          </a:p>
        </p:txBody>
      </p:sp>
      <p:sp>
        <p:nvSpPr>
          <p:cNvPr id="58370" name="Text Box 3"/>
          <p:cNvSpPr txBox="1">
            <a:spLocks noChangeArrowheads="1"/>
          </p:cNvSpPr>
          <p:nvPr/>
        </p:nvSpPr>
        <p:spPr bwMode="auto">
          <a:xfrm>
            <a:off x="1219200" y="2590800"/>
            <a:ext cx="3886200" cy="779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Tahoma" pitchFamily="34" charset="0"/>
              </a:rPr>
              <a:t>Qishda uxlab</a:t>
            </a:r>
          </a:p>
          <a:p>
            <a:pPr>
              <a:spcBef>
                <a:spcPct val="50000"/>
              </a:spcBef>
            </a:pPr>
            <a:r>
              <a:rPr lang="en-US">
                <a:latin typeface="Tahoma" pitchFamily="34" charset="0"/>
              </a:rPr>
              <a:t>Yozda asal qidirar</a:t>
            </a:r>
            <a:endParaRPr lang="ru-RU">
              <a:latin typeface="Tahoma" pitchFamily="34" charset="0"/>
            </a:endParaRPr>
          </a:p>
        </p:txBody>
      </p:sp>
      <p:sp>
        <p:nvSpPr>
          <p:cNvPr id="58371" name="Text Box 4"/>
          <p:cNvSpPr txBox="1">
            <a:spLocks noChangeArrowheads="1"/>
          </p:cNvSpPr>
          <p:nvPr/>
        </p:nvSpPr>
        <p:spPr bwMode="auto">
          <a:xfrm>
            <a:off x="685800" y="3733800"/>
            <a:ext cx="3429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Tahoma" pitchFamily="34" charset="0"/>
              </a:rPr>
              <a:t>Bir parcha patir, olamga tatir</a:t>
            </a:r>
            <a:endParaRPr lang="ru-RU">
              <a:latin typeface="Tahoma" pitchFamily="34" charset="0"/>
            </a:endParaRPr>
          </a:p>
        </p:txBody>
      </p:sp>
      <p:sp>
        <p:nvSpPr>
          <p:cNvPr id="58372" name="Text Box 5"/>
          <p:cNvSpPr txBox="1">
            <a:spLocks noChangeArrowheads="1"/>
          </p:cNvSpPr>
          <p:nvPr/>
        </p:nvSpPr>
        <p:spPr bwMode="auto">
          <a:xfrm>
            <a:off x="685800" y="4419600"/>
            <a:ext cx="3124200" cy="779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Tahoma" pitchFamily="34" charset="0"/>
              </a:rPr>
              <a:t>Qo’l oyoqsiz chopib tolmas</a:t>
            </a:r>
          </a:p>
          <a:p>
            <a:pPr>
              <a:spcBef>
                <a:spcPct val="50000"/>
              </a:spcBef>
            </a:pPr>
            <a:r>
              <a:rPr lang="en-US">
                <a:latin typeface="Tahoma" pitchFamily="34" charset="0"/>
              </a:rPr>
              <a:t>Suvsiz aslo yashay olmas</a:t>
            </a:r>
            <a:endParaRPr lang="ru-RU">
              <a:latin typeface="Tahoma" pitchFamily="34" charset="0"/>
            </a:endParaRPr>
          </a:p>
        </p:txBody>
      </p:sp>
      <p:sp>
        <p:nvSpPr>
          <p:cNvPr id="58373" name="Text Box 6"/>
          <p:cNvSpPr txBox="1">
            <a:spLocks noChangeArrowheads="1"/>
          </p:cNvSpPr>
          <p:nvPr/>
        </p:nvSpPr>
        <p:spPr bwMode="auto">
          <a:xfrm>
            <a:off x="838200" y="5562600"/>
            <a:ext cx="2971800" cy="779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Tahoma" pitchFamily="34" charset="0"/>
              </a:rPr>
              <a:t>Qizil, sariq tovlanar</a:t>
            </a:r>
          </a:p>
          <a:p>
            <a:pPr>
              <a:spcBef>
                <a:spcPct val="50000"/>
              </a:spcBef>
            </a:pPr>
            <a:r>
              <a:rPr lang="en-US">
                <a:latin typeface="Tahoma" pitchFamily="34" charset="0"/>
              </a:rPr>
              <a:t>Yerga tutdik egilar</a:t>
            </a:r>
            <a:endParaRPr lang="ru-RU">
              <a:latin typeface="Tahoma" pitchFamily="34" charset="0"/>
            </a:endParaRPr>
          </a:p>
        </p:txBody>
      </p:sp>
      <p:pic>
        <p:nvPicPr>
          <p:cNvPr id="58374" name="Picture 7" descr="цйцц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19800" y="1981200"/>
            <a:ext cx="2438400" cy="142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8375" name="Picture 8" descr="ук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86200" y="2667000"/>
            <a:ext cx="1828800" cy="1581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8376" name="Picture 9" descr="выф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019800" y="4038600"/>
            <a:ext cx="1981200" cy="1235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8377" name="Picture 10" descr="вфывыфывфыфв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657600" y="5257800"/>
            <a:ext cx="2209800" cy="1350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v-SE" sz="4000"/>
              <a:t>Mantiqiy masalalar :</a:t>
            </a:r>
            <a:br>
              <a:rPr lang="sv-SE" sz="4000"/>
            </a:br>
            <a:endParaRPr lang="ru-RU" sz="4000"/>
          </a:p>
        </p:txBody>
      </p:sp>
      <p:sp>
        <p:nvSpPr>
          <p:cNvPr id="12291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600200"/>
            <a:ext cx="3200400" cy="4530725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sv-SE" sz="2000"/>
              <a:t>Daraxt shoxida  10 ta chumchuq qo`nib turgan edi . Ulardan 3 tasi uchib ketdi va 2 tasi yana qaytib shoxga qo`ndi . Songra chumchuqlarning bir nechtasi uchib ketdi . Shoxda hammasi bo`lib 5 ta chumchuq qoldi . Nechta chumchuq uchib ketgan ?</a:t>
            </a:r>
            <a:endParaRPr lang="ru-RU" sz="2000"/>
          </a:p>
        </p:txBody>
      </p:sp>
      <p:pic>
        <p:nvPicPr>
          <p:cNvPr id="12292" name="Picture 4" descr="stock-vector-vector-set-of-colorful-cartoon-birds-12568771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86200" y="1524000"/>
            <a:ext cx="4664075" cy="487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Box 1"/>
          <p:cNvSpPr txBox="1">
            <a:spLocks noChangeArrowheads="1"/>
          </p:cNvSpPr>
          <p:nvPr/>
        </p:nvSpPr>
        <p:spPr bwMode="auto">
          <a:xfrm>
            <a:off x="646113" y="304800"/>
            <a:ext cx="6408737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800" b="1" i="1"/>
              <a:t>Didaktik o`yin.  ,,Ranglar jilosi’’</a:t>
            </a:r>
            <a:endParaRPr lang="ru-RU" sz="2800" b="1" i="1"/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539750" y="981075"/>
          <a:ext cx="8136902" cy="201622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56152"/>
                <a:gridCol w="1356150"/>
                <a:gridCol w="1392154"/>
                <a:gridCol w="1320146"/>
                <a:gridCol w="1356150"/>
                <a:gridCol w="1356150"/>
              </a:tblGrid>
              <a:tr h="1008112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</a:tr>
              <a:tr h="1008112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3098" name="Picture 2" descr="E:\Санобар файллари\Barcha slayd darslar\Санобар\Санобар хужжатлари\Sanobar\Изображение\ce473f9202904221718eb5a706eadd4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235825" y="3213100"/>
            <a:ext cx="1512888" cy="1728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99" name="Picture 3" descr="E:\Санобар файллари\Barcha slayd darslar\Санобар\Санобар хужжатлари\Sanobar\Изображение\клубника-448x33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-5702793">
            <a:off x="5845969" y="4150519"/>
            <a:ext cx="846138" cy="44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00" name="Picture 4" descr="E:\Санобар файллари\Barcha slayd darslar\Санобар\Санобар хужжатлари\Sanobar\Изображение\Изображение 585.jpg"/>
          <p:cNvPicPr>
            <a:picLocks noChangeAspect="1" noChangeArrowheads="1"/>
          </p:cNvPicPr>
          <p:nvPr/>
        </p:nvPicPr>
        <p:blipFill>
          <a:blip r:embed="rId4"/>
          <a:srcRect l="-377" t="11798" r="60004" b="56158"/>
          <a:stretch>
            <a:fillRect/>
          </a:stretch>
        </p:blipFill>
        <p:spPr bwMode="auto">
          <a:xfrm>
            <a:off x="7388225" y="4946650"/>
            <a:ext cx="1568450" cy="172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01" name="Picture 5" descr="E:\Санобар файллари\Barcha slayd darslar\Санобар\Санобар хужжатлари\Sanobar\Изображение\Изображение 585.jpg"/>
          <p:cNvPicPr>
            <a:picLocks noChangeAspect="1" noChangeArrowheads="1"/>
          </p:cNvPicPr>
          <p:nvPr/>
        </p:nvPicPr>
        <p:blipFill>
          <a:blip r:embed="rId5"/>
          <a:srcRect l="49464" t="16504" r="13635" b="59137"/>
          <a:stretch>
            <a:fillRect/>
          </a:stretch>
        </p:blipFill>
        <p:spPr bwMode="auto">
          <a:xfrm>
            <a:off x="6518275" y="3148013"/>
            <a:ext cx="1073150" cy="1779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02" name="Picture 3" descr="E:\Санобар файллари\Barcha slayd darslar\Санобар\Санобар хужжатлари\Sanobar\Изображение\клубника-448x334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-3359601">
            <a:off x="5445125" y="4735513"/>
            <a:ext cx="1185863" cy="661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03" name="Picture 6" descr="E:\Санобар файллари\Barcha slayd darslar\Санобар\Санобар хужжатлари\Sanobar\PUB60COR\FD00459_.WMF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961313" y="4071938"/>
            <a:ext cx="738187" cy="93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04" name="Picture 7" descr="E:\Санобар файллари\Barcha slayd darslar\Санобар\Санобар хужжатлари\Sanobar\PUB60COR\PH02759J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765800" y="4152900"/>
            <a:ext cx="2119313" cy="1827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05" name="Picture 8" descr="E:\Санобар файллари\Barcha slayd darslar\Санобар\Санобар хужжатлари\Sanobar\PUB60COR\PH02810J.JP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5815013" y="5202238"/>
            <a:ext cx="2479675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06" name="TextBox 3"/>
          <p:cNvSpPr txBox="1">
            <a:spLocks noChangeArrowheads="1"/>
          </p:cNvSpPr>
          <p:nvPr/>
        </p:nvSpPr>
        <p:spPr bwMode="auto">
          <a:xfrm>
            <a:off x="611188" y="3852863"/>
            <a:ext cx="4465637" cy="2309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400" b="1" i="1"/>
              <a:t>Ushbu didaktik o`yinda mevalarni rangiga qarab, jadvalga joylashtirish aytiladi.</a:t>
            </a:r>
          </a:p>
          <a:p>
            <a:r>
              <a:rPr lang="en-US" sz="2400" b="1" i="1"/>
              <a:t>Bunda bolalarning topqirligi, ranglarni to`g`ri farqlay olishi, chaqqonligi, zukkoligi aniqlanadi.</a:t>
            </a:r>
            <a:endParaRPr lang="ru-RU" sz="2400" b="1" i="1"/>
          </a:p>
        </p:txBody>
      </p:sp>
      <p:pic>
        <p:nvPicPr>
          <p:cNvPr id="3107" name="Picture 2" descr="E:\Санобар файллари\Barcha slayd darslar\Санобар\Санобар хужжатлари\Sanobar\PUB60COR\FD00369_.WMF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5187950" y="5391150"/>
            <a:ext cx="1081088" cy="1449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extBox 2"/>
          <p:cNvSpPr txBox="1">
            <a:spLocks noChangeArrowheads="1"/>
          </p:cNvSpPr>
          <p:nvPr/>
        </p:nvSpPr>
        <p:spPr bwMode="auto">
          <a:xfrm>
            <a:off x="1109663" y="115888"/>
            <a:ext cx="6408737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800" b="1" i="1"/>
              <a:t>Didaktik o`yin.  ,,Kim chaqqon.’’</a:t>
            </a:r>
            <a:endParaRPr lang="ru-RU" sz="2800" b="1" i="1"/>
          </a:p>
        </p:txBody>
      </p:sp>
      <p:pic>
        <p:nvPicPr>
          <p:cNvPr id="2050" name="Picture 2" descr="E:\Санобар файллари\Barcha slayd darslar\Санобар\Санобар хужжатлари\Sanobar\PUB60COR\PH01239K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2143108" y="785794"/>
            <a:ext cx="4097007" cy="252028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/>
          </a:extLst>
        </p:spPr>
      </p:pic>
      <p:pic>
        <p:nvPicPr>
          <p:cNvPr id="6" name="Picture 44" descr="901756965-Rooster-cartoon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6332538" y="3611563"/>
            <a:ext cx="1409700" cy="889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/>
        </p:spPr>
      </p:pic>
      <p:pic>
        <p:nvPicPr>
          <p:cNvPr id="7" name="Picture 2" descr="sheep single"/>
          <p:cNvPicPr>
            <a:picLocks noChangeAspect="1" noChangeArrowheads="1"/>
          </p:cNvPicPr>
          <p:nvPr/>
        </p:nvPicPr>
        <p:blipFill>
          <a:blip r:embed="rId10"/>
          <a:srcRect l="9874" t="5069" r="17682" b="6071"/>
          <a:stretch>
            <a:fillRect/>
          </a:stretch>
        </p:blipFill>
        <p:spPr bwMode="auto">
          <a:xfrm>
            <a:off x="25400" y="3476625"/>
            <a:ext cx="1409700" cy="782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" descr="C:\Documents and Settings\Кирилл\Рабочий стол\МАМА\детские презентации\Почемучка\0_14c5d_6b0d2554_XL.jpeg"/>
          <p:cNvPicPr>
            <a:picLocks noChangeAspect="1" noChangeArrowheads="1"/>
          </p:cNvPicPr>
          <p:nvPr/>
        </p:nvPicPr>
        <p:blipFill rotWithShape="1">
          <a:blip r:embed="rId11"/>
          <a:srcRect l="6329" t="9651" r="10098" b="7522"/>
          <a:stretch/>
        </p:blipFill>
        <p:spPr bwMode="auto">
          <a:xfrm>
            <a:off x="4011613" y="3476625"/>
            <a:ext cx="1401762" cy="10509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Picture 2" descr="hen white"/>
          <p:cNvPicPr>
            <a:picLocks noChangeAspect="1" noChangeArrowheads="1"/>
          </p:cNvPicPr>
          <p:nvPr/>
        </p:nvPicPr>
        <p:blipFill rotWithShape="1">
          <a:blip r:embed="rId12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/>
            </a:extLst>
          </a:blip>
          <a:srcRect l="5827" t="11050" r="17413" b="12572"/>
          <a:stretch/>
        </p:blipFill>
        <p:spPr bwMode="auto">
          <a:xfrm>
            <a:off x="5041197" y="3637914"/>
            <a:ext cx="1409735" cy="862961"/>
          </a:xfrm>
          <a:prstGeom prst="rect">
            <a:avLst/>
          </a:prstGeom>
          <a:noFill/>
          <a:extLst>
            <a:ext uri="{909E8E84-426E-40DD-AFC4-6F175D3DCCD1}"/>
          </a:extLst>
        </p:spPr>
      </p:pic>
      <p:pic>
        <p:nvPicPr>
          <p:cNvPr id="10" name="Picture 2" descr="D:\Санобар файллари\Санобар\Санобар хужжатлари\Sanobar\Изображение\111.jpeg"/>
          <p:cNvPicPr>
            <a:picLocks noChangeAspect="1" noChangeArrowheads="1"/>
          </p:cNvPicPr>
          <p:nvPr/>
        </p:nvPicPr>
        <p:blipFill rotWithShape="1">
          <a:blip r:embed="rId13"/>
          <a:srcRect b="14785"/>
          <a:stretch/>
        </p:blipFill>
        <p:spPr bwMode="auto">
          <a:xfrm>
            <a:off x="2268538" y="3308350"/>
            <a:ext cx="1739900" cy="11207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/>
          </a:extLst>
        </p:spPr>
      </p:pic>
      <p:pic>
        <p:nvPicPr>
          <p:cNvPr id="11" name="Picture 8" descr="foto_2"/>
          <p:cNvPicPr>
            <a:picLocks noChangeAspect="1" noChangeArrowheads="1" noCrop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1050925" y="3570288"/>
            <a:ext cx="1600200" cy="850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12" descr="j0332364"/>
          <p:cNvPicPr/>
          <p:nvPr/>
        </p:nvPicPr>
        <p:blipFill rotWithShape="1">
          <a:blip r:embed="rId15" cstate="print">
            <a:extLst>
              <a:ext uri="{28A0092B-C50C-407E-A947-70E740481C1C}"/>
            </a:extLst>
          </a:blip>
          <a:srcRect l="8816" t="18523" r="14588"/>
          <a:stretch/>
        </p:blipFill>
        <p:spPr bwMode="auto">
          <a:xfrm>
            <a:off x="7742238" y="3260606"/>
            <a:ext cx="1401762" cy="120136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/>
            <a:ext uri="{91240B29-F687-4F45-9708-019B960494DF}"/>
          </a:extLst>
        </p:spPr>
      </p:pic>
      <p:sp>
        <p:nvSpPr>
          <p:cNvPr id="4107" name="TextBox 3"/>
          <p:cNvSpPr txBox="1">
            <a:spLocks noChangeArrowheads="1"/>
          </p:cNvSpPr>
          <p:nvPr/>
        </p:nvSpPr>
        <p:spPr bwMode="auto">
          <a:xfrm>
            <a:off x="114300" y="4556125"/>
            <a:ext cx="3473450" cy="206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600" b="1" i="1">
                <a:latin typeface="Arial Narrow" pitchFamily="34" charset="0"/>
              </a:rPr>
              <a:t>Yuqorida ko`rsatilgan didaktik o`yin ,,Kim chaqqon o`yini bo`lib, uy va yovvoyi hayvonlarning rasmlari kartonlarda yopishtiriladi, magnit orqali xat taxtaga yopishtiriladi.Ikkita bola chiqib, o`rmonda yashaydigan hayvonlarni o`rmonga joylashtiradi, uy hayvonlarini uy rasmi tasvirlagan rasmga terib chiqadi. </a:t>
            </a:r>
            <a:endParaRPr lang="ru-RU" sz="1600" b="1" i="1">
              <a:latin typeface="Arial Narrow" pitchFamily="34" charset="0"/>
            </a:endParaRPr>
          </a:p>
        </p:txBody>
      </p:sp>
      <p:sp>
        <p:nvSpPr>
          <p:cNvPr id="4108" name="TextBox 11"/>
          <p:cNvSpPr txBox="1">
            <a:spLocks noChangeArrowheads="1"/>
          </p:cNvSpPr>
          <p:nvPr/>
        </p:nvSpPr>
        <p:spPr bwMode="auto">
          <a:xfrm>
            <a:off x="5259388" y="4710113"/>
            <a:ext cx="3203575" cy="1754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b="1" i="1">
                <a:latin typeface="Arial Narrow" pitchFamily="34" charset="0"/>
              </a:rPr>
              <a:t>Ushbu didaktik o`yinda bolalarni tabiatga bo`lgan munosabati bilan birga uy va yovvoyi hayvonlarni farqlay olishi,topqirligi, chaqqonligi inobatga olinadi.</a:t>
            </a:r>
            <a:endParaRPr lang="ru-RU" b="1" i="1">
              <a:latin typeface="Arial Narrow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roost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heep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hor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hicke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rabbit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me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Box 1"/>
          <p:cNvSpPr txBox="1">
            <a:spLocks noChangeArrowheads="1"/>
          </p:cNvSpPr>
          <p:nvPr/>
        </p:nvSpPr>
        <p:spPr bwMode="auto">
          <a:xfrm>
            <a:off x="971550" y="188913"/>
            <a:ext cx="6408738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800" b="1" i="1"/>
              <a:t>Didaktik o`yin.  ,,O`rnini top.’’</a:t>
            </a:r>
            <a:endParaRPr lang="ru-RU" sz="2800" b="1" i="1"/>
          </a:p>
        </p:txBody>
      </p:sp>
      <p:sp>
        <p:nvSpPr>
          <p:cNvPr id="3" name="Равнобедренный треугольник 2"/>
          <p:cNvSpPr/>
          <p:nvPr/>
        </p:nvSpPr>
        <p:spPr>
          <a:xfrm>
            <a:off x="5935929" y="2759126"/>
            <a:ext cx="3240360" cy="1512168"/>
          </a:xfrm>
          <a:prstGeom prst="triangle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r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TextBox 7"/>
          <p:cNvSpPr txBox="1"/>
          <p:nvPr/>
        </p:nvSpPr>
        <p:spPr>
          <a:xfrm>
            <a:off x="7403709" y="1598458"/>
            <a:ext cx="468052" cy="584775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latin typeface="+mn-lt"/>
              </a:rPr>
              <a:t>1</a:t>
            </a:r>
            <a:endParaRPr lang="ru-RU" sz="3200" dirty="0">
              <a:latin typeface="+mn-lt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7403709" y="4486762"/>
            <a:ext cx="468052" cy="584775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latin typeface="+mn-lt"/>
              </a:rPr>
              <a:t>4</a:t>
            </a:r>
            <a:endParaRPr lang="ru-RU" sz="3200" dirty="0">
              <a:latin typeface="+mn-lt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356483" y="3515210"/>
            <a:ext cx="468052" cy="584775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latin typeface="+mn-lt"/>
              </a:rPr>
              <a:t>3</a:t>
            </a:r>
            <a:endParaRPr lang="ru-RU" sz="3200" dirty="0">
              <a:latin typeface="+mn-lt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378379" y="2500445"/>
            <a:ext cx="468052" cy="584775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latin typeface="+mn-lt"/>
              </a:rPr>
              <a:t>2</a:t>
            </a:r>
            <a:endParaRPr lang="ru-RU" sz="3200" dirty="0">
              <a:latin typeface="+mn-lt"/>
            </a:endParaRPr>
          </a:p>
        </p:txBody>
      </p:sp>
      <p:sp>
        <p:nvSpPr>
          <p:cNvPr id="15" name="Равнобедренный треугольник 14"/>
          <p:cNvSpPr/>
          <p:nvPr/>
        </p:nvSpPr>
        <p:spPr>
          <a:xfrm rot="18778255">
            <a:off x="2575145" y="4057029"/>
            <a:ext cx="3240360" cy="1512168"/>
          </a:xfrm>
          <a:prstGeom prst="triangle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r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6" name="Равнобедренный треугольник 15"/>
          <p:cNvSpPr/>
          <p:nvPr/>
        </p:nvSpPr>
        <p:spPr>
          <a:xfrm rot="19806160">
            <a:off x="3941930" y="1322381"/>
            <a:ext cx="2764548" cy="1087760"/>
          </a:xfrm>
          <a:prstGeom prst="triangle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r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7" name="Равнобедренный треугольник 16"/>
          <p:cNvSpPr/>
          <p:nvPr/>
        </p:nvSpPr>
        <p:spPr>
          <a:xfrm rot="17369127">
            <a:off x="4547753" y="4994976"/>
            <a:ext cx="2304256" cy="1087760"/>
          </a:xfrm>
          <a:prstGeom prst="triangle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r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8" name="Прямоугольник 17"/>
          <p:cNvSpPr/>
          <p:nvPr/>
        </p:nvSpPr>
        <p:spPr>
          <a:xfrm>
            <a:off x="4964888" y="2828633"/>
            <a:ext cx="1008112" cy="1044116"/>
          </a:xfrm>
          <a:prstGeom prst="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r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9" name="TextBox 18"/>
          <p:cNvSpPr txBox="1"/>
          <p:nvPr/>
        </p:nvSpPr>
        <p:spPr>
          <a:xfrm rot="17402902">
            <a:off x="5586726" y="5246468"/>
            <a:ext cx="468052" cy="584775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latin typeface="+mn-lt"/>
              </a:rPr>
              <a:t>1</a:t>
            </a:r>
            <a:endParaRPr lang="ru-RU" sz="3200" dirty="0">
              <a:latin typeface="+mn-lt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5234918" y="3058302"/>
            <a:ext cx="468052" cy="584775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latin typeface="+mn-lt"/>
              </a:rPr>
              <a:t>4</a:t>
            </a:r>
            <a:endParaRPr lang="ru-RU" sz="3200" dirty="0">
              <a:latin typeface="+mn-lt"/>
            </a:endParaRPr>
          </a:p>
        </p:txBody>
      </p:sp>
      <p:sp>
        <p:nvSpPr>
          <p:cNvPr id="21" name="TextBox 20"/>
          <p:cNvSpPr txBox="1"/>
          <p:nvPr/>
        </p:nvSpPr>
        <p:spPr>
          <a:xfrm rot="18612160">
            <a:off x="4034402" y="4591189"/>
            <a:ext cx="468052" cy="584775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latin typeface="+mn-lt"/>
              </a:rPr>
              <a:t>3</a:t>
            </a:r>
            <a:endParaRPr lang="ru-RU" sz="3200" dirty="0">
              <a:latin typeface="+mn-lt"/>
            </a:endParaRPr>
          </a:p>
        </p:txBody>
      </p:sp>
      <p:sp>
        <p:nvSpPr>
          <p:cNvPr id="22" name="TextBox 21"/>
          <p:cNvSpPr txBox="1"/>
          <p:nvPr/>
        </p:nvSpPr>
        <p:spPr>
          <a:xfrm rot="19486239">
            <a:off x="5090178" y="1573873"/>
            <a:ext cx="468052" cy="584775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latin typeface="+mn-lt"/>
              </a:rPr>
              <a:t>2</a:t>
            </a:r>
            <a:endParaRPr lang="ru-RU" sz="3200" dirty="0">
              <a:latin typeface="+mn-lt"/>
            </a:endParaRPr>
          </a:p>
        </p:txBody>
      </p:sp>
      <p:sp>
        <p:nvSpPr>
          <p:cNvPr id="23" name="Равнобедренный треугольник 22"/>
          <p:cNvSpPr/>
          <p:nvPr/>
        </p:nvSpPr>
        <p:spPr>
          <a:xfrm>
            <a:off x="6136316" y="2322476"/>
            <a:ext cx="2764548" cy="1087760"/>
          </a:xfrm>
          <a:prstGeom prst="triangle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r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4" name="Равнобедренный треугольник 23"/>
          <p:cNvSpPr/>
          <p:nvPr/>
        </p:nvSpPr>
        <p:spPr>
          <a:xfrm>
            <a:off x="6403981" y="1373930"/>
            <a:ext cx="2304256" cy="1087760"/>
          </a:xfrm>
          <a:prstGeom prst="triangle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r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5" name="Прямоугольник 24"/>
          <p:cNvSpPr/>
          <p:nvPr/>
        </p:nvSpPr>
        <p:spPr>
          <a:xfrm>
            <a:off x="7052053" y="4257091"/>
            <a:ext cx="1008112" cy="1044116"/>
          </a:xfrm>
          <a:prstGeom prst="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r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6" name="TextBox 25"/>
          <p:cNvSpPr txBox="1"/>
          <p:nvPr/>
        </p:nvSpPr>
        <p:spPr>
          <a:xfrm>
            <a:off x="7322083" y="1750858"/>
            <a:ext cx="468052" cy="584775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latin typeface="+mn-lt"/>
              </a:rPr>
              <a:t>1</a:t>
            </a:r>
            <a:endParaRPr lang="ru-RU" sz="3200" dirty="0">
              <a:latin typeface="+mn-lt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7356483" y="4486761"/>
            <a:ext cx="468052" cy="584775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latin typeface="+mn-lt"/>
              </a:rPr>
              <a:t>4</a:t>
            </a:r>
            <a:endParaRPr lang="ru-RU" sz="3200" dirty="0">
              <a:latin typeface="+mn-lt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7403709" y="2652845"/>
            <a:ext cx="468052" cy="584775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latin typeface="+mn-lt"/>
              </a:rPr>
              <a:t>2</a:t>
            </a:r>
            <a:endParaRPr lang="ru-RU" sz="3200" dirty="0">
              <a:latin typeface="+mn-lt"/>
            </a:endParaRPr>
          </a:p>
        </p:txBody>
      </p:sp>
      <p:sp>
        <p:nvSpPr>
          <p:cNvPr id="5180" name="TextBox 29"/>
          <p:cNvSpPr txBox="1">
            <a:spLocks noChangeArrowheads="1"/>
          </p:cNvSpPr>
          <p:nvPr/>
        </p:nvSpPr>
        <p:spPr bwMode="auto">
          <a:xfrm>
            <a:off x="193675" y="795338"/>
            <a:ext cx="4075113" cy="2862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000" b="1" i="1">
                <a:latin typeface="Calisto MT" pitchFamily="18" charset="0"/>
              </a:rPr>
              <a:t>Ushbu didaktik o`yinda geometrik shakllardan foydalaniladi.Bolalar archa bo`laklarini topib o`rniga qo`yish aytiladi, shu bilan birga shakllarning nomi so`raladi.Bunda bolada geometrik shakllar haqida tushuncha hosil bo`ladi.Bolalardagi sezgirlik, chaqqonlik, topqirlik kuzatiladi.</a:t>
            </a:r>
            <a:endParaRPr lang="ru-RU" sz="2000" b="1" i="1"/>
          </a:p>
        </p:txBody>
      </p:sp>
      <p:pic>
        <p:nvPicPr>
          <p:cNvPr id="5181" name="Picture 3" descr="dd36efffaae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3513" y="3409950"/>
            <a:ext cx="2968625" cy="318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6660232" y="2570663"/>
            <a:ext cx="1224136" cy="1332148"/>
          </a:xfrm>
          <a:prstGeom prst="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r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" name="Прямоугольный треугольник 3"/>
          <p:cNvSpPr/>
          <p:nvPr/>
        </p:nvSpPr>
        <p:spPr>
          <a:xfrm>
            <a:off x="5933987" y="4703342"/>
            <a:ext cx="1152128" cy="720080"/>
          </a:xfrm>
          <a:prstGeom prst="rtTriangle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  <a:reflection blurRad="38100" stA="26000" endPos="23000" dist="25400" dir="5400000" sy="-100000" rotWithShape="0"/>
          </a:effectLst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" name="Блок-схема: решение 4"/>
          <p:cNvSpPr/>
          <p:nvPr/>
        </p:nvSpPr>
        <p:spPr>
          <a:xfrm rot="1766631">
            <a:off x="3933961" y="5836402"/>
            <a:ext cx="1240993" cy="775320"/>
          </a:xfrm>
          <a:prstGeom prst="flowChartDecision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" name="Ромб 5"/>
          <p:cNvSpPr/>
          <p:nvPr/>
        </p:nvSpPr>
        <p:spPr>
          <a:xfrm>
            <a:off x="4892391" y="5554725"/>
            <a:ext cx="1368152" cy="915945"/>
          </a:xfrm>
          <a:prstGeom prst="diamond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  <a:reflection blurRad="38100" stA="26000" endPos="23000" dist="25400" dir="5400000" sy="-100000" rotWithShape="0"/>
          </a:effectLst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Блок-схема: сортировка 6"/>
          <p:cNvSpPr/>
          <p:nvPr/>
        </p:nvSpPr>
        <p:spPr>
          <a:xfrm rot="16200000">
            <a:off x="2217791" y="2038459"/>
            <a:ext cx="869610" cy="1201752"/>
          </a:xfrm>
          <a:prstGeom prst="flowChartSor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" name="Блок-схема: объединение 8"/>
          <p:cNvSpPr/>
          <p:nvPr/>
        </p:nvSpPr>
        <p:spPr>
          <a:xfrm rot="4493858">
            <a:off x="2684262" y="2615182"/>
            <a:ext cx="595399" cy="754277"/>
          </a:xfrm>
          <a:prstGeom prst="flowChartMerg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0" name="Равнобедренный треугольник 9"/>
          <p:cNvSpPr/>
          <p:nvPr/>
        </p:nvSpPr>
        <p:spPr>
          <a:xfrm rot="16200000">
            <a:off x="3215581" y="2181623"/>
            <a:ext cx="919645" cy="865388"/>
          </a:xfrm>
          <a:prstGeom prst="triangle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cxnSp>
        <p:nvCxnSpPr>
          <p:cNvPr id="12" name="Прямая соединительная линия 11"/>
          <p:cNvCxnSpPr>
            <a:stCxn id="0" idx="0"/>
          </p:cNvCxnSpPr>
          <p:nvPr/>
        </p:nvCxnSpPr>
        <p:spPr>
          <a:xfrm>
            <a:off x="2051050" y="2640013"/>
            <a:ext cx="1208088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5" name="Овал 14"/>
          <p:cNvSpPr/>
          <p:nvPr/>
        </p:nvSpPr>
        <p:spPr>
          <a:xfrm flipH="1">
            <a:off x="2438400" y="2460625"/>
            <a:ext cx="84138" cy="90488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6" name="Ромб 15"/>
          <p:cNvSpPr/>
          <p:nvPr/>
        </p:nvSpPr>
        <p:spPr>
          <a:xfrm>
            <a:off x="4893344" y="1271948"/>
            <a:ext cx="864096" cy="765172"/>
          </a:xfrm>
          <a:prstGeom prst="diamond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r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cxnSp>
        <p:nvCxnSpPr>
          <p:cNvPr id="18" name="Прямая соединительная линия 17"/>
          <p:cNvCxnSpPr>
            <a:stCxn id="16" idx="0"/>
            <a:endCxn id="16" idx="2"/>
          </p:cNvCxnSpPr>
          <p:nvPr/>
        </p:nvCxnSpPr>
        <p:spPr>
          <a:xfrm>
            <a:off x="-12700" y="1271948"/>
            <a:ext cx="0" cy="765172"/>
          </a:xfrm>
          <a:prstGeom prst="line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</p:cxnSp>
      <p:sp>
        <p:nvSpPr>
          <p:cNvPr id="21" name="Прямоугольный треугольник 20"/>
          <p:cNvSpPr/>
          <p:nvPr/>
        </p:nvSpPr>
        <p:spPr>
          <a:xfrm rot="6589348">
            <a:off x="4728927" y="4826470"/>
            <a:ext cx="852012" cy="1131581"/>
          </a:xfrm>
          <a:prstGeom prst="rtTriangle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  <a:reflection blurRad="38100" stA="26000" endPos="23000" dist="25400" dir="5400000" sy="-100000" rotWithShape="0"/>
          </a:effectLst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4" name="Равнобедренный треугольник 23"/>
          <p:cNvSpPr/>
          <p:nvPr/>
        </p:nvSpPr>
        <p:spPr>
          <a:xfrm rot="10649565">
            <a:off x="8187868" y="5083410"/>
            <a:ext cx="936104" cy="936104"/>
          </a:xfrm>
          <a:prstGeom prst="triangl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5" name="Равнобедренный треугольник 24"/>
          <p:cNvSpPr/>
          <p:nvPr/>
        </p:nvSpPr>
        <p:spPr>
          <a:xfrm>
            <a:off x="7127224" y="4434663"/>
            <a:ext cx="936104" cy="936104"/>
          </a:xfrm>
          <a:prstGeom prst="triangl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8" name="Равнобедренный треугольник 27"/>
          <p:cNvSpPr/>
          <p:nvPr/>
        </p:nvSpPr>
        <p:spPr>
          <a:xfrm>
            <a:off x="6660232" y="1928671"/>
            <a:ext cx="1224136" cy="641992"/>
          </a:xfrm>
          <a:prstGeom prst="triangle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r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1" name="Прямоугольный треугольник 30"/>
          <p:cNvSpPr/>
          <p:nvPr/>
        </p:nvSpPr>
        <p:spPr>
          <a:xfrm rot="16031327">
            <a:off x="7935526" y="3230681"/>
            <a:ext cx="607726" cy="735851"/>
          </a:xfrm>
          <a:prstGeom prst="rtTriangle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r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2" name="Прямоугольный треугольник 31"/>
          <p:cNvSpPr/>
          <p:nvPr/>
        </p:nvSpPr>
        <p:spPr>
          <a:xfrm rot="5400000">
            <a:off x="8568726" y="3319116"/>
            <a:ext cx="607725" cy="542821"/>
          </a:xfrm>
          <a:prstGeom prst="rtTriangle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r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4" name="Прямоугольник 43"/>
          <p:cNvSpPr/>
          <p:nvPr/>
        </p:nvSpPr>
        <p:spPr>
          <a:xfrm>
            <a:off x="7041406" y="5791222"/>
            <a:ext cx="1107740" cy="980466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  <a:reflection blurRad="38100" stA="26000" endPos="23000" dist="25400" dir="5400000" sy="-100000" rotWithShape="0"/>
          </a:effectLst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5" name="Прямоугольник 44"/>
          <p:cNvSpPr/>
          <p:nvPr/>
        </p:nvSpPr>
        <p:spPr>
          <a:xfrm>
            <a:off x="6722622" y="1248069"/>
            <a:ext cx="1099356" cy="666646"/>
          </a:xfrm>
          <a:prstGeom prst="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r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cxnSp>
        <p:nvCxnSpPr>
          <p:cNvPr id="47" name="Прямая соединительная линия 46"/>
          <p:cNvCxnSpPr/>
          <p:nvPr/>
        </p:nvCxnSpPr>
        <p:spPr>
          <a:xfrm>
            <a:off x="7172325" y="5551488"/>
            <a:ext cx="976313" cy="0"/>
          </a:xfrm>
          <a:prstGeom prst="line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cxnSp>
        <p:nvCxnSpPr>
          <p:cNvPr id="48" name="Прямая соединительная линия 47"/>
          <p:cNvCxnSpPr>
            <a:stCxn id="3" idx="1"/>
          </p:cNvCxnSpPr>
          <p:nvPr/>
        </p:nvCxnSpPr>
        <p:spPr>
          <a:xfrm>
            <a:off x="6660232" y="-12700"/>
            <a:ext cx="1224136" cy="0"/>
          </a:xfrm>
          <a:prstGeom prst="line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cxnSp>
        <p:nvCxnSpPr>
          <p:cNvPr id="49" name="Прямая соединительная линия 48"/>
          <p:cNvCxnSpPr>
            <a:stCxn id="45" idx="0"/>
            <a:endCxn id="3" idx="2"/>
          </p:cNvCxnSpPr>
          <p:nvPr/>
        </p:nvCxnSpPr>
        <p:spPr>
          <a:xfrm>
            <a:off x="-12700" y="1248069"/>
            <a:ext cx="0" cy="2654742"/>
          </a:xfrm>
          <a:prstGeom prst="line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sp>
        <p:nvSpPr>
          <p:cNvPr id="54" name="Прямоугольный треугольник 53"/>
          <p:cNvSpPr/>
          <p:nvPr/>
        </p:nvSpPr>
        <p:spPr>
          <a:xfrm rot="16031327">
            <a:off x="5957633" y="5993931"/>
            <a:ext cx="607726" cy="735851"/>
          </a:xfrm>
          <a:prstGeom prst="rtTriangl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5" name="Прямоугольный треугольник 54"/>
          <p:cNvSpPr/>
          <p:nvPr/>
        </p:nvSpPr>
        <p:spPr>
          <a:xfrm rot="16200000">
            <a:off x="7302013" y="676788"/>
            <a:ext cx="459520" cy="735851"/>
          </a:xfrm>
          <a:prstGeom prst="rtTriangle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r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6" name="Прямоугольный треугольник 55"/>
          <p:cNvSpPr/>
          <p:nvPr/>
        </p:nvSpPr>
        <p:spPr>
          <a:xfrm>
            <a:off x="6595120" y="770778"/>
            <a:ext cx="677180" cy="501170"/>
          </a:xfrm>
          <a:prstGeom prst="rtTriangle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r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7" name="Овал 56"/>
          <p:cNvSpPr/>
          <p:nvPr/>
        </p:nvSpPr>
        <p:spPr>
          <a:xfrm>
            <a:off x="7442865" y="1414370"/>
            <a:ext cx="89418" cy="284844"/>
          </a:xfrm>
          <a:prstGeom prst="ellipse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r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8" name="Овал 57"/>
          <p:cNvSpPr/>
          <p:nvPr/>
        </p:nvSpPr>
        <p:spPr>
          <a:xfrm>
            <a:off x="6996697" y="1439522"/>
            <a:ext cx="89418" cy="284844"/>
          </a:xfrm>
          <a:prstGeom prst="ellipse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r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1" name="Прямоугольник 60"/>
          <p:cNvSpPr/>
          <p:nvPr/>
        </p:nvSpPr>
        <p:spPr>
          <a:xfrm>
            <a:off x="8621775" y="6101642"/>
            <a:ext cx="353093" cy="708967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  <a:reflection blurRad="38100" stA="26000" endPos="23000" dist="25400" dir="5400000" sy="-100000" rotWithShape="0"/>
          </a:effectLst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5" name="Равнобедренный треугольник 64"/>
          <p:cNvSpPr/>
          <p:nvPr/>
        </p:nvSpPr>
        <p:spPr>
          <a:xfrm rot="10800000">
            <a:off x="4857339" y="2013990"/>
            <a:ext cx="936105" cy="641992"/>
          </a:xfrm>
          <a:prstGeom prst="triangle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r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6" name="Равнобедренный треугольник 65"/>
          <p:cNvSpPr/>
          <p:nvPr/>
        </p:nvSpPr>
        <p:spPr>
          <a:xfrm>
            <a:off x="5325392" y="2013991"/>
            <a:ext cx="936104" cy="641992"/>
          </a:xfrm>
          <a:prstGeom prst="triangle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r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7" name="Равнобедренный треугольник 66"/>
          <p:cNvSpPr/>
          <p:nvPr/>
        </p:nvSpPr>
        <p:spPr>
          <a:xfrm>
            <a:off x="4389287" y="2013991"/>
            <a:ext cx="936104" cy="641992"/>
          </a:xfrm>
          <a:prstGeom prst="triangle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r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8" name="Прямоугольник 67"/>
          <p:cNvSpPr/>
          <p:nvPr/>
        </p:nvSpPr>
        <p:spPr>
          <a:xfrm>
            <a:off x="4868872" y="2655983"/>
            <a:ext cx="927720" cy="666074"/>
          </a:xfrm>
          <a:prstGeom prst="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r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9" name="Блок-схема: процесс 68"/>
          <p:cNvSpPr/>
          <p:nvPr/>
        </p:nvSpPr>
        <p:spPr>
          <a:xfrm>
            <a:off x="4882892" y="3322057"/>
            <a:ext cx="272042" cy="608408"/>
          </a:xfrm>
          <a:prstGeom prst="flowChartProcess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r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0" name="Блок-схема: процесс 69"/>
          <p:cNvSpPr/>
          <p:nvPr/>
        </p:nvSpPr>
        <p:spPr>
          <a:xfrm>
            <a:off x="5502968" y="3337979"/>
            <a:ext cx="272042" cy="608408"/>
          </a:xfrm>
          <a:prstGeom prst="flowChartProcess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r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cxnSp>
        <p:nvCxnSpPr>
          <p:cNvPr id="71" name="Прямая соединительная линия 70"/>
          <p:cNvCxnSpPr/>
          <p:nvPr/>
        </p:nvCxnSpPr>
        <p:spPr>
          <a:xfrm>
            <a:off x="4893344" y="2690722"/>
            <a:ext cx="900100" cy="631335"/>
          </a:xfrm>
          <a:prstGeom prst="line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</p:cxnSp>
      <p:cxnSp>
        <p:nvCxnSpPr>
          <p:cNvPr id="72" name="Прямая соединительная линия 71"/>
          <p:cNvCxnSpPr/>
          <p:nvPr/>
        </p:nvCxnSpPr>
        <p:spPr>
          <a:xfrm flipV="1">
            <a:off x="4877713" y="2667287"/>
            <a:ext cx="927720" cy="654770"/>
          </a:xfrm>
          <a:prstGeom prst="line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</p:cxnSp>
      <p:sp>
        <p:nvSpPr>
          <p:cNvPr id="81" name="Блок-схема: объединение 80"/>
          <p:cNvSpPr/>
          <p:nvPr/>
        </p:nvSpPr>
        <p:spPr>
          <a:xfrm rot="5894700">
            <a:off x="2636115" y="1947640"/>
            <a:ext cx="700658" cy="652329"/>
          </a:xfrm>
          <a:prstGeom prst="flowChartMerg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4" name="Овал 83"/>
          <p:cNvSpPr/>
          <p:nvPr/>
        </p:nvSpPr>
        <p:spPr>
          <a:xfrm flipH="1">
            <a:off x="5158003" y="1576497"/>
            <a:ext cx="85153" cy="89121"/>
          </a:xfrm>
          <a:prstGeom prst="ellipse">
            <a:avLst/>
          </a:prstGeom>
          <a:ln/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5" name="Овал 84"/>
          <p:cNvSpPr/>
          <p:nvPr/>
        </p:nvSpPr>
        <p:spPr>
          <a:xfrm flipH="1">
            <a:off x="5417815" y="1581392"/>
            <a:ext cx="85153" cy="89121"/>
          </a:xfrm>
          <a:prstGeom prst="ellipse">
            <a:avLst/>
          </a:prstGeom>
          <a:ln/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6" name="Овал 85"/>
          <p:cNvSpPr/>
          <p:nvPr/>
        </p:nvSpPr>
        <p:spPr>
          <a:xfrm>
            <a:off x="6635006" y="5791222"/>
            <a:ext cx="168538" cy="239280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240" name="TextBox 86"/>
          <p:cNvSpPr txBox="1">
            <a:spLocks noChangeArrowheads="1"/>
          </p:cNvSpPr>
          <p:nvPr/>
        </p:nvSpPr>
        <p:spPr bwMode="auto">
          <a:xfrm>
            <a:off x="971550" y="188913"/>
            <a:ext cx="7900988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800" b="1" i="1"/>
              <a:t>Didaktik o`yin.  ,,Shakllarni jamlash’’</a:t>
            </a:r>
            <a:endParaRPr lang="ru-RU" sz="2800" b="1" i="1"/>
          </a:p>
        </p:txBody>
      </p:sp>
      <p:sp>
        <p:nvSpPr>
          <p:cNvPr id="6241" name="TextBox 87"/>
          <p:cNvSpPr txBox="1">
            <a:spLocks noChangeArrowheads="1"/>
          </p:cNvSpPr>
          <p:nvPr/>
        </p:nvSpPr>
        <p:spPr bwMode="auto">
          <a:xfrm>
            <a:off x="2755900" y="3746500"/>
            <a:ext cx="135255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/>
              <a:t>Baliq</a:t>
            </a:r>
            <a:endParaRPr lang="ru-RU"/>
          </a:p>
        </p:txBody>
      </p:sp>
      <p:sp>
        <p:nvSpPr>
          <p:cNvPr id="6242" name="TextBox 88"/>
          <p:cNvSpPr txBox="1">
            <a:spLocks noChangeArrowheads="1"/>
          </p:cNvSpPr>
          <p:nvPr/>
        </p:nvSpPr>
        <p:spPr bwMode="auto">
          <a:xfrm>
            <a:off x="6632575" y="4106863"/>
            <a:ext cx="13525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/>
              <a:t>Mushuk</a:t>
            </a:r>
            <a:endParaRPr lang="ru-RU"/>
          </a:p>
        </p:txBody>
      </p:sp>
      <p:cxnSp>
        <p:nvCxnSpPr>
          <p:cNvPr id="92" name="Прямая соединительная линия 91"/>
          <p:cNvCxnSpPr/>
          <p:nvPr/>
        </p:nvCxnSpPr>
        <p:spPr>
          <a:xfrm>
            <a:off x="6719888" y="2640013"/>
            <a:ext cx="1179512" cy="1254125"/>
          </a:xfrm>
          <a:prstGeom prst="line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cxnSp>
        <p:nvCxnSpPr>
          <p:cNvPr id="93" name="Прямая соединительная линия 92"/>
          <p:cNvCxnSpPr/>
          <p:nvPr/>
        </p:nvCxnSpPr>
        <p:spPr>
          <a:xfrm flipV="1">
            <a:off x="4892675" y="2690813"/>
            <a:ext cx="882650" cy="576262"/>
          </a:xfrm>
          <a:prstGeom prst="line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cxnSp>
        <p:nvCxnSpPr>
          <p:cNvPr id="94" name="Прямая соединительная линия 93"/>
          <p:cNvCxnSpPr/>
          <p:nvPr/>
        </p:nvCxnSpPr>
        <p:spPr>
          <a:xfrm>
            <a:off x="4878388" y="2690813"/>
            <a:ext cx="952500" cy="631825"/>
          </a:xfrm>
          <a:prstGeom prst="line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cxnSp>
        <p:nvCxnSpPr>
          <p:cNvPr id="95" name="Прямая соединительная линия 94"/>
          <p:cNvCxnSpPr/>
          <p:nvPr/>
        </p:nvCxnSpPr>
        <p:spPr>
          <a:xfrm flipV="1">
            <a:off x="6594475" y="2690813"/>
            <a:ext cx="1262063" cy="1211262"/>
          </a:xfrm>
          <a:prstGeom prst="line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cxnSp>
        <p:nvCxnSpPr>
          <p:cNvPr id="104" name="Прямая соединительная линия 103"/>
          <p:cNvCxnSpPr/>
          <p:nvPr/>
        </p:nvCxnSpPr>
        <p:spPr>
          <a:xfrm>
            <a:off x="7324725" y="5703888"/>
            <a:ext cx="976313" cy="0"/>
          </a:xfrm>
          <a:prstGeom prst="line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sp>
        <p:nvSpPr>
          <p:cNvPr id="6248" name="TextBox 104"/>
          <p:cNvSpPr txBox="1">
            <a:spLocks noChangeArrowheads="1"/>
          </p:cNvSpPr>
          <p:nvPr/>
        </p:nvSpPr>
        <p:spPr bwMode="auto">
          <a:xfrm>
            <a:off x="4784725" y="4151313"/>
            <a:ext cx="13525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/>
              <a:t>Robot</a:t>
            </a:r>
            <a:endParaRPr lang="ru-RU"/>
          </a:p>
        </p:txBody>
      </p:sp>
      <p:sp>
        <p:nvSpPr>
          <p:cNvPr id="6249" name="TextBox 105"/>
          <p:cNvSpPr txBox="1">
            <a:spLocks noChangeArrowheads="1"/>
          </p:cNvSpPr>
          <p:nvPr/>
        </p:nvSpPr>
        <p:spPr bwMode="auto">
          <a:xfrm>
            <a:off x="77788" y="4213225"/>
            <a:ext cx="4195762" cy="2676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en-US" sz="1400" i="1"/>
              <a:t>Bunday didaktik o`yinda geometrik shakllar stol ustida qo`yiladi, Tarbiyachi bolalarga  tushuncha hosil qilish maqsadida bitta namuna ko`rsatiladi.</a:t>
            </a:r>
          </a:p>
          <a:p>
            <a:pPr>
              <a:lnSpc>
                <a:spcPct val="150000"/>
              </a:lnSpc>
            </a:pPr>
            <a:r>
              <a:rPr lang="en-US" sz="1400" i="1"/>
              <a:t>Shunda bolalar ijodkorlik qobiliyatlariga tayangan holda geometrik shakllarni hosil qiladi.Turli xil narsa, buyumlar va hayvonlar,qushlar, mevalar shakllarini hosil qilishadi.</a:t>
            </a:r>
            <a:endParaRPr lang="ru-RU" sz="1400" i="1"/>
          </a:p>
        </p:txBody>
      </p:sp>
      <p:sp>
        <p:nvSpPr>
          <p:cNvPr id="117" name="Равнобедренный треугольник 116"/>
          <p:cNvSpPr/>
          <p:nvPr/>
        </p:nvSpPr>
        <p:spPr>
          <a:xfrm>
            <a:off x="467540" y="2598138"/>
            <a:ext cx="1342195" cy="731351"/>
          </a:xfrm>
          <a:prstGeom prst="triangle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  <a:reflection blurRad="38100" stA="26000" endPos="23000" dist="25400" dir="5400000" sy="-100000" rotWithShape="0"/>
          </a:effectLst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20" name="Прямоугольник 119"/>
          <p:cNvSpPr/>
          <p:nvPr/>
        </p:nvSpPr>
        <p:spPr>
          <a:xfrm>
            <a:off x="904396" y="3337980"/>
            <a:ext cx="432048" cy="304204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  <a:reflection blurRad="38100" stA="26000" endPos="23000" dist="25400" dir="5400000" sy="-100000" rotWithShape="0"/>
          </a:effectLst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21" name="Равнобедренный треугольник 120"/>
          <p:cNvSpPr/>
          <p:nvPr/>
        </p:nvSpPr>
        <p:spPr>
          <a:xfrm>
            <a:off x="508350" y="2091388"/>
            <a:ext cx="1224140" cy="731351"/>
          </a:xfrm>
          <a:prstGeom prst="triangle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  <a:reflection blurRad="38100" stA="26000" endPos="23000" dist="25400" dir="5400000" sy="-100000" rotWithShape="0"/>
          </a:effectLst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253" name="TextBox 121"/>
          <p:cNvSpPr txBox="1">
            <a:spLocks noChangeArrowheads="1"/>
          </p:cNvSpPr>
          <p:nvPr/>
        </p:nvSpPr>
        <p:spPr bwMode="auto">
          <a:xfrm>
            <a:off x="568325" y="3778250"/>
            <a:ext cx="135255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/>
              <a:t>Archa</a:t>
            </a:r>
            <a:endParaRPr lang="ru-RU"/>
          </a:p>
        </p:txBody>
      </p:sp>
      <p:sp>
        <p:nvSpPr>
          <p:cNvPr id="123" name="Прямоугольник 122"/>
          <p:cNvSpPr/>
          <p:nvPr/>
        </p:nvSpPr>
        <p:spPr>
          <a:xfrm>
            <a:off x="3983292" y="5063382"/>
            <a:ext cx="432048" cy="304204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  <a:reflection blurRad="38100" stA="26000" endPos="23000" dist="25400" dir="5400000" sy="-100000" rotWithShape="0"/>
          </a:effectLst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6255" name="Picture 4" descr="pic1_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6688" y="803275"/>
            <a:ext cx="2155825" cy="1287463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4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228600"/>
            <a:ext cx="8229600" cy="655638"/>
          </a:xfrm>
          <a:noFill/>
          <a:ln/>
        </p:spPr>
        <p:txBody>
          <a:bodyPr>
            <a:normAutofit fontScale="90000"/>
          </a:bodyPr>
          <a:lstStyle/>
          <a:p>
            <a:pPr algn="ctr"/>
            <a:r>
              <a:rPr lang="en-US" sz="4000" dirty="0" err="1" smtClean="0"/>
              <a:t>Matematik</a:t>
            </a:r>
            <a:r>
              <a:rPr lang="en-US" sz="4000" dirty="0" smtClean="0"/>
              <a:t> </a:t>
            </a:r>
            <a:r>
              <a:rPr lang="en-US" sz="4000" dirty="0" err="1" smtClean="0"/>
              <a:t>misollar</a:t>
            </a:r>
            <a:endParaRPr lang="ru-RU" sz="4000" dirty="0"/>
          </a:p>
        </p:txBody>
      </p:sp>
      <p:pic>
        <p:nvPicPr>
          <p:cNvPr id="15367" name="Picture 7" descr="m0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57224" y="914400"/>
            <a:ext cx="7524776" cy="551499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1143008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dirty="0" err="1" smtClean="0">
                <a:solidFill>
                  <a:schemeClr val="tx2">
                    <a:satMod val="200000"/>
                  </a:schemeClr>
                </a:solidFill>
              </a:rPr>
              <a:t>Misollarni</a:t>
            </a:r>
            <a:r>
              <a:rPr lang="en-US" dirty="0" smtClean="0">
                <a:solidFill>
                  <a:schemeClr val="tx2">
                    <a:satMod val="200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tx2">
                    <a:satMod val="200000"/>
                  </a:schemeClr>
                </a:solidFill>
              </a:rPr>
              <a:t>yech</a:t>
            </a:r>
            <a:r>
              <a:rPr lang="en-US" dirty="0" smtClean="0">
                <a:solidFill>
                  <a:schemeClr val="tx2">
                    <a:satMod val="200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tx2">
                    <a:satMod val="200000"/>
                  </a:schemeClr>
                </a:solidFill>
              </a:rPr>
              <a:t>va</a:t>
            </a:r>
            <a:r>
              <a:rPr lang="en-US" dirty="0" smtClean="0">
                <a:solidFill>
                  <a:schemeClr val="tx2">
                    <a:satMod val="200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tx2">
                    <a:satMod val="200000"/>
                  </a:schemeClr>
                </a:solidFill>
              </a:rPr>
              <a:t>bo`ya</a:t>
            </a:r>
            <a:endParaRPr lang="ru-RU" dirty="0">
              <a:solidFill>
                <a:schemeClr val="tx2">
                  <a:satMod val="200000"/>
                </a:schemeClr>
              </a:solidFill>
            </a:endParaRPr>
          </a:p>
        </p:txBody>
      </p:sp>
      <p:pic>
        <p:nvPicPr>
          <p:cNvPr id="16387" name="Picture 1" descr="E:\2.jpg"/>
          <p:cNvPicPr>
            <a:picLocks noChangeAspect="1" noChangeArrowheads="1"/>
          </p:cNvPicPr>
          <p:nvPr/>
        </p:nvPicPr>
        <p:blipFill>
          <a:blip r:embed="rId2"/>
          <a:srcRect l="17159" t="38582" r="24583" b="7188"/>
          <a:stretch>
            <a:fillRect/>
          </a:stretch>
        </p:blipFill>
        <p:spPr bwMode="auto">
          <a:xfrm>
            <a:off x="500034" y="1643050"/>
            <a:ext cx="7286625" cy="4941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heel spokes="3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uz-Cyrl-UZ" b="1" dirty="0"/>
              <a:t>“To’rtinchisi ortiqcha”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283897">
            <a:off x="8027988" y="2276475"/>
            <a:ext cx="814387" cy="655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6" name="Picture 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316913" y="3357563"/>
            <a:ext cx="571500" cy="568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7" name="Picture 8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885113" y="4652963"/>
            <a:ext cx="958850" cy="1425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8" name="Picture 9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101013" y="1484313"/>
            <a:ext cx="663575" cy="654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9" name="Rectangle 99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grpSp>
        <p:nvGrpSpPr>
          <p:cNvPr id="2" name="Group 9"/>
          <p:cNvGrpSpPr>
            <a:grpSpLocks/>
          </p:cNvGrpSpPr>
          <p:nvPr/>
        </p:nvGrpSpPr>
        <p:grpSpPr bwMode="auto">
          <a:xfrm>
            <a:off x="827088" y="1700213"/>
            <a:ext cx="7489825" cy="4537075"/>
            <a:chOff x="1701" y="8775"/>
            <a:chExt cx="8280" cy="5220"/>
          </a:xfrm>
        </p:grpSpPr>
        <p:pic>
          <p:nvPicPr>
            <p:cNvPr id="13322" name="Picture 98"/>
            <p:cNvPicPr>
              <a:picLocks noChangeAspect="1" noChangeArrowheads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6249" y="10575"/>
              <a:ext cx="1104" cy="7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3323" name="Picture 97"/>
            <p:cNvPicPr>
              <a:picLocks noChangeAspect="1" noChangeArrowheads="1"/>
            </p:cNvPicPr>
            <p:nvPr/>
          </p:nvPicPr>
          <p:blipFill>
            <a:blip r:embed="rId7"/>
            <a:srcRect/>
            <a:stretch>
              <a:fillRect/>
            </a:stretch>
          </p:blipFill>
          <p:spPr bwMode="auto">
            <a:xfrm>
              <a:off x="8163" y="10446"/>
              <a:ext cx="473" cy="82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3324" name="Picture 96"/>
            <p:cNvPicPr>
              <a:picLocks noChangeAspect="1" noChangeArrowheads="1"/>
            </p:cNvPicPr>
            <p:nvPr/>
          </p:nvPicPr>
          <p:blipFill>
            <a:blip r:embed="rId8"/>
            <a:srcRect/>
            <a:stretch>
              <a:fillRect/>
            </a:stretch>
          </p:blipFill>
          <p:spPr bwMode="auto">
            <a:xfrm>
              <a:off x="7869" y="8839"/>
              <a:ext cx="1178" cy="9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3325" name="Picture 95"/>
            <p:cNvPicPr>
              <a:picLocks noChangeAspect="1" noChangeArrowheads="1"/>
            </p:cNvPicPr>
            <p:nvPr/>
          </p:nvPicPr>
          <p:blipFill>
            <a:blip r:embed="rId9"/>
            <a:srcRect/>
            <a:stretch>
              <a:fillRect/>
            </a:stretch>
          </p:blipFill>
          <p:spPr bwMode="auto">
            <a:xfrm>
              <a:off x="6396" y="8839"/>
              <a:ext cx="764" cy="9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3326" name="Line 94"/>
            <p:cNvSpPr>
              <a:spLocks noChangeShapeType="1"/>
            </p:cNvSpPr>
            <p:nvPr/>
          </p:nvSpPr>
          <p:spPr bwMode="auto">
            <a:xfrm>
              <a:off x="6028" y="8775"/>
              <a:ext cx="324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3327" name="Line 93"/>
            <p:cNvSpPr>
              <a:spLocks noChangeShapeType="1"/>
            </p:cNvSpPr>
            <p:nvPr/>
          </p:nvSpPr>
          <p:spPr bwMode="auto">
            <a:xfrm>
              <a:off x="6028" y="8775"/>
              <a:ext cx="0" cy="270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3328" name="Line 92"/>
            <p:cNvSpPr>
              <a:spLocks noChangeShapeType="1"/>
            </p:cNvSpPr>
            <p:nvPr/>
          </p:nvSpPr>
          <p:spPr bwMode="auto">
            <a:xfrm>
              <a:off x="6028" y="10091"/>
              <a:ext cx="324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3329" name="Line 91"/>
            <p:cNvSpPr>
              <a:spLocks noChangeShapeType="1"/>
            </p:cNvSpPr>
            <p:nvPr/>
          </p:nvSpPr>
          <p:spPr bwMode="auto">
            <a:xfrm>
              <a:off x="6028" y="11475"/>
              <a:ext cx="324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3330" name="Line 90"/>
            <p:cNvSpPr>
              <a:spLocks noChangeShapeType="1"/>
            </p:cNvSpPr>
            <p:nvPr/>
          </p:nvSpPr>
          <p:spPr bwMode="auto">
            <a:xfrm>
              <a:off x="7604" y="8775"/>
              <a:ext cx="0" cy="270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3331" name="Line 89"/>
            <p:cNvSpPr>
              <a:spLocks noChangeShapeType="1"/>
            </p:cNvSpPr>
            <p:nvPr/>
          </p:nvSpPr>
          <p:spPr bwMode="auto">
            <a:xfrm>
              <a:off x="9268" y="8775"/>
              <a:ext cx="0" cy="270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pic>
          <p:nvPicPr>
            <p:cNvPr id="13332" name="Picture 88"/>
            <p:cNvPicPr>
              <a:picLocks noChangeAspect="1" noChangeArrowheads="1"/>
            </p:cNvPicPr>
            <p:nvPr/>
          </p:nvPicPr>
          <p:blipFill>
            <a:blip r:embed="rId10"/>
            <a:srcRect/>
            <a:stretch>
              <a:fillRect/>
            </a:stretch>
          </p:blipFill>
          <p:spPr bwMode="auto">
            <a:xfrm>
              <a:off x="2642" y="8852"/>
              <a:ext cx="680" cy="9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3333" name="Picture 87"/>
            <p:cNvPicPr>
              <a:picLocks noChangeAspect="1" noChangeArrowheads="1"/>
            </p:cNvPicPr>
            <p:nvPr/>
          </p:nvPicPr>
          <p:blipFill>
            <a:blip r:embed="rId11"/>
            <a:srcRect/>
            <a:stretch>
              <a:fillRect/>
            </a:stretch>
          </p:blipFill>
          <p:spPr bwMode="auto">
            <a:xfrm>
              <a:off x="2716" y="10472"/>
              <a:ext cx="819" cy="70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3334" name="Picture 86"/>
            <p:cNvPicPr>
              <a:picLocks noChangeAspect="1" noChangeArrowheads="1"/>
            </p:cNvPicPr>
            <p:nvPr/>
          </p:nvPicPr>
          <p:blipFill>
            <a:blip r:embed="rId12"/>
            <a:srcRect/>
            <a:stretch>
              <a:fillRect/>
            </a:stretch>
          </p:blipFill>
          <p:spPr bwMode="auto">
            <a:xfrm>
              <a:off x="4413" y="10472"/>
              <a:ext cx="893" cy="66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3" name="Group 79"/>
            <p:cNvGrpSpPr>
              <a:grpSpLocks/>
            </p:cNvGrpSpPr>
            <p:nvPr/>
          </p:nvGrpSpPr>
          <p:grpSpPr bwMode="auto">
            <a:xfrm>
              <a:off x="4487" y="9006"/>
              <a:ext cx="876" cy="674"/>
              <a:chOff x="1154" y="11760"/>
              <a:chExt cx="2748" cy="2260"/>
            </a:xfrm>
          </p:grpSpPr>
          <p:sp>
            <p:nvSpPr>
              <p:cNvPr id="13405" name="Freeform 85"/>
              <p:cNvSpPr>
                <a:spLocks/>
              </p:cNvSpPr>
              <p:nvPr/>
            </p:nvSpPr>
            <p:spPr bwMode="auto">
              <a:xfrm>
                <a:off x="1154" y="11760"/>
                <a:ext cx="2748" cy="2238"/>
              </a:xfrm>
              <a:custGeom>
                <a:avLst/>
                <a:gdLst>
                  <a:gd name="T0" fmla="*/ 1307 w 2748"/>
                  <a:gd name="T1" fmla="*/ 1 h 2238"/>
                  <a:gd name="T2" fmla="*/ 1153 w 2748"/>
                  <a:gd name="T3" fmla="*/ 8 h 2238"/>
                  <a:gd name="T4" fmla="*/ 959 w 2748"/>
                  <a:gd name="T5" fmla="*/ 24 h 2238"/>
                  <a:gd name="T6" fmla="*/ 747 w 2748"/>
                  <a:gd name="T7" fmla="*/ 53 h 2238"/>
                  <a:gd name="T8" fmla="*/ 540 w 2748"/>
                  <a:gd name="T9" fmla="*/ 97 h 2238"/>
                  <a:gd name="T10" fmla="*/ 357 w 2748"/>
                  <a:gd name="T11" fmla="*/ 158 h 2238"/>
                  <a:gd name="T12" fmla="*/ 223 w 2748"/>
                  <a:gd name="T13" fmla="*/ 241 h 2238"/>
                  <a:gd name="T14" fmla="*/ 157 w 2748"/>
                  <a:gd name="T15" fmla="*/ 348 h 2238"/>
                  <a:gd name="T16" fmla="*/ 129 w 2748"/>
                  <a:gd name="T17" fmla="*/ 901 h 2238"/>
                  <a:gd name="T18" fmla="*/ 33 w 2748"/>
                  <a:gd name="T19" fmla="*/ 1616 h 2238"/>
                  <a:gd name="T20" fmla="*/ 44 w 2748"/>
                  <a:gd name="T21" fmla="*/ 1848 h 2238"/>
                  <a:gd name="T22" fmla="*/ 183 w 2748"/>
                  <a:gd name="T23" fmla="*/ 1877 h 2238"/>
                  <a:gd name="T24" fmla="*/ 200 w 2748"/>
                  <a:gd name="T25" fmla="*/ 1921 h 2238"/>
                  <a:gd name="T26" fmla="*/ 230 w 2748"/>
                  <a:gd name="T27" fmla="*/ 1966 h 2238"/>
                  <a:gd name="T28" fmla="*/ 311 w 2748"/>
                  <a:gd name="T29" fmla="*/ 1993 h 2238"/>
                  <a:gd name="T30" fmla="*/ 450 w 2748"/>
                  <a:gd name="T31" fmla="*/ 1999 h 2238"/>
                  <a:gd name="T32" fmla="*/ 498 w 2748"/>
                  <a:gd name="T33" fmla="*/ 2051 h 2238"/>
                  <a:gd name="T34" fmla="*/ 532 w 2748"/>
                  <a:gd name="T35" fmla="*/ 2114 h 2238"/>
                  <a:gd name="T36" fmla="*/ 616 w 2748"/>
                  <a:gd name="T37" fmla="*/ 2159 h 2238"/>
                  <a:gd name="T38" fmla="*/ 760 w 2748"/>
                  <a:gd name="T39" fmla="*/ 2179 h 2238"/>
                  <a:gd name="T40" fmla="*/ 938 w 2748"/>
                  <a:gd name="T41" fmla="*/ 2169 h 2238"/>
                  <a:gd name="T42" fmla="*/ 1078 w 2748"/>
                  <a:gd name="T43" fmla="*/ 2144 h 2238"/>
                  <a:gd name="T44" fmla="*/ 1199 w 2748"/>
                  <a:gd name="T45" fmla="*/ 2121 h 2238"/>
                  <a:gd name="T46" fmla="*/ 1320 w 2748"/>
                  <a:gd name="T47" fmla="*/ 2120 h 2238"/>
                  <a:gd name="T48" fmla="*/ 1366 w 2748"/>
                  <a:gd name="T49" fmla="*/ 2167 h 2238"/>
                  <a:gd name="T50" fmla="*/ 1426 w 2748"/>
                  <a:gd name="T51" fmla="*/ 2216 h 2238"/>
                  <a:gd name="T52" fmla="*/ 1575 w 2748"/>
                  <a:gd name="T53" fmla="*/ 2238 h 2238"/>
                  <a:gd name="T54" fmla="*/ 1853 w 2748"/>
                  <a:gd name="T55" fmla="*/ 2211 h 2238"/>
                  <a:gd name="T56" fmla="*/ 2129 w 2748"/>
                  <a:gd name="T57" fmla="*/ 2147 h 2238"/>
                  <a:gd name="T58" fmla="*/ 2264 w 2748"/>
                  <a:gd name="T59" fmla="*/ 2075 h 2238"/>
                  <a:gd name="T60" fmla="*/ 2313 w 2748"/>
                  <a:gd name="T61" fmla="*/ 2006 h 2238"/>
                  <a:gd name="T62" fmla="*/ 2319 w 2748"/>
                  <a:gd name="T63" fmla="*/ 1956 h 2238"/>
                  <a:gd name="T64" fmla="*/ 2379 w 2748"/>
                  <a:gd name="T65" fmla="*/ 1947 h 2238"/>
                  <a:gd name="T66" fmla="*/ 2464 w 2748"/>
                  <a:gd name="T67" fmla="*/ 1938 h 2238"/>
                  <a:gd name="T68" fmla="*/ 2533 w 2748"/>
                  <a:gd name="T69" fmla="*/ 1920 h 2238"/>
                  <a:gd name="T70" fmla="*/ 2565 w 2748"/>
                  <a:gd name="T71" fmla="*/ 1891 h 2238"/>
                  <a:gd name="T72" fmla="*/ 2538 w 2748"/>
                  <a:gd name="T73" fmla="*/ 1786 h 2238"/>
                  <a:gd name="T74" fmla="*/ 2646 w 2748"/>
                  <a:gd name="T75" fmla="*/ 1777 h 2238"/>
                  <a:gd name="T76" fmla="*/ 2738 w 2748"/>
                  <a:gd name="T77" fmla="*/ 1712 h 2238"/>
                  <a:gd name="T78" fmla="*/ 2692 w 2748"/>
                  <a:gd name="T79" fmla="*/ 1399 h 2238"/>
                  <a:gd name="T80" fmla="*/ 2630 w 2748"/>
                  <a:gd name="T81" fmla="*/ 614 h 2238"/>
                  <a:gd name="T82" fmla="*/ 2594 w 2748"/>
                  <a:gd name="T83" fmla="*/ 289 h 2238"/>
                  <a:gd name="T84" fmla="*/ 2480 w 2748"/>
                  <a:gd name="T85" fmla="*/ 188 h 2238"/>
                  <a:gd name="T86" fmla="*/ 2305 w 2748"/>
                  <a:gd name="T87" fmla="*/ 113 h 2238"/>
                  <a:gd name="T88" fmla="*/ 2094 w 2748"/>
                  <a:gd name="T89" fmla="*/ 63 h 2238"/>
                  <a:gd name="T90" fmla="*/ 1871 w 2748"/>
                  <a:gd name="T91" fmla="*/ 30 h 2238"/>
                  <a:gd name="T92" fmla="*/ 1664 w 2748"/>
                  <a:gd name="T93" fmla="*/ 10 h 2238"/>
                  <a:gd name="T94" fmla="*/ 1497 w 2748"/>
                  <a:gd name="T95" fmla="*/ 2 h 2238"/>
                  <a:gd name="T96" fmla="*/ 1396 w 2748"/>
                  <a:gd name="T97" fmla="*/ 0 h 2238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w 2748"/>
                  <a:gd name="T148" fmla="*/ 0 h 2238"/>
                  <a:gd name="T149" fmla="*/ 2748 w 2748"/>
                  <a:gd name="T150" fmla="*/ 2238 h 2238"/>
                </a:gdLst>
                <a:ahLst/>
                <a:cxnLst>
                  <a:cxn ang="T98">
                    <a:pos x="T0" y="T1"/>
                  </a:cxn>
                  <a:cxn ang="T99">
                    <a:pos x="T2" y="T3"/>
                  </a:cxn>
                  <a:cxn ang="T100">
                    <a:pos x="T4" y="T5"/>
                  </a:cxn>
                  <a:cxn ang="T101">
                    <a:pos x="T6" y="T7"/>
                  </a:cxn>
                  <a:cxn ang="T102">
                    <a:pos x="T8" y="T9"/>
                  </a:cxn>
                  <a:cxn ang="T103">
                    <a:pos x="T10" y="T11"/>
                  </a:cxn>
                  <a:cxn ang="T104">
                    <a:pos x="T12" y="T13"/>
                  </a:cxn>
                  <a:cxn ang="T105">
                    <a:pos x="T14" y="T15"/>
                  </a:cxn>
                  <a:cxn ang="T106">
                    <a:pos x="T16" y="T17"/>
                  </a:cxn>
                  <a:cxn ang="T107">
                    <a:pos x="T18" y="T19"/>
                  </a:cxn>
                  <a:cxn ang="T108">
                    <a:pos x="T20" y="T21"/>
                  </a:cxn>
                  <a:cxn ang="T109">
                    <a:pos x="T22" y="T23"/>
                  </a:cxn>
                  <a:cxn ang="T110">
                    <a:pos x="T24" y="T25"/>
                  </a:cxn>
                  <a:cxn ang="T111">
                    <a:pos x="T26" y="T27"/>
                  </a:cxn>
                  <a:cxn ang="T112">
                    <a:pos x="T28" y="T29"/>
                  </a:cxn>
                  <a:cxn ang="T113">
                    <a:pos x="T30" y="T31"/>
                  </a:cxn>
                  <a:cxn ang="T114">
                    <a:pos x="T32" y="T33"/>
                  </a:cxn>
                  <a:cxn ang="T115">
                    <a:pos x="T34" y="T35"/>
                  </a:cxn>
                  <a:cxn ang="T116">
                    <a:pos x="T36" y="T37"/>
                  </a:cxn>
                  <a:cxn ang="T117">
                    <a:pos x="T38" y="T39"/>
                  </a:cxn>
                  <a:cxn ang="T118">
                    <a:pos x="T40" y="T41"/>
                  </a:cxn>
                  <a:cxn ang="T119">
                    <a:pos x="T42" y="T43"/>
                  </a:cxn>
                  <a:cxn ang="T120">
                    <a:pos x="T44" y="T45"/>
                  </a:cxn>
                  <a:cxn ang="T121">
                    <a:pos x="T46" y="T47"/>
                  </a:cxn>
                  <a:cxn ang="T122">
                    <a:pos x="T48" y="T49"/>
                  </a:cxn>
                  <a:cxn ang="T123">
                    <a:pos x="T50" y="T51"/>
                  </a:cxn>
                  <a:cxn ang="T124">
                    <a:pos x="T52" y="T53"/>
                  </a:cxn>
                  <a:cxn ang="T125">
                    <a:pos x="T54" y="T55"/>
                  </a:cxn>
                  <a:cxn ang="T126">
                    <a:pos x="T56" y="T57"/>
                  </a:cxn>
                  <a:cxn ang="T127">
                    <a:pos x="T58" y="T59"/>
                  </a:cxn>
                  <a:cxn ang="T128">
                    <a:pos x="T60" y="T61"/>
                  </a:cxn>
                  <a:cxn ang="T129">
                    <a:pos x="T62" y="T63"/>
                  </a:cxn>
                  <a:cxn ang="T130">
                    <a:pos x="T64" y="T65"/>
                  </a:cxn>
                  <a:cxn ang="T131">
                    <a:pos x="T66" y="T67"/>
                  </a:cxn>
                  <a:cxn ang="T132">
                    <a:pos x="T68" y="T69"/>
                  </a:cxn>
                  <a:cxn ang="T133">
                    <a:pos x="T70" y="T71"/>
                  </a:cxn>
                  <a:cxn ang="T134">
                    <a:pos x="T72" y="T73"/>
                  </a:cxn>
                  <a:cxn ang="T135">
                    <a:pos x="T74" y="T75"/>
                  </a:cxn>
                  <a:cxn ang="T136">
                    <a:pos x="T76" y="T77"/>
                  </a:cxn>
                  <a:cxn ang="T137">
                    <a:pos x="T78" y="T79"/>
                  </a:cxn>
                  <a:cxn ang="T138">
                    <a:pos x="T80" y="T81"/>
                  </a:cxn>
                  <a:cxn ang="T139">
                    <a:pos x="T82" y="T83"/>
                  </a:cxn>
                  <a:cxn ang="T140">
                    <a:pos x="T84" y="T85"/>
                  </a:cxn>
                  <a:cxn ang="T141">
                    <a:pos x="T86" y="T87"/>
                  </a:cxn>
                  <a:cxn ang="T142">
                    <a:pos x="T88" y="T89"/>
                  </a:cxn>
                  <a:cxn ang="T143">
                    <a:pos x="T90" y="T91"/>
                  </a:cxn>
                  <a:cxn ang="T144">
                    <a:pos x="T92" y="T93"/>
                  </a:cxn>
                  <a:cxn ang="T145">
                    <a:pos x="T94" y="T95"/>
                  </a:cxn>
                  <a:cxn ang="T146">
                    <a:pos x="T96" y="T97"/>
                  </a:cxn>
                </a:cxnLst>
                <a:rect l="T147" t="T148" r="T149" b="T150"/>
                <a:pathLst>
                  <a:path w="2748" h="2238">
                    <a:moveTo>
                      <a:pt x="1383" y="0"/>
                    </a:moveTo>
                    <a:lnTo>
                      <a:pt x="1362" y="0"/>
                    </a:lnTo>
                    <a:lnTo>
                      <a:pt x="1337" y="0"/>
                    </a:lnTo>
                    <a:lnTo>
                      <a:pt x="1307" y="1"/>
                    </a:lnTo>
                    <a:lnTo>
                      <a:pt x="1274" y="2"/>
                    </a:lnTo>
                    <a:lnTo>
                      <a:pt x="1236" y="4"/>
                    </a:lnTo>
                    <a:lnTo>
                      <a:pt x="1196" y="5"/>
                    </a:lnTo>
                    <a:lnTo>
                      <a:pt x="1153" y="8"/>
                    </a:lnTo>
                    <a:lnTo>
                      <a:pt x="1107" y="11"/>
                    </a:lnTo>
                    <a:lnTo>
                      <a:pt x="1059" y="15"/>
                    </a:lnTo>
                    <a:lnTo>
                      <a:pt x="1010" y="20"/>
                    </a:lnTo>
                    <a:lnTo>
                      <a:pt x="959" y="24"/>
                    </a:lnTo>
                    <a:lnTo>
                      <a:pt x="907" y="31"/>
                    </a:lnTo>
                    <a:lnTo>
                      <a:pt x="853" y="37"/>
                    </a:lnTo>
                    <a:lnTo>
                      <a:pt x="800" y="44"/>
                    </a:lnTo>
                    <a:lnTo>
                      <a:pt x="747" y="53"/>
                    </a:lnTo>
                    <a:lnTo>
                      <a:pt x="694" y="63"/>
                    </a:lnTo>
                    <a:lnTo>
                      <a:pt x="642" y="73"/>
                    </a:lnTo>
                    <a:lnTo>
                      <a:pt x="590" y="84"/>
                    </a:lnTo>
                    <a:lnTo>
                      <a:pt x="540" y="97"/>
                    </a:lnTo>
                    <a:lnTo>
                      <a:pt x="491" y="110"/>
                    </a:lnTo>
                    <a:lnTo>
                      <a:pt x="443" y="125"/>
                    </a:lnTo>
                    <a:lnTo>
                      <a:pt x="398" y="141"/>
                    </a:lnTo>
                    <a:lnTo>
                      <a:pt x="357" y="158"/>
                    </a:lnTo>
                    <a:lnTo>
                      <a:pt x="318" y="177"/>
                    </a:lnTo>
                    <a:lnTo>
                      <a:pt x="282" y="197"/>
                    </a:lnTo>
                    <a:lnTo>
                      <a:pt x="250" y="218"/>
                    </a:lnTo>
                    <a:lnTo>
                      <a:pt x="223" y="241"/>
                    </a:lnTo>
                    <a:lnTo>
                      <a:pt x="198" y="266"/>
                    </a:lnTo>
                    <a:lnTo>
                      <a:pt x="180" y="290"/>
                    </a:lnTo>
                    <a:lnTo>
                      <a:pt x="165" y="318"/>
                    </a:lnTo>
                    <a:lnTo>
                      <a:pt x="157" y="348"/>
                    </a:lnTo>
                    <a:lnTo>
                      <a:pt x="154" y="378"/>
                    </a:lnTo>
                    <a:lnTo>
                      <a:pt x="151" y="545"/>
                    </a:lnTo>
                    <a:lnTo>
                      <a:pt x="142" y="721"/>
                    </a:lnTo>
                    <a:lnTo>
                      <a:pt x="129" y="901"/>
                    </a:lnTo>
                    <a:lnTo>
                      <a:pt x="112" y="1083"/>
                    </a:lnTo>
                    <a:lnTo>
                      <a:pt x="89" y="1266"/>
                    </a:lnTo>
                    <a:lnTo>
                      <a:pt x="63" y="1445"/>
                    </a:lnTo>
                    <a:lnTo>
                      <a:pt x="33" y="1616"/>
                    </a:lnTo>
                    <a:lnTo>
                      <a:pt x="0" y="1779"/>
                    </a:lnTo>
                    <a:lnTo>
                      <a:pt x="1" y="1807"/>
                    </a:lnTo>
                    <a:lnTo>
                      <a:pt x="17" y="1831"/>
                    </a:lnTo>
                    <a:lnTo>
                      <a:pt x="44" y="1848"/>
                    </a:lnTo>
                    <a:lnTo>
                      <a:pt x="79" y="1861"/>
                    </a:lnTo>
                    <a:lnTo>
                      <a:pt x="115" y="1869"/>
                    </a:lnTo>
                    <a:lnTo>
                      <a:pt x="151" y="1875"/>
                    </a:lnTo>
                    <a:lnTo>
                      <a:pt x="183" y="1877"/>
                    </a:lnTo>
                    <a:lnTo>
                      <a:pt x="204" y="1877"/>
                    </a:lnTo>
                    <a:lnTo>
                      <a:pt x="201" y="1892"/>
                    </a:lnTo>
                    <a:lnTo>
                      <a:pt x="200" y="1907"/>
                    </a:lnTo>
                    <a:lnTo>
                      <a:pt x="200" y="1921"/>
                    </a:lnTo>
                    <a:lnTo>
                      <a:pt x="204" y="1934"/>
                    </a:lnTo>
                    <a:lnTo>
                      <a:pt x="210" y="1946"/>
                    </a:lnTo>
                    <a:lnTo>
                      <a:pt x="219" y="1957"/>
                    </a:lnTo>
                    <a:lnTo>
                      <a:pt x="230" y="1966"/>
                    </a:lnTo>
                    <a:lnTo>
                      <a:pt x="246" y="1974"/>
                    </a:lnTo>
                    <a:lnTo>
                      <a:pt x="263" y="1982"/>
                    </a:lnTo>
                    <a:lnTo>
                      <a:pt x="286" y="1989"/>
                    </a:lnTo>
                    <a:lnTo>
                      <a:pt x="311" y="1993"/>
                    </a:lnTo>
                    <a:lnTo>
                      <a:pt x="339" y="1997"/>
                    </a:lnTo>
                    <a:lnTo>
                      <a:pt x="373" y="1999"/>
                    </a:lnTo>
                    <a:lnTo>
                      <a:pt x="410" y="2000"/>
                    </a:lnTo>
                    <a:lnTo>
                      <a:pt x="450" y="1999"/>
                    </a:lnTo>
                    <a:lnTo>
                      <a:pt x="496" y="1997"/>
                    </a:lnTo>
                    <a:lnTo>
                      <a:pt x="495" y="2016"/>
                    </a:lnTo>
                    <a:lnTo>
                      <a:pt x="495" y="2033"/>
                    </a:lnTo>
                    <a:lnTo>
                      <a:pt x="498" y="2051"/>
                    </a:lnTo>
                    <a:lnTo>
                      <a:pt x="502" y="2068"/>
                    </a:lnTo>
                    <a:lnTo>
                      <a:pt x="509" y="2084"/>
                    </a:lnTo>
                    <a:lnTo>
                      <a:pt x="519" y="2100"/>
                    </a:lnTo>
                    <a:lnTo>
                      <a:pt x="532" y="2114"/>
                    </a:lnTo>
                    <a:lnTo>
                      <a:pt x="548" y="2127"/>
                    </a:lnTo>
                    <a:lnTo>
                      <a:pt x="567" y="2139"/>
                    </a:lnTo>
                    <a:lnTo>
                      <a:pt x="590" y="2150"/>
                    </a:lnTo>
                    <a:lnTo>
                      <a:pt x="616" y="2159"/>
                    </a:lnTo>
                    <a:lnTo>
                      <a:pt x="646" y="2167"/>
                    </a:lnTo>
                    <a:lnTo>
                      <a:pt x="679" y="2173"/>
                    </a:lnTo>
                    <a:lnTo>
                      <a:pt x="717" y="2177"/>
                    </a:lnTo>
                    <a:lnTo>
                      <a:pt x="760" y="2179"/>
                    </a:lnTo>
                    <a:lnTo>
                      <a:pt x="806" y="2179"/>
                    </a:lnTo>
                    <a:lnTo>
                      <a:pt x="853" y="2177"/>
                    </a:lnTo>
                    <a:lnTo>
                      <a:pt x="897" y="2175"/>
                    </a:lnTo>
                    <a:lnTo>
                      <a:pt x="938" y="2169"/>
                    </a:lnTo>
                    <a:lnTo>
                      <a:pt x="976" y="2164"/>
                    </a:lnTo>
                    <a:lnTo>
                      <a:pt x="1012" y="2157"/>
                    </a:lnTo>
                    <a:lnTo>
                      <a:pt x="1046" y="2151"/>
                    </a:lnTo>
                    <a:lnTo>
                      <a:pt x="1078" y="2144"/>
                    </a:lnTo>
                    <a:lnTo>
                      <a:pt x="1110" y="2137"/>
                    </a:lnTo>
                    <a:lnTo>
                      <a:pt x="1140" y="2131"/>
                    </a:lnTo>
                    <a:lnTo>
                      <a:pt x="1170" y="2126"/>
                    </a:lnTo>
                    <a:lnTo>
                      <a:pt x="1199" y="2121"/>
                    </a:lnTo>
                    <a:lnTo>
                      <a:pt x="1228" y="2118"/>
                    </a:lnTo>
                    <a:lnTo>
                      <a:pt x="1258" y="2117"/>
                    </a:lnTo>
                    <a:lnTo>
                      <a:pt x="1288" y="2118"/>
                    </a:lnTo>
                    <a:lnTo>
                      <a:pt x="1320" y="2120"/>
                    </a:lnTo>
                    <a:lnTo>
                      <a:pt x="1353" y="2126"/>
                    </a:lnTo>
                    <a:lnTo>
                      <a:pt x="1356" y="2140"/>
                    </a:lnTo>
                    <a:lnTo>
                      <a:pt x="1360" y="2154"/>
                    </a:lnTo>
                    <a:lnTo>
                      <a:pt x="1366" y="2167"/>
                    </a:lnTo>
                    <a:lnTo>
                      <a:pt x="1376" y="2182"/>
                    </a:lnTo>
                    <a:lnTo>
                      <a:pt x="1388" y="2195"/>
                    </a:lnTo>
                    <a:lnTo>
                      <a:pt x="1405" y="2206"/>
                    </a:lnTo>
                    <a:lnTo>
                      <a:pt x="1426" y="2216"/>
                    </a:lnTo>
                    <a:lnTo>
                      <a:pt x="1454" y="2225"/>
                    </a:lnTo>
                    <a:lnTo>
                      <a:pt x="1487" y="2232"/>
                    </a:lnTo>
                    <a:lnTo>
                      <a:pt x="1527" y="2236"/>
                    </a:lnTo>
                    <a:lnTo>
                      <a:pt x="1575" y="2238"/>
                    </a:lnTo>
                    <a:lnTo>
                      <a:pt x="1631" y="2236"/>
                    </a:lnTo>
                    <a:lnTo>
                      <a:pt x="1694" y="2232"/>
                    </a:lnTo>
                    <a:lnTo>
                      <a:pt x="1769" y="2223"/>
                    </a:lnTo>
                    <a:lnTo>
                      <a:pt x="1853" y="2211"/>
                    </a:lnTo>
                    <a:lnTo>
                      <a:pt x="1948" y="2195"/>
                    </a:lnTo>
                    <a:lnTo>
                      <a:pt x="2017" y="2180"/>
                    </a:lnTo>
                    <a:lnTo>
                      <a:pt x="2077" y="2164"/>
                    </a:lnTo>
                    <a:lnTo>
                      <a:pt x="2129" y="2147"/>
                    </a:lnTo>
                    <a:lnTo>
                      <a:pt x="2174" y="2130"/>
                    </a:lnTo>
                    <a:lnTo>
                      <a:pt x="2210" y="2111"/>
                    </a:lnTo>
                    <a:lnTo>
                      <a:pt x="2240" y="2092"/>
                    </a:lnTo>
                    <a:lnTo>
                      <a:pt x="2264" y="2075"/>
                    </a:lnTo>
                    <a:lnTo>
                      <a:pt x="2283" y="2056"/>
                    </a:lnTo>
                    <a:lnTo>
                      <a:pt x="2296" y="2039"/>
                    </a:lnTo>
                    <a:lnTo>
                      <a:pt x="2306" y="2022"/>
                    </a:lnTo>
                    <a:lnTo>
                      <a:pt x="2313" y="2006"/>
                    </a:lnTo>
                    <a:lnTo>
                      <a:pt x="2318" y="1992"/>
                    </a:lnTo>
                    <a:lnTo>
                      <a:pt x="2319" y="1977"/>
                    </a:lnTo>
                    <a:lnTo>
                      <a:pt x="2319" y="1966"/>
                    </a:lnTo>
                    <a:lnTo>
                      <a:pt x="2319" y="1956"/>
                    </a:lnTo>
                    <a:lnTo>
                      <a:pt x="2319" y="1949"/>
                    </a:lnTo>
                    <a:lnTo>
                      <a:pt x="2338" y="1949"/>
                    </a:lnTo>
                    <a:lnTo>
                      <a:pt x="2359" y="1949"/>
                    </a:lnTo>
                    <a:lnTo>
                      <a:pt x="2379" y="1947"/>
                    </a:lnTo>
                    <a:lnTo>
                      <a:pt x="2401" y="1946"/>
                    </a:lnTo>
                    <a:lnTo>
                      <a:pt x="2423" y="1944"/>
                    </a:lnTo>
                    <a:lnTo>
                      <a:pt x="2444" y="1941"/>
                    </a:lnTo>
                    <a:lnTo>
                      <a:pt x="2464" y="1938"/>
                    </a:lnTo>
                    <a:lnTo>
                      <a:pt x="2485" y="1934"/>
                    </a:lnTo>
                    <a:lnTo>
                      <a:pt x="2502" y="1931"/>
                    </a:lnTo>
                    <a:lnTo>
                      <a:pt x="2519" y="1926"/>
                    </a:lnTo>
                    <a:lnTo>
                      <a:pt x="2533" y="1920"/>
                    </a:lnTo>
                    <a:lnTo>
                      <a:pt x="2546" y="1914"/>
                    </a:lnTo>
                    <a:lnTo>
                      <a:pt x="2555" y="1907"/>
                    </a:lnTo>
                    <a:lnTo>
                      <a:pt x="2562" y="1900"/>
                    </a:lnTo>
                    <a:lnTo>
                      <a:pt x="2565" y="1891"/>
                    </a:lnTo>
                    <a:lnTo>
                      <a:pt x="2565" y="1882"/>
                    </a:lnTo>
                    <a:lnTo>
                      <a:pt x="2552" y="1829"/>
                    </a:lnTo>
                    <a:lnTo>
                      <a:pt x="2544" y="1799"/>
                    </a:lnTo>
                    <a:lnTo>
                      <a:pt x="2538" y="1786"/>
                    </a:lnTo>
                    <a:lnTo>
                      <a:pt x="2536" y="1783"/>
                    </a:lnTo>
                    <a:lnTo>
                      <a:pt x="2575" y="1787"/>
                    </a:lnTo>
                    <a:lnTo>
                      <a:pt x="2611" y="1786"/>
                    </a:lnTo>
                    <a:lnTo>
                      <a:pt x="2646" y="1777"/>
                    </a:lnTo>
                    <a:lnTo>
                      <a:pt x="2675" y="1764"/>
                    </a:lnTo>
                    <a:lnTo>
                      <a:pt x="2700" y="1748"/>
                    </a:lnTo>
                    <a:lnTo>
                      <a:pt x="2722" y="1731"/>
                    </a:lnTo>
                    <a:lnTo>
                      <a:pt x="2738" y="1712"/>
                    </a:lnTo>
                    <a:lnTo>
                      <a:pt x="2748" y="1695"/>
                    </a:lnTo>
                    <a:lnTo>
                      <a:pt x="2731" y="1635"/>
                    </a:lnTo>
                    <a:lnTo>
                      <a:pt x="2712" y="1534"/>
                    </a:lnTo>
                    <a:lnTo>
                      <a:pt x="2692" y="1399"/>
                    </a:lnTo>
                    <a:lnTo>
                      <a:pt x="2673" y="1233"/>
                    </a:lnTo>
                    <a:lnTo>
                      <a:pt x="2656" y="1045"/>
                    </a:lnTo>
                    <a:lnTo>
                      <a:pt x="2641" y="836"/>
                    </a:lnTo>
                    <a:lnTo>
                      <a:pt x="2630" y="614"/>
                    </a:lnTo>
                    <a:lnTo>
                      <a:pt x="2624" y="384"/>
                    </a:lnTo>
                    <a:lnTo>
                      <a:pt x="2620" y="351"/>
                    </a:lnTo>
                    <a:lnTo>
                      <a:pt x="2610" y="318"/>
                    </a:lnTo>
                    <a:lnTo>
                      <a:pt x="2594" y="289"/>
                    </a:lnTo>
                    <a:lnTo>
                      <a:pt x="2572" y="260"/>
                    </a:lnTo>
                    <a:lnTo>
                      <a:pt x="2546" y="234"/>
                    </a:lnTo>
                    <a:lnTo>
                      <a:pt x="2516" y="211"/>
                    </a:lnTo>
                    <a:lnTo>
                      <a:pt x="2480" y="188"/>
                    </a:lnTo>
                    <a:lnTo>
                      <a:pt x="2441" y="167"/>
                    </a:lnTo>
                    <a:lnTo>
                      <a:pt x="2398" y="148"/>
                    </a:lnTo>
                    <a:lnTo>
                      <a:pt x="2354" y="131"/>
                    </a:lnTo>
                    <a:lnTo>
                      <a:pt x="2305" y="113"/>
                    </a:lnTo>
                    <a:lnTo>
                      <a:pt x="2254" y="99"/>
                    </a:lnTo>
                    <a:lnTo>
                      <a:pt x="2202" y="86"/>
                    </a:lnTo>
                    <a:lnTo>
                      <a:pt x="2149" y="73"/>
                    </a:lnTo>
                    <a:lnTo>
                      <a:pt x="2094" y="63"/>
                    </a:lnTo>
                    <a:lnTo>
                      <a:pt x="2038" y="53"/>
                    </a:lnTo>
                    <a:lnTo>
                      <a:pt x="1982" y="44"/>
                    </a:lnTo>
                    <a:lnTo>
                      <a:pt x="1927" y="36"/>
                    </a:lnTo>
                    <a:lnTo>
                      <a:pt x="1871" y="30"/>
                    </a:lnTo>
                    <a:lnTo>
                      <a:pt x="1818" y="23"/>
                    </a:lnTo>
                    <a:lnTo>
                      <a:pt x="1765" y="18"/>
                    </a:lnTo>
                    <a:lnTo>
                      <a:pt x="1713" y="14"/>
                    </a:lnTo>
                    <a:lnTo>
                      <a:pt x="1664" y="10"/>
                    </a:lnTo>
                    <a:lnTo>
                      <a:pt x="1618" y="7"/>
                    </a:lnTo>
                    <a:lnTo>
                      <a:pt x="1575" y="5"/>
                    </a:lnTo>
                    <a:lnTo>
                      <a:pt x="1534" y="4"/>
                    </a:lnTo>
                    <a:lnTo>
                      <a:pt x="1497" y="2"/>
                    </a:lnTo>
                    <a:lnTo>
                      <a:pt x="1465" y="1"/>
                    </a:lnTo>
                    <a:lnTo>
                      <a:pt x="1436" y="0"/>
                    </a:lnTo>
                    <a:lnTo>
                      <a:pt x="1413" y="0"/>
                    </a:lnTo>
                    <a:lnTo>
                      <a:pt x="1396" y="0"/>
                    </a:lnTo>
                    <a:lnTo>
                      <a:pt x="1383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3406" name="Freeform 84"/>
              <p:cNvSpPr>
                <a:spLocks/>
              </p:cNvSpPr>
              <p:nvPr/>
            </p:nvSpPr>
            <p:spPr bwMode="auto">
              <a:xfrm>
                <a:off x="1354" y="11803"/>
                <a:ext cx="2352" cy="574"/>
              </a:xfrm>
              <a:custGeom>
                <a:avLst/>
                <a:gdLst>
                  <a:gd name="T0" fmla="*/ 10 w 2352"/>
                  <a:gd name="T1" fmla="*/ 278 h 574"/>
                  <a:gd name="T2" fmla="*/ 47 w 2352"/>
                  <a:gd name="T3" fmla="*/ 233 h 574"/>
                  <a:gd name="T4" fmla="*/ 109 w 2352"/>
                  <a:gd name="T5" fmla="*/ 190 h 574"/>
                  <a:gd name="T6" fmla="*/ 193 w 2352"/>
                  <a:gd name="T7" fmla="*/ 151 h 574"/>
                  <a:gd name="T8" fmla="*/ 294 w 2352"/>
                  <a:gd name="T9" fmla="*/ 115 h 574"/>
                  <a:gd name="T10" fmla="*/ 410 w 2352"/>
                  <a:gd name="T11" fmla="*/ 82 h 574"/>
                  <a:gd name="T12" fmla="*/ 540 w 2352"/>
                  <a:gd name="T13" fmla="*/ 54 h 574"/>
                  <a:gd name="T14" fmla="*/ 678 w 2352"/>
                  <a:gd name="T15" fmla="*/ 31 h 574"/>
                  <a:gd name="T16" fmla="*/ 823 w 2352"/>
                  <a:gd name="T17" fmla="*/ 14 h 574"/>
                  <a:gd name="T18" fmla="*/ 973 w 2352"/>
                  <a:gd name="T19" fmla="*/ 4 h 574"/>
                  <a:gd name="T20" fmla="*/ 1123 w 2352"/>
                  <a:gd name="T21" fmla="*/ 0 h 574"/>
                  <a:gd name="T22" fmla="*/ 1267 w 2352"/>
                  <a:gd name="T23" fmla="*/ 1 h 574"/>
                  <a:gd name="T24" fmla="*/ 1412 w 2352"/>
                  <a:gd name="T25" fmla="*/ 5 h 574"/>
                  <a:gd name="T26" fmla="*/ 1555 w 2352"/>
                  <a:gd name="T27" fmla="*/ 13 h 574"/>
                  <a:gd name="T28" fmla="*/ 1694 w 2352"/>
                  <a:gd name="T29" fmla="*/ 24 h 574"/>
                  <a:gd name="T30" fmla="*/ 1827 w 2352"/>
                  <a:gd name="T31" fmla="*/ 41 h 574"/>
                  <a:gd name="T32" fmla="*/ 1951 w 2352"/>
                  <a:gd name="T33" fmla="*/ 63 h 574"/>
                  <a:gd name="T34" fmla="*/ 2063 w 2352"/>
                  <a:gd name="T35" fmla="*/ 90 h 574"/>
                  <a:gd name="T36" fmla="*/ 2164 w 2352"/>
                  <a:gd name="T37" fmla="*/ 125 h 574"/>
                  <a:gd name="T38" fmla="*/ 2250 w 2352"/>
                  <a:gd name="T39" fmla="*/ 167 h 574"/>
                  <a:gd name="T40" fmla="*/ 2318 w 2352"/>
                  <a:gd name="T41" fmla="*/ 217 h 574"/>
                  <a:gd name="T42" fmla="*/ 2344 w 2352"/>
                  <a:gd name="T43" fmla="*/ 266 h 574"/>
                  <a:gd name="T44" fmla="*/ 2309 w 2352"/>
                  <a:gd name="T45" fmla="*/ 303 h 574"/>
                  <a:gd name="T46" fmla="*/ 2262 w 2352"/>
                  <a:gd name="T47" fmla="*/ 344 h 574"/>
                  <a:gd name="T48" fmla="*/ 2200 w 2352"/>
                  <a:gd name="T49" fmla="*/ 385 h 574"/>
                  <a:gd name="T50" fmla="*/ 2120 w 2352"/>
                  <a:gd name="T51" fmla="*/ 426 h 574"/>
                  <a:gd name="T52" fmla="*/ 2025 w 2352"/>
                  <a:gd name="T53" fmla="*/ 465 h 574"/>
                  <a:gd name="T54" fmla="*/ 1912 w 2352"/>
                  <a:gd name="T55" fmla="*/ 499 h 574"/>
                  <a:gd name="T56" fmla="*/ 1778 w 2352"/>
                  <a:gd name="T57" fmla="*/ 529 h 574"/>
                  <a:gd name="T58" fmla="*/ 1624 w 2352"/>
                  <a:gd name="T59" fmla="*/ 554 h 574"/>
                  <a:gd name="T60" fmla="*/ 1445 w 2352"/>
                  <a:gd name="T61" fmla="*/ 568 h 574"/>
                  <a:gd name="T62" fmla="*/ 1244 w 2352"/>
                  <a:gd name="T63" fmla="*/ 574 h 574"/>
                  <a:gd name="T64" fmla="*/ 1023 w 2352"/>
                  <a:gd name="T65" fmla="*/ 570 h 574"/>
                  <a:gd name="T66" fmla="*/ 825 w 2352"/>
                  <a:gd name="T67" fmla="*/ 560 h 574"/>
                  <a:gd name="T68" fmla="*/ 649 w 2352"/>
                  <a:gd name="T69" fmla="*/ 542 h 574"/>
                  <a:gd name="T70" fmla="*/ 498 w 2352"/>
                  <a:gd name="T71" fmla="*/ 519 h 574"/>
                  <a:gd name="T72" fmla="*/ 368 w 2352"/>
                  <a:gd name="T73" fmla="*/ 493 h 574"/>
                  <a:gd name="T74" fmla="*/ 259 w 2352"/>
                  <a:gd name="T75" fmla="*/ 465 h 574"/>
                  <a:gd name="T76" fmla="*/ 171 w 2352"/>
                  <a:gd name="T77" fmla="*/ 434 h 574"/>
                  <a:gd name="T78" fmla="*/ 102 w 2352"/>
                  <a:gd name="T79" fmla="*/ 401 h 574"/>
                  <a:gd name="T80" fmla="*/ 50 w 2352"/>
                  <a:gd name="T81" fmla="*/ 370 h 574"/>
                  <a:gd name="T82" fmla="*/ 17 w 2352"/>
                  <a:gd name="T83" fmla="*/ 338 h 574"/>
                  <a:gd name="T84" fmla="*/ 0 w 2352"/>
                  <a:gd name="T85" fmla="*/ 308 h 574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w 2352"/>
                  <a:gd name="T130" fmla="*/ 0 h 574"/>
                  <a:gd name="T131" fmla="*/ 2352 w 2352"/>
                  <a:gd name="T132" fmla="*/ 574 h 574"/>
                </a:gdLst>
                <a:ahLst/>
                <a:cxnLst>
                  <a:cxn ang="T86">
                    <a:pos x="T0" y="T1"/>
                  </a:cxn>
                  <a:cxn ang="T87">
                    <a:pos x="T2" y="T3"/>
                  </a:cxn>
                  <a:cxn ang="T88">
                    <a:pos x="T4" y="T5"/>
                  </a:cxn>
                  <a:cxn ang="T89">
                    <a:pos x="T6" y="T7"/>
                  </a:cxn>
                  <a:cxn ang="T90">
                    <a:pos x="T8" y="T9"/>
                  </a:cxn>
                  <a:cxn ang="T91">
                    <a:pos x="T10" y="T11"/>
                  </a:cxn>
                  <a:cxn ang="T92">
                    <a:pos x="T12" y="T13"/>
                  </a:cxn>
                  <a:cxn ang="T93">
                    <a:pos x="T14" y="T15"/>
                  </a:cxn>
                  <a:cxn ang="T94">
                    <a:pos x="T16" y="T17"/>
                  </a:cxn>
                  <a:cxn ang="T95">
                    <a:pos x="T18" y="T19"/>
                  </a:cxn>
                  <a:cxn ang="T96">
                    <a:pos x="T20" y="T21"/>
                  </a:cxn>
                  <a:cxn ang="T97">
                    <a:pos x="T22" y="T23"/>
                  </a:cxn>
                  <a:cxn ang="T98">
                    <a:pos x="T24" y="T25"/>
                  </a:cxn>
                  <a:cxn ang="T99">
                    <a:pos x="T26" y="T27"/>
                  </a:cxn>
                  <a:cxn ang="T100">
                    <a:pos x="T28" y="T29"/>
                  </a:cxn>
                  <a:cxn ang="T101">
                    <a:pos x="T30" y="T31"/>
                  </a:cxn>
                  <a:cxn ang="T102">
                    <a:pos x="T32" y="T33"/>
                  </a:cxn>
                  <a:cxn ang="T103">
                    <a:pos x="T34" y="T35"/>
                  </a:cxn>
                  <a:cxn ang="T104">
                    <a:pos x="T36" y="T37"/>
                  </a:cxn>
                  <a:cxn ang="T105">
                    <a:pos x="T38" y="T39"/>
                  </a:cxn>
                  <a:cxn ang="T106">
                    <a:pos x="T40" y="T41"/>
                  </a:cxn>
                  <a:cxn ang="T107">
                    <a:pos x="T42" y="T43"/>
                  </a:cxn>
                  <a:cxn ang="T108">
                    <a:pos x="T44" y="T45"/>
                  </a:cxn>
                  <a:cxn ang="T109">
                    <a:pos x="T46" y="T47"/>
                  </a:cxn>
                  <a:cxn ang="T110">
                    <a:pos x="T48" y="T49"/>
                  </a:cxn>
                  <a:cxn ang="T111">
                    <a:pos x="T50" y="T51"/>
                  </a:cxn>
                  <a:cxn ang="T112">
                    <a:pos x="T52" y="T53"/>
                  </a:cxn>
                  <a:cxn ang="T113">
                    <a:pos x="T54" y="T55"/>
                  </a:cxn>
                  <a:cxn ang="T114">
                    <a:pos x="T56" y="T57"/>
                  </a:cxn>
                  <a:cxn ang="T115">
                    <a:pos x="T58" y="T59"/>
                  </a:cxn>
                  <a:cxn ang="T116">
                    <a:pos x="T60" y="T61"/>
                  </a:cxn>
                  <a:cxn ang="T117">
                    <a:pos x="T62" y="T63"/>
                  </a:cxn>
                  <a:cxn ang="T118">
                    <a:pos x="T64" y="T65"/>
                  </a:cxn>
                  <a:cxn ang="T119">
                    <a:pos x="T66" y="T67"/>
                  </a:cxn>
                  <a:cxn ang="T120">
                    <a:pos x="T68" y="T69"/>
                  </a:cxn>
                  <a:cxn ang="T121">
                    <a:pos x="T70" y="T71"/>
                  </a:cxn>
                  <a:cxn ang="T122">
                    <a:pos x="T72" y="T73"/>
                  </a:cxn>
                  <a:cxn ang="T123">
                    <a:pos x="T74" y="T75"/>
                  </a:cxn>
                  <a:cxn ang="T124">
                    <a:pos x="T76" y="T77"/>
                  </a:cxn>
                  <a:cxn ang="T125">
                    <a:pos x="T78" y="T79"/>
                  </a:cxn>
                  <a:cxn ang="T126">
                    <a:pos x="T80" y="T81"/>
                  </a:cxn>
                  <a:cxn ang="T127">
                    <a:pos x="T82" y="T83"/>
                  </a:cxn>
                  <a:cxn ang="T128">
                    <a:pos x="T84" y="T85"/>
                  </a:cxn>
                </a:cxnLst>
                <a:rect l="T129" t="T130" r="T131" b="T132"/>
                <a:pathLst>
                  <a:path w="2352" h="574">
                    <a:moveTo>
                      <a:pt x="0" y="308"/>
                    </a:moveTo>
                    <a:lnTo>
                      <a:pt x="3" y="292"/>
                    </a:lnTo>
                    <a:lnTo>
                      <a:pt x="10" y="278"/>
                    </a:lnTo>
                    <a:lnTo>
                      <a:pt x="20" y="262"/>
                    </a:lnTo>
                    <a:lnTo>
                      <a:pt x="31" y="247"/>
                    </a:lnTo>
                    <a:lnTo>
                      <a:pt x="47" y="233"/>
                    </a:lnTo>
                    <a:lnTo>
                      <a:pt x="66" y="219"/>
                    </a:lnTo>
                    <a:lnTo>
                      <a:pt x="86" y="204"/>
                    </a:lnTo>
                    <a:lnTo>
                      <a:pt x="109" y="190"/>
                    </a:lnTo>
                    <a:lnTo>
                      <a:pt x="135" y="177"/>
                    </a:lnTo>
                    <a:lnTo>
                      <a:pt x="163" y="164"/>
                    </a:lnTo>
                    <a:lnTo>
                      <a:pt x="193" y="151"/>
                    </a:lnTo>
                    <a:lnTo>
                      <a:pt x="224" y="138"/>
                    </a:lnTo>
                    <a:lnTo>
                      <a:pt x="258" y="126"/>
                    </a:lnTo>
                    <a:lnTo>
                      <a:pt x="294" y="115"/>
                    </a:lnTo>
                    <a:lnTo>
                      <a:pt x="331" y="103"/>
                    </a:lnTo>
                    <a:lnTo>
                      <a:pt x="370" y="92"/>
                    </a:lnTo>
                    <a:lnTo>
                      <a:pt x="410" y="82"/>
                    </a:lnTo>
                    <a:lnTo>
                      <a:pt x="452" y="72"/>
                    </a:lnTo>
                    <a:lnTo>
                      <a:pt x="495" y="63"/>
                    </a:lnTo>
                    <a:lnTo>
                      <a:pt x="540" y="54"/>
                    </a:lnTo>
                    <a:lnTo>
                      <a:pt x="584" y="46"/>
                    </a:lnTo>
                    <a:lnTo>
                      <a:pt x="630" y="39"/>
                    </a:lnTo>
                    <a:lnTo>
                      <a:pt x="678" y="31"/>
                    </a:lnTo>
                    <a:lnTo>
                      <a:pt x="725" y="24"/>
                    </a:lnTo>
                    <a:lnTo>
                      <a:pt x="774" y="18"/>
                    </a:lnTo>
                    <a:lnTo>
                      <a:pt x="823" y="14"/>
                    </a:lnTo>
                    <a:lnTo>
                      <a:pt x="874" y="10"/>
                    </a:lnTo>
                    <a:lnTo>
                      <a:pt x="923" y="7"/>
                    </a:lnTo>
                    <a:lnTo>
                      <a:pt x="973" y="4"/>
                    </a:lnTo>
                    <a:lnTo>
                      <a:pt x="1023" y="1"/>
                    </a:lnTo>
                    <a:lnTo>
                      <a:pt x="1072" y="0"/>
                    </a:lnTo>
                    <a:lnTo>
                      <a:pt x="1123" y="0"/>
                    </a:lnTo>
                    <a:lnTo>
                      <a:pt x="1170" y="0"/>
                    </a:lnTo>
                    <a:lnTo>
                      <a:pt x="1219" y="0"/>
                    </a:lnTo>
                    <a:lnTo>
                      <a:pt x="1267" y="1"/>
                    </a:lnTo>
                    <a:lnTo>
                      <a:pt x="1316" y="3"/>
                    </a:lnTo>
                    <a:lnTo>
                      <a:pt x="1365" y="4"/>
                    </a:lnTo>
                    <a:lnTo>
                      <a:pt x="1412" y="5"/>
                    </a:lnTo>
                    <a:lnTo>
                      <a:pt x="1460" y="7"/>
                    </a:lnTo>
                    <a:lnTo>
                      <a:pt x="1507" y="10"/>
                    </a:lnTo>
                    <a:lnTo>
                      <a:pt x="1555" y="13"/>
                    </a:lnTo>
                    <a:lnTo>
                      <a:pt x="1602" y="16"/>
                    </a:lnTo>
                    <a:lnTo>
                      <a:pt x="1648" y="20"/>
                    </a:lnTo>
                    <a:lnTo>
                      <a:pt x="1694" y="24"/>
                    </a:lnTo>
                    <a:lnTo>
                      <a:pt x="1739" y="30"/>
                    </a:lnTo>
                    <a:lnTo>
                      <a:pt x="1784" y="36"/>
                    </a:lnTo>
                    <a:lnTo>
                      <a:pt x="1827" y="41"/>
                    </a:lnTo>
                    <a:lnTo>
                      <a:pt x="1868" y="47"/>
                    </a:lnTo>
                    <a:lnTo>
                      <a:pt x="1910" y="54"/>
                    </a:lnTo>
                    <a:lnTo>
                      <a:pt x="1951" y="63"/>
                    </a:lnTo>
                    <a:lnTo>
                      <a:pt x="1989" y="72"/>
                    </a:lnTo>
                    <a:lnTo>
                      <a:pt x="2027" y="80"/>
                    </a:lnTo>
                    <a:lnTo>
                      <a:pt x="2063" y="90"/>
                    </a:lnTo>
                    <a:lnTo>
                      <a:pt x="2099" y="102"/>
                    </a:lnTo>
                    <a:lnTo>
                      <a:pt x="2132" y="113"/>
                    </a:lnTo>
                    <a:lnTo>
                      <a:pt x="2164" y="125"/>
                    </a:lnTo>
                    <a:lnTo>
                      <a:pt x="2194" y="138"/>
                    </a:lnTo>
                    <a:lnTo>
                      <a:pt x="2223" y="152"/>
                    </a:lnTo>
                    <a:lnTo>
                      <a:pt x="2250" y="167"/>
                    </a:lnTo>
                    <a:lnTo>
                      <a:pt x="2274" y="183"/>
                    </a:lnTo>
                    <a:lnTo>
                      <a:pt x="2298" y="200"/>
                    </a:lnTo>
                    <a:lnTo>
                      <a:pt x="2318" y="217"/>
                    </a:lnTo>
                    <a:lnTo>
                      <a:pt x="2336" y="236"/>
                    </a:lnTo>
                    <a:lnTo>
                      <a:pt x="2352" y="254"/>
                    </a:lnTo>
                    <a:lnTo>
                      <a:pt x="2344" y="266"/>
                    </a:lnTo>
                    <a:lnTo>
                      <a:pt x="2333" y="279"/>
                    </a:lnTo>
                    <a:lnTo>
                      <a:pt x="2322" y="290"/>
                    </a:lnTo>
                    <a:lnTo>
                      <a:pt x="2309" y="303"/>
                    </a:lnTo>
                    <a:lnTo>
                      <a:pt x="2295" y="316"/>
                    </a:lnTo>
                    <a:lnTo>
                      <a:pt x="2279" y="331"/>
                    </a:lnTo>
                    <a:lnTo>
                      <a:pt x="2262" y="344"/>
                    </a:lnTo>
                    <a:lnTo>
                      <a:pt x="2241" y="358"/>
                    </a:lnTo>
                    <a:lnTo>
                      <a:pt x="2221" y="371"/>
                    </a:lnTo>
                    <a:lnTo>
                      <a:pt x="2200" y="385"/>
                    </a:lnTo>
                    <a:lnTo>
                      <a:pt x="2175" y="398"/>
                    </a:lnTo>
                    <a:lnTo>
                      <a:pt x="2149" y="413"/>
                    </a:lnTo>
                    <a:lnTo>
                      <a:pt x="2120" y="426"/>
                    </a:lnTo>
                    <a:lnTo>
                      <a:pt x="2092" y="439"/>
                    </a:lnTo>
                    <a:lnTo>
                      <a:pt x="2060" y="452"/>
                    </a:lnTo>
                    <a:lnTo>
                      <a:pt x="2025" y="465"/>
                    </a:lnTo>
                    <a:lnTo>
                      <a:pt x="1989" y="476"/>
                    </a:lnTo>
                    <a:lnTo>
                      <a:pt x="1952" y="488"/>
                    </a:lnTo>
                    <a:lnTo>
                      <a:pt x="1912" y="499"/>
                    </a:lnTo>
                    <a:lnTo>
                      <a:pt x="1870" y="511"/>
                    </a:lnTo>
                    <a:lnTo>
                      <a:pt x="1825" y="521"/>
                    </a:lnTo>
                    <a:lnTo>
                      <a:pt x="1778" y="529"/>
                    </a:lnTo>
                    <a:lnTo>
                      <a:pt x="1729" y="538"/>
                    </a:lnTo>
                    <a:lnTo>
                      <a:pt x="1677" y="547"/>
                    </a:lnTo>
                    <a:lnTo>
                      <a:pt x="1624" y="554"/>
                    </a:lnTo>
                    <a:lnTo>
                      <a:pt x="1566" y="560"/>
                    </a:lnTo>
                    <a:lnTo>
                      <a:pt x="1507" y="564"/>
                    </a:lnTo>
                    <a:lnTo>
                      <a:pt x="1445" y="568"/>
                    </a:lnTo>
                    <a:lnTo>
                      <a:pt x="1380" y="571"/>
                    </a:lnTo>
                    <a:lnTo>
                      <a:pt x="1313" y="574"/>
                    </a:lnTo>
                    <a:lnTo>
                      <a:pt x="1244" y="574"/>
                    </a:lnTo>
                    <a:lnTo>
                      <a:pt x="1170" y="574"/>
                    </a:lnTo>
                    <a:lnTo>
                      <a:pt x="1095" y="573"/>
                    </a:lnTo>
                    <a:lnTo>
                      <a:pt x="1023" y="570"/>
                    </a:lnTo>
                    <a:lnTo>
                      <a:pt x="954" y="567"/>
                    </a:lnTo>
                    <a:lnTo>
                      <a:pt x="888" y="564"/>
                    </a:lnTo>
                    <a:lnTo>
                      <a:pt x="825" y="560"/>
                    </a:lnTo>
                    <a:lnTo>
                      <a:pt x="764" y="554"/>
                    </a:lnTo>
                    <a:lnTo>
                      <a:pt x="705" y="548"/>
                    </a:lnTo>
                    <a:lnTo>
                      <a:pt x="649" y="542"/>
                    </a:lnTo>
                    <a:lnTo>
                      <a:pt x="596" y="535"/>
                    </a:lnTo>
                    <a:lnTo>
                      <a:pt x="545" y="528"/>
                    </a:lnTo>
                    <a:lnTo>
                      <a:pt x="498" y="519"/>
                    </a:lnTo>
                    <a:lnTo>
                      <a:pt x="452" y="512"/>
                    </a:lnTo>
                    <a:lnTo>
                      <a:pt x="409" y="504"/>
                    </a:lnTo>
                    <a:lnTo>
                      <a:pt x="368" y="493"/>
                    </a:lnTo>
                    <a:lnTo>
                      <a:pt x="330" y="485"/>
                    </a:lnTo>
                    <a:lnTo>
                      <a:pt x="294" y="475"/>
                    </a:lnTo>
                    <a:lnTo>
                      <a:pt x="259" y="465"/>
                    </a:lnTo>
                    <a:lnTo>
                      <a:pt x="227" y="455"/>
                    </a:lnTo>
                    <a:lnTo>
                      <a:pt x="198" y="445"/>
                    </a:lnTo>
                    <a:lnTo>
                      <a:pt x="171" y="434"/>
                    </a:lnTo>
                    <a:lnTo>
                      <a:pt x="145" y="423"/>
                    </a:lnTo>
                    <a:lnTo>
                      <a:pt x="122" y="413"/>
                    </a:lnTo>
                    <a:lnTo>
                      <a:pt x="102" y="401"/>
                    </a:lnTo>
                    <a:lnTo>
                      <a:pt x="82" y="391"/>
                    </a:lnTo>
                    <a:lnTo>
                      <a:pt x="66" y="380"/>
                    </a:lnTo>
                    <a:lnTo>
                      <a:pt x="50" y="370"/>
                    </a:lnTo>
                    <a:lnTo>
                      <a:pt x="37" y="358"/>
                    </a:lnTo>
                    <a:lnTo>
                      <a:pt x="26" y="348"/>
                    </a:lnTo>
                    <a:lnTo>
                      <a:pt x="17" y="338"/>
                    </a:lnTo>
                    <a:lnTo>
                      <a:pt x="10" y="328"/>
                    </a:lnTo>
                    <a:lnTo>
                      <a:pt x="4" y="318"/>
                    </a:lnTo>
                    <a:lnTo>
                      <a:pt x="0" y="30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3407" name="Freeform 83"/>
              <p:cNvSpPr>
                <a:spLocks/>
              </p:cNvSpPr>
              <p:nvPr/>
            </p:nvSpPr>
            <p:spPr bwMode="auto">
              <a:xfrm>
                <a:off x="1175" y="12095"/>
                <a:ext cx="2700" cy="1880"/>
              </a:xfrm>
              <a:custGeom>
                <a:avLst/>
                <a:gdLst>
                  <a:gd name="T0" fmla="*/ 2508 w 2700"/>
                  <a:gd name="T1" fmla="*/ 47 h 1880"/>
                  <a:gd name="T2" fmla="*/ 2426 w 2700"/>
                  <a:gd name="T3" fmla="*/ 109 h 1880"/>
                  <a:gd name="T4" fmla="*/ 2317 w 2700"/>
                  <a:gd name="T5" fmla="*/ 167 h 1880"/>
                  <a:gd name="T6" fmla="*/ 2183 w 2700"/>
                  <a:gd name="T7" fmla="*/ 217 h 1880"/>
                  <a:gd name="T8" fmla="*/ 2026 w 2700"/>
                  <a:gd name="T9" fmla="*/ 262 h 1880"/>
                  <a:gd name="T10" fmla="*/ 1847 w 2700"/>
                  <a:gd name="T11" fmla="*/ 296 h 1880"/>
                  <a:gd name="T12" fmla="*/ 1652 w 2700"/>
                  <a:gd name="T13" fmla="*/ 319 h 1880"/>
                  <a:gd name="T14" fmla="*/ 1439 w 2700"/>
                  <a:gd name="T15" fmla="*/ 331 h 1880"/>
                  <a:gd name="T16" fmla="*/ 1218 w 2700"/>
                  <a:gd name="T17" fmla="*/ 328 h 1880"/>
                  <a:gd name="T18" fmla="*/ 1012 w 2700"/>
                  <a:gd name="T19" fmla="*/ 318 h 1880"/>
                  <a:gd name="T20" fmla="*/ 824 w 2700"/>
                  <a:gd name="T21" fmla="*/ 299 h 1880"/>
                  <a:gd name="T22" fmla="*/ 654 w 2700"/>
                  <a:gd name="T23" fmla="*/ 272 h 1880"/>
                  <a:gd name="T24" fmla="*/ 503 w 2700"/>
                  <a:gd name="T25" fmla="*/ 236 h 1880"/>
                  <a:gd name="T26" fmla="*/ 372 w 2700"/>
                  <a:gd name="T27" fmla="*/ 190 h 1880"/>
                  <a:gd name="T28" fmla="*/ 262 w 2700"/>
                  <a:gd name="T29" fmla="*/ 135 h 1880"/>
                  <a:gd name="T30" fmla="*/ 176 w 2700"/>
                  <a:gd name="T31" fmla="*/ 70 h 1880"/>
                  <a:gd name="T32" fmla="*/ 131 w 2700"/>
                  <a:gd name="T33" fmla="*/ 508 h 1880"/>
                  <a:gd name="T34" fmla="*/ 28 w 2700"/>
                  <a:gd name="T35" fmla="*/ 1333 h 1880"/>
                  <a:gd name="T36" fmla="*/ 0 w 2700"/>
                  <a:gd name="T37" fmla="*/ 1480 h 1880"/>
                  <a:gd name="T38" fmla="*/ 95 w 2700"/>
                  <a:gd name="T39" fmla="*/ 1510 h 1880"/>
                  <a:gd name="T40" fmla="*/ 238 w 2700"/>
                  <a:gd name="T41" fmla="*/ 1189 h 1880"/>
                  <a:gd name="T42" fmla="*/ 327 w 2700"/>
                  <a:gd name="T43" fmla="*/ 711 h 1880"/>
                  <a:gd name="T44" fmla="*/ 308 w 2700"/>
                  <a:gd name="T45" fmla="*/ 944 h 1880"/>
                  <a:gd name="T46" fmla="*/ 222 w 2700"/>
                  <a:gd name="T47" fmla="*/ 1471 h 1880"/>
                  <a:gd name="T48" fmla="*/ 206 w 2700"/>
                  <a:gd name="T49" fmla="*/ 1595 h 1880"/>
                  <a:gd name="T50" fmla="*/ 239 w 2700"/>
                  <a:gd name="T51" fmla="*/ 1621 h 1880"/>
                  <a:gd name="T52" fmla="*/ 329 w 2700"/>
                  <a:gd name="T53" fmla="*/ 1632 h 1880"/>
                  <a:gd name="T54" fmla="*/ 432 w 2700"/>
                  <a:gd name="T55" fmla="*/ 1635 h 1880"/>
                  <a:gd name="T56" fmla="*/ 488 w 2700"/>
                  <a:gd name="T57" fmla="*/ 1497 h 1880"/>
                  <a:gd name="T58" fmla="*/ 534 w 2700"/>
                  <a:gd name="T59" fmla="*/ 1379 h 1880"/>
                  <a:gd name="T60" fmla="*/ 507 w 2700"/>
                  <a:gd name="T61" fmla="*/ 1622 h 1880"/>
                  <a:gd name="T62" fmla="*/ 511 w 2700"/>
                  <a:gd name="T63" fmla="*/ 1736 h 1880"/>
                  <a:gd name="T64" fmla="*/ 591 w 2700"/>
                  <a:gd name="T65" fmla="*/ 1804 h 1880"/>
                  <a:gd name="T66" fmla="*/ 805 w 2700"/>
                  <a:gd name="T67" fmla="*/ 1822 h 1880"/>
                  <a:gd name="T68" fmla="*/ 992 w 2700"/>
                  <a:gd name="T69" fmla="*/ 1801 h 1880"/>
                  <a:gd name="T70" fmla="*/ 1145 w 2700"/>
                  <a:gd name="T71" fmla="*/ 1766 h 1880"/>
                  <a:gd name="T72" fmla="*/ 1282 w 2700"/>
                  <a:gd name="T73" fmla="*/ 1755 h 1880"/>
                  <a:gd name="T74" fmla="*/ 1325 w 2700"/>
                  <a:gd name="T75" fmla="*/ 1632 h 1880"/>
                  <a:gd name="T76" fmla="*/ 1345 w 2700"/>
                  <a:gd name="T77" fmla="*/ 1464 h 1880"/>
                  <a:gd name="T78" fmla="*/ 1367 w 2700"/>
                  <a:gd name="T79" fmla="*/ 1726 h 1880"/>
                  <a:gd name="T80" fmla="*/ 1387 w 2700"/>
                  <a:gd name="T81" fmla="*/ 1832 h 1880"/>
                  <a:gd name="T82" fmla="*/ 1447 w 2700"/>
                  <a:gd name="T83" fmla="*/ 1870 h 1880"/>
                  <a:gd name="T84" fmla="*/ 1559 w 2700"/>
                  <a:gd name="T85" fmla="*/ 1880 h 1880"/>
                  <a:gd name="T86" fmla="*/ 1790 w 2700"/>
                  <a:gd name="T87" fmla="*/ 1863 h 1880"/>
                  <a:gd name="T88" fmla="*/ 2053 w 2700"/>
                  <a:gd name="T89" fmla="*/ 1791 h 1880"/>
                  <a:gd name="T90" fmla="*/ 2253 w 2700"/>
                  <a:gd name="T91" fmla="*/ 1642 h 1880"/>
                  <a:gd name="T92" fmla="*/ 2235 w 2700"/>
                  <a:gd name="T93" fmla="*/ 1297 h 1880"/>
                  <a:gd name="T94" fmla="*/ 2191 w 2700"/>
                  <a:gd name="T95" fmla="*/ 897 h 1880"/>
                  <a:gd name="T96" fmla="*/ 2236 w 2700"/>
                  <a:gd name="T97" fmla="*/ 1130 h 1880"/>
                  <a:gd name="T98" fmla="*/ 2302 w 2700"/>
                  <a:gd name="T99" fmla="*/ 1546 h 1880"/>
                  <a:gd name="T100" fmla="*/ 2422 w 2700"/>
                  <a:gd name="T101" fmla="*/ 1578 h 1880"/>
                  <a:gd name="T102" fmla="*/ 2497 w 2700"/>
                  <a:gd name="T103" fmla="*/ 1537 h 1880"/>
                  <a:gd name="T104" fmla="*/ 2443 w 2700"/>
                  <a:gd name="T105" fmla="*/ 1087 h 1880"/>
                  <a:gd name="T106" fmla="*/ 2429 w 2700"/>
                  <a:gd name="T107" fmla="*/ 499 h 1880"/>
                  <a:gd name="T108" fmla="*/ 2448 w 2700"/>
                  <a:gd name="T109" fmla="*/ 767 h 1880"/>
                  <a:gd name="T110" fmla="*/ 2510 w 2700"/>
                  <a:gd name="T111" fmla="*/ 1346 h 1880"/>
                  <a:gd name="T112" fmla="*/ 2618 w 2700"/>
                  <a:gd name="T113" fmla="*/ 1399 h 1880"/>
                  <a:gd name="T114" fmla="*/ 2687 w 2700"/>
                  <a:gd name="T115" fmla="*/ 1363 h 1880"/>
                  <a:gd name="T116" fmla="*/ 2620 w 2700"/>
                  <a:gd name="T117" fmla="*/ 898 h 1880"/>
                  <a:gd name="T118" fmla="*/ 2550 w 2700"/>
                  <a:gd name="T119" fmla="*/ 115 h 1880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w 2700"/>
                  <a:gd name="T181" fmla="*/ 0 h 1880"/>
                  <a:gd name="T182" fmla="*/ 2700 w 2700"/>
                  <a:gd name="T183" fmla="*/ 1880 h 1880"/>
                </a:gdLst>
                <a:ahLst/>
                <a:cxnLst>
                  <a:cxn ang="T120">
                    <a:pos x="T0" y="T1"/>
                  </a:cxn>
                  <a:cxn ang="T121">
                    <a:pos x="T2" y="T3"/>
                  </a:cxn>
                  <a:cxn ang="T122">
                    <a:pos x="T4" y="T5"/>
                  </a:cxn>
                  <a:cxn ang="T123">
                    <a:pos x="T6" y="T7"/>
                  </a:cxn>
                  <a:cxn ang="T124">
                    <a:pos x="T8" y="T9"/>
                  </a:cxn>
                  <a:cxn ang="T125">
                    <a:pos x="T10" y="T11"/>
                  </a:cxn>
                  <a:cxn ang="T126">
                    <a:pos x="T12" y="T13"/>
                  </a:cxn>
                  <a:cxn ang="T127">
                    <a:pos x="T14" y="T15"/>
                  </a:cxn>
                  <a:cxn ang="T128">
                    <a:pos x="T16" y="T17"/>
                  </a:cxn>
                  <a:cxn ang="T129">
                    <a:pos x="T18" y="T19"/>
                  </a:cxn>
                  <a:cxn ang="T130">
                    <a:pos x="T20" y="T21"/>
                  </a:cxn>
                  <a:cxn ang="T131">
                    <a:pos x="T22" y="T23"/>
                  </a:cxn>
                  <a:cxn ang="T132">
                    <a:pos x="T24" y="T25"/>
                  </a:cxn>
                  <a:cxn ang="T133">
                    <a:pos x="T26" y="T27"/>
                  </a:cxn>
                  <a:cxn ang="T134">
                    <a:pos x="T28" y="T29"/>
                  </a:cxn>
                  <a:cxn ang="T135">
                    <a:pos x="T30" y="T31"/>
                  </a:cxn>
                  <a:cxn ang="T136">
                    <a:pos x="T32" y="T33"/>
                  </a:cxn>
                  <a:cxn ang="T137">
                    <a:pos x="T34" y="T35"/>
                  </a:cxn>
                  <a:cxn ang="T138">
                    <a:pos x="T36" y="T37"/>
                  </a:cxn>
                  <a:cxn ang="T139">
                    <a:pos x="T38" y="T39"/>
                  </a:cxn>
                  <a:cxn ang="T140">
                    <a:pos x="T40" y="T41"/>
                  </a:cxn>
                  <a:cxn ang="T141">
                    <a:pos x="T42" y="T43"/>
                  </a:cxn>
                  <a:cxn ang="T142">
                    <a:pos x="T44" y="T45"/>
                  </a:cxn>
                  <a:cxn ang="T143">
                    <a:pos x="T46" y="T47"/>
                  </a:cxn>
                  <a:cxn ang="T144">
                    <a:pos x="T48" y="T49"/>
                  </a:cxn>
                  <a:cxn ang="T145">
                    <a:pos x="T50" y="T51"/>
                  </a:cxn>
                  <a:cxn ang="T146">
                    <a:pos x="T52" y="T53"/>
                  </a:cxn>
                  <a:cxn ang="T147">
                    <a:pos x="T54" y="T55"/>
                  </a:cxn>
                  <a:cxn ang="T148">
                    <a:pos x="T56" y="T57"/>
                  </a:cxn>
                  <a:cxn ang="T149">
                    <a:pos x="T58" y="T59"/>
                  </a:cxn>
                  <a:cxn ang="T150">
                    <a:pos x="T60" y="T61"/>
                  </a:cxn>
                  <a:cxn ang="T151">
                    <a:pos x="T62" y="T63"/>
                  </a:cxn>
                  <a:cxn ang="T152">
                    <a:pos x="T64" y="T65"/>
                  </a:cxn>
                  <a:cxn ang="T153">
                    <a:pos x="T66" y="T67"/>
                  </a:cxn>
                  <a:cxn ang="T154">
                    <a:pos x="T68" y="T69"/>
                  </a:cxn>
                  <a:cxn ang="T155">
                    <a:pos x="T70" y="T71"/>
                  </a:cxn>
                  <a:cxn ang="T156">
                    <a:pos x="T72" y="T73"/>
                  </a:cxn>
                  <a:cxn ang="T157">
                    <a:pos x="T74" y="T75"/>
                  </a:cxn>
                  <a:cxn ang="T158">
                    <a:pos x="T76" y="T77"/>
                  </a:cxn>
                  <a:cxn ang="T159">
                    <a:pos x="T78" y="T79"/>
                  </a:cxn>
                  <a:cxn ang="T160">
                    <a:pos x="T80" y="T81"/>
                  </a:cxn>
                  <a:cxn ang="T161">
                    <a:pos x="T82" y="T83"/>
                  </a:cxn>
                  <a:cxn ang="T162">
                    <a:pos x="T84" y="T85"/>
                  </a:cxn>
                  <a:cxn ang="T163">
                    <a:pos x="T86" y="T87"/>
                  </a:cxn>
                  <a:cxn ang="T164">
                    <a:pos x="T88" y="T89"/>
                  </a:cxn>
                  <a:cxn ang="T165">
                    <a:pos x="T90" y="T91"/>
                  </a:cxn>
                  <a:cxn ang="T166">
                    <a:pos x="T92" y="T93"/>
                  </a:cxn>
                  <a:cxn ang="T167">
                    <a:pos x="T94" y="T95"/>
                  </a:cxn>
                  <a:cxn ang="T168">
                    <a:pos x="T96" y="T97"/>
                  </a:cxn>
                  <a:cxn ang="T169">
                    <a:pos x="T98" y="T99"/>
                  </a:cxn>
                  <a:cxn ang="T170">
                    <a:pos x="T100" y="T101"/>
                  </a:cxn>
                  <a:cxn ang="T171">
                    <a:pos x="T102" y="T103"/>
                  </a:cxn>
                  <a:cxn ang="T172">
                    <a:pos x="T104" y="T105"/>
                  </a:cxn>
                  <a:cxn ang="T173">
                    <a:pos x="T106" y="T107"/>
                  </a:cxn>
                  <a:cxn ang="T174">
                    <a:pos x="T108" y="T109"/>
                  </a:cxn>
                  <a:cxn ang="T175">
                    <a:pos x="T110" y="T111"/>
                  </a:cxn>
                  <a:cxn ang="T176">
                    <a:pos x="T112" y="T113"/>
                  </a:cxn>
                  <a:cxn ang="T177">
                    <a:pos x="T114" y="T115"/>
                  </a:cxn>
                  <a:cxn ang="T178">
                    <a:pos x="T116" y="T117"/>
                  </a:cxn>
                  <a:cxn ang="T179">
                    <a:pos x="T118" y="T119"/>
                  </a:cxn>
                </a:cxnLst>
                <a:rect l="T180" t="T181" r="T182" b="T183"/>
                <a:pathLst>
                  <a:path w="2700" h="1880">
                    <a:moveTo>
                      <a:pt x="2551" y="0"/>
                    </a:moveTo>
                    <a:lnTo>
                      <a:pt x="2538" y="16"/>
                    </a:lnTo>
                    <a:lnTo>
                      <a:pt x="2525" y="32"/>
                    </a:lnTo>
                    <a:lnTo>
                      <a:pt x="2508" y="47"/>
                    </a:lnTo>
                    <a:lnTo>
                      <a:pt x="2491" y="63"/>
                    </a:lnTo>
                    <a:lnTo>
                      <a:pt x="2471" y="79"/>
                    </a:lnTo>
                    <a:lnTo>
                      <a:pt x="2449" y="93"/>
                    </a:lnTo>
                    <a:lnTo>
                      <a:pt x="2426" y="109"/>
                    </a:lnTo>
                    <a:lnTo>
                      <a:pt x="2402" y="124"/>
                    </a:lnTo>
                    <a:lnTo>
                      <a:pt x="2376" y="138"/>
                    </a:lnTo>
                    <a:lnTo>
                      <a:pt x="2347" y="153"/>
                    </a:lnTo>
                    <a:lnTo>
                      <a:pt x="2317" y="167"/>
                    </a:lnTo>
                    <a:lnTo>
                      <a:pt x="2286" y="180"/>
                    </a:lnTo>
                    <a:lnTo>
                      <a:pt x="2253" y="193"/>
                    </a:lnTo>
                    <a:lnTo>
                      <a:pt x="2219" y="206"/>
                    </a:lnTo>
                    <a:lnTo>
                      <a:pt x="2183" y="217"/>
                    </a:lnTo>
                    <a:lnTo>
                      <a:pt x="2145" y="230"/>
                    </a:lnTo>
                    <a:lnTo>
                      <a:pt x="2107" y="240"/>
                    </a:lnTo>
                    <a:lnTo>
                      <a:pt x="2066" y="252"/>
                    </a:lnTo>
                    <a:lnTo>
                      <a:pt x="2026" y="262"/>
                    </a:lnTo>
                    <a:lnTo>
                      <a:pt x="1983" y="272"/>
                    </a:lnTo>
                    <a:lnTo>
                      <a:pt x="1940" y="281"/>
                    </a:lnTo>
                    <a:lnTo>
                      <a:pt x="1893" y="289"/>
                    </a:lnTo>
                    <a:lnTo>
                      <a:pt x="1847" y="296"/>
                    </a:lnTo>
                    <a:lnTo>
                      <a:pt x="1800" y="304"/>
                    </a:lnTo>
                    <a:lnTo>
                      <a:pt x="1751" y="309"/>
                    </a:lnTo>
                    <a:lnTo>
                      <a:pt x="1702" y="315"/>
                    </a:lnTo>
                    <a:lnTo>
                      <a:pt x="1652" y="319"/>
                    </a:lnTo>
                    <a:lnTo>
                      <a:pt x="1600" y="324"/>
                    </a:lnTo>
                    <a:lnTo>
                      <a:pt x="1546" y="327"/>
                    </a:lnTo>
                    <a:lnTo>
                      <a:pt x="1493" y="330"/>
                    </a:lnTo>
                    <a:lnTo>
                      <a:pt x="1439" y="331"/>
                    </a:lnTo>
                    <a:lnTo>
                      <a:pt x="1382" y="331"/>
                    </a:lnTo>
                    <a:lnTo>
                      <a:pt x="1326" y="331"/>
                    </a:lnTo>
                    <a:lnTo>
                      <a:pt x="1272" y="330"/>
                    </a:lnTo>
                    <a:lnTo>
                      <a:pt x="1218" y="328"/>
                    </a:lnTo>
                    <a:lnTo>
                      <a:pt x="1165" y="327"/>
                    </a:lnTo>
                    <a:lnTo>
                      <a:pt x="1113" y="325"/>
                    </a:lnTo>
                    <a:lnTo>
                      <a:pt x="1063" y="322"/>
                    </a:lnTo>
                    <a:lnTo>
                      <a:pt x="1012" y="318"/>
                    </a:lnTo>
                    <a:lnTo>
                      <a:pt x="963" y="315"/>
                    </a:lnTo>
                    <a:lnTo>
                      <a:pt x="916" y="309"/>
                    </a:lnTo>
                    <a:lnTo>
                      <a:pt x="870" y="305"/>
                    </a:lnTo>
                    <a:lnTo>
                      <a:pt x="824" y="299"/>
                    </a:lnTo>
                    <a:lnTo>
                      <a:pt x="779" y="294"/>
                    </a:lnTo>
                    <a:lnTo>
                      <a:pt x="736" y="286"/>
                    </a:lnTo>
                    <a:lnTo>
                      <a:pt x="694" y="279"/>
                    </a:lnTo>
                    <a:lnTo>
                      <a:pt x="654" y="272"/>
                    </a:lnTo>
                    <a:lnTo>
                      <a:pt x="614" y="263"/>
                    </a:lnTo>
                    <a:lnTo>
                      <a:pt x="576" y="255"/>
                    </a:lnTo>
                    <a:lnTo>
                      <a:pt x="539" y="246"/>
                    </a:lnTo>
                    <a:lnTo>
                      <a:pt x="503" y="236"/>
                    </a:lnTo>
                    <a:lnTo>
                      <a:pt x="468" y="226"/>
                    </a:lnTo>
                    <a:lnTo>
                      <a:pt x="434" y="214"/>
                    </a:lnTo>
                    <a:lnTo>
                      <a:pt x="402" y="203"/>
                    </a:lnTo>
                    <a:lnTo>
                      <a:pt x="372" y="190"/>
                    </a:lnTo>
                    <a:lnTo>
                      <a:pt x="342" y="177"/>
                    </a:lnTo>
                    <a:lnTo>
                      <a:pt x="314" y="164"/>
                    </a:lnTo>
                    <a:lnTo>
                      <a:pt x="288" y="150"/>
                    </a:lnTo>
                    <a:lnTo>
                      <a:pt x="262" y="135"/>
                    </a:lnTo>
                    <a:lnTo>
                      <a:pt x="239" y="119"/>
                    </a:lnTo>
                    <a:lnTo>
                      <a:pt x="216" y="104"/>
                    </a:lnTo>
                    <a:lnTo>
                      <a:pt x="196" y="88"/>
                    </a:lnTo>
                    <a:lnTo>
                      <a:pt x="176" y="70"/>
                    </a:lnTo>
                    <a:lnTo>
                      <a:pt x="159" y="53"/>
                    </a:lnTo>
                    <a:lnTo>
                      <a:pt x="159" y="148"/>
                    </a:lnTo>
                    <a:lnTo>
                      <a:pt x="149" y="307"/>
                    </a:lnTo>
                    <a:lnTo>
                      <a:pt x="131" y="508"/>
                    </a:lnTo>
                    <a:lnTo>
                      <a:pt x="108" y="731"/>
                    </a:lnTo>
                    <a:lnTo>
                      <a:pt x="82" y="957"/>
                    </a:lnTo>
                    <a:lnTo>
                      <a:pt x="55" y="1164"/>
                    </a:lnTo>
                    <a:lnTo>
                      <a:pt x="28" y="1333"/>
                    </a:lnTo>
                    <a:lnTo>
                      <a:pt x="3" y="1441"/>
                    </a:lnTo>
                    <a:lnTo>
                      <a:pt x="2" y="1455"/>
                    </a:lnTo>
                    <a:lnTo>
                      <a:pt x="0" y="1468"/>
                    </a:lnTo>
                    <a:lnTo>
                      <a:pt x="0" y="1480"/>
                    </a:lnTo>
                    <a:lnTo>
                      <a:pt x="8" y="1488"/>
                    </a:lnTo>
                    <a:lnTo>
                      <a:pt x="23" y="1497"/>
                    </a:lnTo>
                    <a:lnTo>
                      <a:pt x="52" y="1503"/>
                    </a:lnTo>
                    <a:lnTo>
                      <a:pt x="95" y="1510"/>
                    </a:lnTo>
                    <a:lnTo>
                      <a:pt x="159" y="1516"/>
                    </a:lnTo>
                    <a:lnTo>
                      <a:pt x="180" y="1429"/>
                    </a:lnTo>
                    <a:lnTo>
                      <a:pt x="208" y="1317"/>
                    </a:lnTo>
                    <a:lnTo>
                      <a:pt x="238" y="1189"/>
                    </a:lnTo>
                    <a:lnTo>
                      <a:pt x="268" y="1055"/>
                    </a:lnTo>
                    <a:lnTo>
                      <a:pt x="295" y="924"/>
                    </a:lnTo>
                    <a:lnTo>
                      <a:pt x="316" y="806"/>
                    </a:lnTo>
                    <a:lnTo>
                      <a:pt x="327" y="711"/>
                    </a:lnTo>
                    <a:lnTo>
                      <a:pt x="327" y="648"/>
                    </a:lnTo>
                    <a:lnTo>
                      <a:pt x="330" y="714"/>
                    </a:lnTo>
                    <a:lnTo>
                      <a:pt x="323" y="816"/>
                    </a:lnTo>
                    <a:lnTo>
                      <a:pt x="308" y="944"/>
                    </a:lnTo>
                    <a:lnTo>
                      <a:pt x="288" y="1085"/>
                    </a:lnTo>
                    <a:lnTo>
                      <a:pt x="267" y="1228"/>
                    </a:lnTo>
                    <a:lnTo>
                      <a:pt x="244" y="1360"/>
                    </a:lnTo>
                    <a:lnTo>
                      <a:pt x="222" y="1471"/>
                    </a:lnTo>
                    <a:lnTo>
                      <a:pt x="205" y="1547"/>
                    </a:lnTo>
                    <a:lnTo>
                      <a:pt x="205" y="1567"/>
                    </a:lnTo>
                    <a:lnTo>
                      <a:pt x="205" y="1583"/>
                    </a:lnTo>
                    <a:lnTo>
                      <a:pt x="206" y="1595"/>
                    </a:lnTo>
                    <a:lnTo>
                      <a:pt x="209" y="1605"/>
                    </a:lnTo>
                    <a:lnTo>
                      <a:pt x="216" y="1612"/>
                    </a:lnTo>
                    <a:lnTo>
                      <a:pt x="225" y="1616"/>
                    </a:lnTo>
                    <a:lnTo>
                      <a:pt x="239" y="1621"/>
                    </a:lnTo>
                    <a:lnTo>
                      <a:pt x="259" y="1625"/>
                    </a:lnTo>
                    <a:lnTo>
                      <a:pt x="282" y="1628"/>
                    </a:lnTo>
                    <a:lnTo>
                      <a:pt x="306" y="1631"/>
                    </a:lnTo>
                    <a:lnTo>
                      <a:pt x="329" y="1632"/>
                    </a:lnTo>
                    <a:lnTo>
                      <a:pt x="353" y="1632"/>
                    </a:lnTo>
                    <a:lnTo>
                      <a:pt x="377" y="1634"/>
                    </a:lnTo>
                    <a:lnTo>
                      <a:pt x="403" y="1634"/>
                    </a:lnTo>
                    <a:lnTo>
                      <a:pt x="432" y="1635"/>
                    </a:lnTo>
                    <a:lnTo>
                      <a:pt x="461" y="1637"/>
                    </a:lnTo>
                    <a:lnTo>
                      <a:pt x="468" y="1583"/>
                    </a:lnTo>
                    <a:lnTo>
                      <a:pt x="477" y="1537"/>
                    </a:lnTo>
                    <a:lnTo>
                      <a:pt x="488" y="1497"/>
                    </a:lnTo>
                    <a:lnTo>
                      <a:pt x="501" y="1461"/>
                    </a:lnTo>
                    <a:lnTo>
                      <a:pt x="514" y="1431"/>
                    </a:lnTo>
                    <a:lnTo>
                      <a:pt x="526" y="1403"/>
                    </a:lnTo>
                    <a:lnTo>
                      <a:pt x="534" y="1379"/>
                    </a:lnTo>
                    <a:lnTo>
                      <a:pt x="542" y="1356"/>
                    </a:lnTo>
                    <a:lnTo>
                      <a:pt x="533" y="1452"/>
                    </a:lnTo>
                    <a:lnTo>
                      <a:pt x="519" y="1542"/>
                    </a:lnTo>
                    <a:lnTo>
                      <a:pt x="507" y="1622"/>
                    </a:lnTo>
                    <a:lnTo>
                      <a:pt x="501" y="1690"/>
                    </a:lnTo>
                    <a:lnTo>
                      <a:pt x="501" y="1701"/>
                    </a:lnTo>
                    <a:lnTo>
                      <a:pt x="504" y="1717"/>
                    </a:lnTo>
                    <a:lnTo>
                      <a:pt x="511" y="1736"/>
                    </a:lnTo>
                    <a:lnTo>
                      <a:pt x="521" y="1755"/>
                    </a:lnTo>
                    <a:lnTo>
                      <a:pt x="537" y="1773"/>
                    </a:lnTo>
                    <a:lnTo>
                      <a:pt x="560" y="1789"/>
                    </a:lnTo>
                    <a:lnTo>
                      <a:pt x="591" y="1804"/>
                    </a:lnTo>
                    <a:lnTo>
                      <a:pt x="629" y="1812"/>
                    </a:lnTo>
                    <a:lnTo>
                      <a:pt x="691" y="1819"/>
                    </a:lnTo>
                    <a:lnTo>
                      <a:pt x="750" y="1822"/>
                    </a:lnTo>
                    <a:lnTo>
                      <a:pt x="805" y="1822"/>
                    </a:lnTo>
                    <a:lnTo>
                      <a:pt x="855" y="1819"/>
                    </a:lnTo>
                    <a:lnTo>
                      <a:pt x="903" y="1815"/>
                    </a:lnTo>
                    <a:lnTo>
                      <a:pt x="949" y="1808"/>
                    </a:lnTo>
                    <a:lnTo>
                      <a:pt x="992" y="1801"/>
                    </a:lnTo>
                    <a:lnTo>
                      <a:pt x="1033" y="1792"/>
                    </a:lnTo>
                    <a:lnTo>
                      <a:pt x="1071" y="1783"/>
                    </a:lnTo>
                    <a:lnTo>
                      <a:pt x="1109" y="1775"/>
                    </a:lnTo>
                    <a:lnTo>
                      <a:pt x="1145" y="1766"/>
                    </a:lnTo>
                    <a:lnTo>
                      <a:pt x="1179" y="1760"/>
                    </a:lnTo>
                    <a:lnTo>
                      <a:pt x="1214" y="1756"/>
                    </a:lnTo>
                    <a:lnTo>
                      <a:pt x="1247" y="1755"/>
                    </a:lnTo>
                    <a:lnTo>
                      <a:pt x="1282" y="1755"/>
                    </a:lnTo>
                    <a:lnTo>
                      <a:pt x="1315" y="1759"/>
                    </a:lnTo>
                    <a:lnTo>
                      <a:pt x="1315" y="1716"/>
                    </a:lnTo>
                    <a:lnTo>
                      <a:pt x="1319" y="1674"/>
                    </a:lnTo>
                    <a:lnTo>
                      <a:pt x="1325" y="1632"/>
                    </a:lnTo>
                    <a:lnTo>
                      <a:pt x="1331" y="1591"/>
                    </a:lnTo>
                    <a:lnTo>
                      <a:pt x="1338" y="1550"/>
                    </a:lnTo>
                    <a:lnTo>
                      <a:pt x="1342" y="1507"/>
                    </a:lnTo>
                    <a:lnTo>
                      <a:pt x="1345" y="1464"/>
                    </a:lnTo>
                    <a:lnTo>
                      <a:pt x="1342" y="1419"/>
                    </a:lnTo>
                    <a:lnTo>
                      <a:pt x="1359" y="1530"/>
                    </a:lnTo>
                    <a:lnTo>
                      <a:pt x="1365" y="1637"/>
                    </a:lnTo>
                    <a:lnTo>
                      <a:pt x="1367" y="1726"/>
                    </a:lnTo>
                    <a:lnTo>
                      <a:pt x="1369" y="1785"/>
                    </a:lnTo>
                    <a:lnTo>
                      <a:pt x="1372" y="1804"/>
                    </a:lnTo>
                    <a:lnTo>
                      <a:pt x="1378" y="1819"/>
                    </a:lnTo>
                    <a:lnTo>
                      <a:pt x="1387" y="1832"/>
                    </a:lnTo>
                    <a:lnTo>
                      <a:pt x="1397" y="1844"/>
                    </a:lnTo>
                    <a:lnTo>
                      <a:pt x="1410" y="1854"/>
                    </a:lnTo>
                    <a:lnTo>
                      <a:pt x="1427" y="1863"/>
                    </a:lnTo>
                    <a:lnTo>
                      <a:pt x="1447" y="1870"/>
                    </a:lnTo>
                    <a:lnTo>
                      <a:pt x="1470" y="1876"/>
                    </a:lnTo>
                    <a:lnTo>
                      <a:pt x="1489" y="1878"/>
                    </a:lnTo>
                    <a:lnTo>
                      <a:pt x="1519" y="1880"/>
                    </a:lnTo>
                    <a:lnTo>
                      <a:pt x="1559" y="1880"/>
                    </a:lnTo>
                    <a:lnTo>
                      <a:pt x="1608" y="1880"/>
                    </a:lnTo>
                    <a:lnTo>
                      <a:pt x="1665" y="1876"/>
                    </a:lnTo>
                    <a:lnTo>
                      <a:pt x="1725" y="1871"/>
                    </a:lnTo>
                    <a:lnTo>
                      <a:pt x="1790" y="1863"/>
                    </a:lnTo>
                    <a:lnTo>
                      <a:pt x="1856" y="1850"/>
                    </a:lnTo>
                    <a:lnTo>
                      <a:pt x="1924" y="1835"/>
                    </a:lnTo>
                    <a:lnTo>
                      <a:pt x="1990" y="1815"/>
                    </a:lnTo>
                    <a:lnTo>
                      <a:pt x="2053" y="1791"/>
                    </a:lnTo>
                    <a:lnTo>
                      <a:pt x="2114" y="1762"/>
                    </a:lnTo>
                    <a:lnTo>
                      <a:pt x="2168" y="1729"/>
                    </a:lnTo>
                    <a:lnTo>
                      <a:pt x="2216" y="1688"/>
                    </a:lnTo>
                    <a:lnTo>
                      <a:pt x="2253" y="1642"/>
                    </a:lnTo>
                    <a:lnTo>
                      <a:pt x="2282" y="1591"/>
                    </a:lnTo>
                    <a:lnTo>
                      <a:pt x="2268" y="1507"/>
                    </a:lnTo>
                    <a:lnTo>
                      <a:pt x="2252" y="1406"/>
                    </a:lnTo>
                    <a:lnTo>
                      <a:pt x="2235" y="1297"/>
                    </a:lnTo>
                    <a:lnTo>
                      <a:pt x="2219" y="1185"/>
                    </a:lnTo>
                    <a:lnTo>
                      <a:pt x="2204" y="1077"/>
                    </a:lnTo>
                    <a:lnTo>
                      <a:pt x="2194" y="979"/>
                    </a:lnTo>
                    <a:lnTo>
                      <a:pt x="2191" y="897"/>
                    </a:lnTo>
                    <a:lnTo>
                      <a:pt x="2194" y="839"/>
                    </a:lnTo>
                    <a:lnTo>
                      <a:pt x="2206" y="913"/>
                    </a:lnTo>
                    <a:lnTo>
                      <a:pt x="2220" y="1013"/>
                    </a:lnTo>
                    <a:lnTo>
                      <a:pt x="2236" y="1130"/>
                    </a:lnTo>
                    <a:lnTo>
                      <a:pt x="2253" y="1252"/>
                    </a:lnTo>
                    <a:lnTo>
                      <a:pt x="2271" y="1369"/>
                    </a:lnTo>
                    <a:lnTo>
                      <a:pt x="2286" y="1471"/>
                    </a:lnTo>
                    <a:lnTo>
                      <a:pt x="2302" y="1546"/>
                    </a:lnTo>
                    <a:lnTo>
                      <a:pt x="2317" y="1585"/>
                    </a:lnTo>
                    <a:lnTo>
                      <a:pt x="2356" y="1583"/>
                    </a:lnTo>
                    <a:lnTo>
                      <a:pt x="2390" y="1582"/>
                    </a:lnTo>
                    <a:lnTo>
                      <a:pt x="2422" y="1578"/>
                    </a:lnTo>
                    <a:lnTo>
                      <a:pt x="2449" y="1570"/>
                    </a:lnTo>
                    <a:lnTo>
                      <a:pt x="2471" y="1562"/>
                    </a:lnTo>
                    <a:lnTo>
                      <a:pt x="2487" y="1552"/>
                    </a:lnTo>
                    <a:lnTo>
                      <a:pt x="2497" y="1537"/>
                    </a:lnTo>
                    <a:lnTo>
                      <a:pt x="2498" y="1521"/>
                    </a:lnTo>
                    <a:lnTo>
                      <a:pt x="2477" y="1390"/>
                    </a:lnTo>
                    <a:lnTo>
                      <a:pt x="2458" y="1244"/>
                    </a:lnTo>
                    <a:lnTo>
                      <a:pt x="2443" y="1087"/>
                    </a:lnTo>
                    <a:lnTo>
                      <a:pt x="2433" y="927"/>
                    </a:lnTo>
                    <a:lnTo>
                      <a:pt x="2426" y="771"/>
                    </a:lnTo>
                    <a:lnTo>
                      <a:pt x="2426" y="626"/>
                    </a:lnTo>
                    <a:lnTo>
                      <a:pt x="2429" y="499"/>
                    </a:lnTo>
                    <a:lnTo>
                      <a:pt x="2438" y="397"/>
                    </a:lnTo>
                    <a:lnTo>
                      <a:pt x="2438" y="486"/>
                    </a:lnTo>
                    <a:lnTo>
                      <a:pt x="2441" y="615"/>
                    </a:lnTo>
                    <a:lnTo>
                      <a:pt x="2448" y="767"/>
                    </a:lnTo>
                    <a:lnTo>
                      <a:pt x="2459" y="930"/>
                    </a:lnTo>
                    <a:lnTo>
                      <a:pt x="2474" y="1090"/>
                    </a:lnTo>
                    <a:lnTo>
                      <a:pt x="2489" y="1234"/>
                    </a:lnTo>
                    <a:lnTo>
                      <a:pt x="2510" y="1346"/>
                    </a:lnTo>
                    <a:lnTo>
                      <a:pt x="2531" y="1415"/>
                    </a:lnTo>
                    <a:lnTo>
                      <a:pt x="2564" y="1411"/>
                    </a:lnTo>
                    <a:lnTo>
                      <a:pt x="2593" y="1405"/>
                    </a:lnTo>
                    <a:lnTo>
                      <a:pt x="2618" y="1399"/>
                    </a:lnTo>
                    <a:lnTo>
                      <a:pt x="2639" y="1392"/>
                    </a:lnTo>
                    <a:lnTo>
                      <a:pt x="2656" y="1385"/>
                    </a:lnTo>
                    <a:lnTo>
                      <a:pt x="2672" y="1375"/>
                    </a:lnTo>
                    <a:lnTo>
                      <a:pt x="2687" y="1363"/>
                    </a:lnTo>
                    <a:lnTo>
                      <a:pt x="2700" y="1350"/>
                    </a:lnTo>
                    <a:lnTo>
                      <a:pt x="2675" y="1246"/>
                    </a:lnTo>
                    <a:lnTo>
                      <a:pt x="2648" y="1090"/>
                    </a:lnTo>
                    <a:lnTo>
                      <a:pt x="2620" y="898"/>
                    </a:lnTo>
                    <a:lnTo>
                      <a:pt x="2596" y="688"/>
                    </a:lnTo>
                    <a:lnTo>
                      <a:pt x="2573" y="475"/>
                    </a:lnTo>
                    <a:lnTo>
                      <a:pt x="2557" y="279"/>
                    </a:lnTo>
                    <a:lnTo>
                      <a:pt x="2550" y="115"/>
                    </a:lnTo>
                    <a:lnTo>
                      <a:pt x="255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3408" name="Rectangle 82"/>
              <p:cNvSpPr>
                <a:spLocks noChangeArrowheads="1"/>
              </p:cNvSpPr>
              <p:nvPr/>
            </p:nvSpPr>
            <p:spPr bwMode="auto">
              <a:xfrm>
                <a:off x="3465" y="13698"/>
                <a:ext cx="167" cy="284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3409" name="Rectangle 81"/>
              <p:cNvSpPr>
                <a:spLocks noChangeArrowheads="1"/>
              </p:cNvSpPr>
              <p:nvPr/>
            </p:nvSpPr>
            <p:spPr bwMode="auto">
              <a:xfrm>
                <a:off x="3692" y="13490"/>
                <a:ext cx="142" cy="142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3410" name="Rectangle 80"/>
              <p:cNvSpPr>
                <a:spLocks noChangeArrowheads="1"/>
              </p:cNvSpPr>
              <p:nvPr/>
            </p:nvSpPr>
            <p:spPr bwMode="auto">
              <a:xfrm>
                <a:off x="1420" y="13736"/>
                <a:ext cx="180" cy="284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</p:grpSp>
        <p:sp>
          <p:nvSpPr>
            <p:cNvPr id="13336" name="Line 78"/>
            <p:cNvSpPr>
              <a:spLocks noChangeShapeType="1"/>
            </p:cNvSpPr>
            <p:nvPr/>
          </p:nvSpPr>
          <p:spPr bwMode="auto">
            <a:xfrm>
              <a:off x="2421" y="8775"/>
              <a:ext cx="3247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3337" name="Line 77"/>
            <p:cNvSpPr>
              <a:spLocks noChangeShapeType="1"/>
            </p:cNvSpPr>
            <p:nvPr/>
          </p:nvSpPr>
          <p:spPr bwMode="auto">
            <a:xfrm>
              <a:off x="2421" y="11475"/>
              <a:ext cx="3247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3338" name="Line 76"/>
            <p:cNvSpPr>
              <a:spLocks noChangeShapeType="1"/>
            </p:cNvSpPr>
            <p:nvPr/>
          </p:nvSpPr>
          <p:spPr bwMode="auto">
            <a:xfrm>
              <a:off x="2421" y="10082"/>
              <a:ext cx="3247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3339" name="Line 75"/>
            <p:cNvSpPr>
              <a:spLocks noChangeShapeType="1"/>
            </p:cNvSpPr>
            <p:nvPr/>
          </p:nvSpPr>
          <p:spPr bwMode="auto">
            <a:xfrm>
              <a:off x="2421" y="8775"/>
              <a:ext cx="0" cy="270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3340" name="Line 74"/>
            <p:cNvSpPr>
              <a:spLocks noChangeShapeType="1"/>
            </p:cNvSpPr>
            <p:nvPr/>
          </p:nvSpPr>
          <p:spPr bwMode="auto">
            <a:xfrm>
              <a:off x="5668" y="8775"/>
              <a:ext cx="0" cy="270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3341" name="Line 73"/>
            <p:cNvSpPr>
              <a:spLocks noChangeShapeType="1"/>
            </p:cNvSpPr>
            <p:nvPr/>
          </p:nvSpPr>
          <p:spPr bwMode="auto">
            <a:xfrm>
              <a:off x="4010" y="8775"/>
              <a:ext cx="0" cy="270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pic>
          <p:nvPicPr>
            <p:cNvPr id="13342" name="Picture 72"/>
            <p:cNvPicPr>
              <a:picLocks noChangeAspect="1" noChangeArrowheads="1"/>
            </p:cNvPicPr>
            <p:nvPr/>
          </p:nvPicPr>
          <p:blipFill>
            <a:blip r:embed="rId13"/>
            <a:srcRect/>
            <a:stretch>
              <a:fillRect/>
            </a:stretch>
          </p:blipFill>
          <p:spPr bwMode="auto">
            <a:xfrm>
              <a:off x="2737" y="11861"/>
              <a:ext cx="1157" cy="7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3343" name="Picture 71"/>
            <p:cNvPicPr>
              <a:picLocks noChangeAspect="1" noChangeArrowheads="1"/>
            </p:cNvPicPr>
            <p:nvPr/>
          </p:nvPicPr>
          <p:blipFill>
            <a:blip r:embed="rId14"/>
            <a:srcRect/>
            <a:stretch>
              <a:fillRect/>
            </a:stretch>
          </p:blipFill>
          <p:spPr bwMode="auto">
            <a:xfrm>
              <a:off x="2737" y="13031"/>
              <a:ext cx="1003" cy="76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3344" name="Picture 70"/>
            <p:cNvPicPr>
              <a:picLocks noChangeAspect="1" noChangeArrowheads="1"/>
            </p:cNvPicPr>
            <p:nvPr/>
          </p:nvPicPr>
          <p:blipFill>
            <a:blip r:embed="rId15"/>
            <a:srcRect/>
            <a:stretch>
              <a:fillRect/>
            </a:stretch>
          </p:blipFill>
          <p:spPr bwMode="auto">
            <a:xfrm>
              <a:off x="4357" y="11861"/>
              <a:ext cx="1080" cy="81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4" name="Group 32"/>
            <p:cNvGrpSpPr>
              <a:grpSpLocks/>
            </p:cNvGrpSpPr>
            <p:nvPr/>
          </p:nvGrpSpPr>
          <p:grpSpPr bwMode="auto">
            <a:xfrm>
              <a:off x="4279" y="12963"/>
              <a:ext cx="1039" cy="879"/>
              <a:chOff x="3562" y="10369"/>
              <a:chExt cx="1912" cy="1814"/>
            </a:xfrm>
          </p:grpSpPr>
          <p:grpSp>
            <p:nvGrpSpPr>
              <p:cNvPr id="5" name="Group 61"/>
              <p:cNvGrpSpPr>
                <a:grpSpLocks/>
              </p:cNvGrpSpPr>
              <p:nvPr/>
            </p:nvGrpSpPr>
            <p:grpSpPr bwMode="auto">
              <a:xfrm>
                <a:off x="3947" y="10369"/>
                <a:ext cx="828" cy="690"/>
                <a:chOff x="3947" y="10369"/>
                <a:chExt cx="828" cy="690"/>
              </a:xfrm>
            </p:grpSpPr>
            <p:sp>
              <p:nvSpPr>
                <p:cNvPr id="13397" name="Freeform 69"/>
                <p:cNvSpPr>
                  <a:spLocks/>
                </p:cNvSpPr>
                <p:nvPr/>
              </p:nvSpPr>
              <p:spPr bwMode="auto">
                <a:xfrm>
                  <a:off x="3947" y="10369"/>
                  <a:ext cx="828" cy="690"/>
                </a:xfrm>
                <a:custGeom>
                  <a:avLst/>
                  <a:gdLst>
                    <a:gd name="T0" fmla="*/ 103 w 1658"/>
                    <a:gd name="T1" fmla="*/ 78 h 1380"/>
                    <a:gd name="T2" fmla="*/ 97 w 1658"/>
                    <a:gd name="T3" fmla="*/ 73 h 1380"/>
                    <a:gd name="T4" fmla="*/ 92 w 1658"/>
                    <a:gd name="T5" fmla="*/ 68 h 1380"/>
                    <a:gd name="T6" fmla="*/ 90 w 1658"/>
                    <a:gd name="T7" fmla="*/ 65 h 1380"/>
                    <a:gd name="T8" fmla="*/ 90 w 1658"/>
                    <a:gd name="T9" fmla="*/ 60 h 1380"/>
                    <a:gd name="T10" fmla="*/ 91 w 1658"/>
                    <a:gd name="T11" fmla="*/ 53 h 1380"/>
                    <a:gd name="T12" fmla="*/ 91 w 1658"/>
                    <a:gd name="T13" fmla="*/ 46 h 1380"/>
                    <a:gd name="T14" fmla="*/ 91 w 1658"/>
                    <a:gd name="T15" fmla="*/ 40 h 1380"/>
                    <a:gd name="T16" fmla="*/ 90 w 1658"/>
                    <a:gd name="T17" fmla="*/ 37 h 1380"/>
                    <a:gd name="T18" fmla="*/ 89 w 1658"/>
                    <a:gd name="T19" fmla="*/ 34 h 1380"/>
                    <a:gd name="T20" fmla="*/ 88 w 1658"/>
                    <a:gd name="T21" fmla="*/ 31 h 1380"/>
                    <a:gd name="T22" fmla="*/ 87 w 1658"/>
                    <a:gd name="T23" fmla="*/ 29 h 1380"/>
                    <a:gd name="T24" fmla="*/ 86 w 1658"/>
                    <a:gd name="T25" fmla="*/ 28 h 1380"/>
                    <a:gd name="T26" fmla="*/ 84 w 1658"/>
                    <a:gd name="T27" fmla="*/ 26 h 1380"/>
                    <a:gd name="T28" fmla="*/ 82 w 1658"/>
                    <a:gd name="T29" fmla="*/ 25 h 1380"/>
                    <a:gd name="T30" fmla="*/ 80 w 1658"/>
                    <a:gd name="T31" fmla="*/ 24 h 1380"/>
                    <a:gd name="T32" fmla="*/ 74 w 1658"/>
                    <a:gd name="T33" fmla="*/ 23 h 1380"/>
                    <a:gd name="T34" fmla="*/ 69 w 1658"/>
                    <a:gd name="T35" fmla="*/ 22 h 1380"/>
                    <a:gd name="T36" fmla="*/ 37 w 1658"/>
                    <a:gd name="T37" fmla="*/ 17 h 1380"/>
                    <a:gd name="T38" fmla="*/ 35 w 1658"/>
                    <a:gd name="T39" fmla="*/ 15 h 1380"/>
                    <a:gd name="T40" fmla="*/ 33 w 1658"/>
                    <a:gd name="T41" fmla="*/ 15 h 1380"/>
                    <a:gd name="T42" fmla="*/ 28 w 1658"/>
                    <a:gd name="T43" fmla="*/ 14 h 1380"/>
                    <a:gd name="T44" fmla="*/ 22 w 1658"/>
                    <a:gd name="T45" fmla="*/ 12 h 1380"/>
                    <a:gd name="T46" fmla="*/ 17 w 1658"/>
                    <a:gd name="T47" fmla="*/ 10 h 1380"/>
                    <a:gd name="T48" fmla="*/ 12 w 1658"/>
                    <a:gd name="T49" fmla="*/ 8 h 1380"/>
                    <a:gd name="T50" fmla="*/ 0 w 1658"/>
                    <a:gd name="T51" fmla="*/ 0 h 1380"/>
                    <a:gd name="T52" fmla="*/ 8 w 1658"/>
                    <a:gd name="T53" fmla="*/ 20 h 1380"/>
                    <a:gd name="T54" fmla="*/ 9 w 1658"/>
                    <a:gd name="T55" fmla="*/ 22 h 1380"/>
                    <a:gd name="T56" fmla="*/ 11 w 1658"/>
                    <a:gd name="T57" fmla="*/ 26 h 1380"/>
                    <a:gd name="T58" fmla="*/ 13 w 1658"/>
                    <a:gd name="T59" fmla="*/ 29 h 1380"/>
                    <a:gd name="T60" fmla="*/ 15 w 1658"/>
                    <a:gd name="T61" fmla="*/ 31 h 1380"/>
                    <a:gd name="T62" fmla="*/ 17 w 1658"/>
                    <a:gd name="T63" fmla="*/ 35 h 1380"/>
                    <a:gd name="T64" fmla="*/ 19 w 1658"/>
                    <a:gd name="T65" fmla="*/ 36 h 1380"/>
                    <a:gd name="T66" fmla="*/ 21 w 1658"/>
                    <a:gd name="T67" fmla="*/ 38 h 1380"/>
                    <a:gd name="T68" fmla="*/ 25 w 1658"/>
                    <a:gd name="T69" fmla="*/ 40 h 1380"/>
                    <a:gd name="T70" fmla="*/ 28 w 1658"/>
                    <a:gd name="T71" fmla="*/ 42 h 1380"/>
                    <a:gd name="T72" fmla="*/ 31 w 1658"/>
                    <a:gd name="T73" fmla="*/ 43 h 1380"/>
                    <a:gd name="T74" fmla="*/ 33 w 1658"/>
                    <a:gd name="T75" fmla="*/ 44 h 1380"/>
                    <a:gd name="T76" fmla="*/ 36 w 1658"/>
                    <a:gd name="T77" fmla="*/ 45 h 1380"/>
                    <a:gd name="T78" fmla="*/ 37 w 1658"/>
                    <a:gd name="T79" fmla="*/ 45 h 1380"/>
                    <a:gd name="T80" fmla="*/ 38 w 1658"/>
                    <a:gd name="T81" fmla="*/ 45 h 1380"/>
                    <a:gd name="T82" fmla="*/ 39 w 1658"/>
                    <a:gd name="T83" fmla="*/ 45 h 1380"/>
                    <a:gd name="T84" fmla="*/ 40 w 1658"/>
                    <a:gd name="T85" fmla="*/ 46 h 1380"/>
                    <a:gd name="T86" fmla="*/ 41 w 1658"/>
                    <a:gd name="T87" fmla="*/ 49 h 1380"/>
                    <a:gd name="T88" fmla="*/ 42 w 1658"/>
                    <a:gd name="T89" fmla="*/ 52 h 1380"/>
                    <a:gd name="T90" fmla="*/ 43 w 1658"/>
                    <a:gd name="T91" fmla="*/ 55 h 1380"/>
                    <a:gd name="T92" fmla="*/ 42 w 1658"/>
                    <a:gd name="T93" fmla="*/ 63 h 1380"/>
                    <a:gd name="T94" fmla="*/ 41 w 1658"/>
                    <a:gd name="T95" fmla="*/ 72 h 1380"/>
                    <a:gd name="T96" fmla="*/ 41 w 1658"/>
                    <a:gd name="T97" fmla="*/ 75 h 1380"/>
                    <a:gd name="T98" fmla="*/ 41 w 1658"/>
                    <a:gd name="T99" fmla="*/ 78 h 1380"/>
                    <a:gd name="T100" fmla="*/ 41 w 1658"/>
                    <a:gd name="T101" fmla="*/ 79 h 1380"/>
                    <a:gd name="T102" fmla="*/ 42 w 1658"/>
                    <a:gd name="T103" fmla="*/ 81 h 1380"/>
                    <a:gd name="T104" fmla="*/ 43 w 1658"/>
                    <a:gd name="T105" fmla="*/ 82 h 1380"/>
                    <a:gd name="T106" fmla="*/ 43 w 1658"/>
                    <a:gd name="T107" fmla="*/ 84 h 1380"/>
                    <a:gd name="T108" fmla="*/ 45 w 1658"/>
                    <a:gd name="T109" fmla="*/ 86 h 1380"/>
                    <a:gd name="T110" fmla="*/ 51 w 1658"/>
                    <a:gd name="T111" fmla="*/ 86 h 1380"/>
                    <a:gd name="T112" fmla="*/ 103 w 1658"/>
                    <a:gd name="T113" fmla="*/ 78 h 1380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60000 65536"/>
                    <a:gd name="T157" fmla="*/ 0 60000 65536"/>
                    <a:gd name="T158" fmla="*/ 0 60000 65536"/>
                    <a:gd name="T159" fmla="*/ 0 60000 65536"/>
                    <a:gd name="T160" fmla="*/ 0 60000 65536"/>
                    <a:gd name="T161" fmla="*/ 0 60000 65536"/>
                    <a:gd name="T162" fmla="*/ 0 60000 65536"/>
                    <a:gd name="T163" fmla="*/ 0 60000 65536"/>
                    <a:gd name="T164" fmla="*/ 0 60000 65536"/>
                    <a:gd name="T165" fmla="*/ 0 60000 65536"/>
                    <a:gd name="T166" fmla="*/ 0 60000 65536"/>
                    <a:gd name="T167" fmla="*/ 0 60000 65536"/>
                    <a:gd name="T168" fmla="*/ 0 60000 65536"/>
                    <a:gd name="T169" fmla="*/ 0 60000 65536"/>
                    <a:gd name="T170" fmla="*/ 0 60000 65536"/>
                    <a:gd name="T171" fmla="*/ 0 w 1658"/>
                    <a:gd name="T172" fmla="*/ 0 h 1380"/>
                    <a:gd name="T173" fmla="*/ 1658 w 1658"/>
                    <a:gd name="T174" fmla="*/ 1380 h 1380"/>
                  </a:gdLst>
                  <a:ahLst/>
                  <a:cxnLst>
                    <a:cxn ang="T114">
                      <a:pos x="T0" y="T1"/>
                    </a:cxn>
                    <a:cxn ang="T115">
                      <a:pos x="T2" y="T3"/>
                    </a:cxn>
                    <a:cxn ang="T116">
                      <a:pos x="T4" y="T5"/>
                    </a:cxn>
                    <a:cxn ang="T117">
                      <a:pos x="T6" y="T7"/>
                    </a:cxn>
                    <a:cxn ang="T118">
                      <a:pos x="T8" y="T9"/>
                    </a:cxn>
                    <a:cxn ang="T119">
                      <a:pos x="T10" y="T11"/>
                    </a:cxn>
                    <a:cxn ang="T120">
                      <a:pos x="T12" y="T13"/>
                    </a:cxn>
                    <a:cxn ang="T121">
                      <a:pos x="T14" y="T15"/>
                    </a:cxn>
                    <a:cxn ang="T122">
                      <a:pos x="T16" y="T17"/>
                    </a:cxn>
                    <a:cxn ang="T123">
                      <a:pos x="T18" y="T19"/>
                    </a:cxn>
                    <a:cxn ang="T124">
                      <a:pos x="T20" y="T21"/>
                    </a:cxn>
                    <a:cxn ang="T125">
                      <a:pos x="T22" y="T23"/>
                    </a:cxn>
                    <a:cxn ang="T126">
                      <a:pos x="T24" y="T25"/>
                    </a:cxn>
                    <a:cxn ang="T127">
                      <a:pos x="T26" y="T27"/>
                    </a:cxn>
                    <a:cxn ang="T128">
                      <a:pos x="T28" y="T29"/>
                    </a:cxn>
                    <a:cxn ang="T129">
                      <a:pos x="T30" y="T31"/>
                    </a:cxn>
                    <a:cxn ang="T130">
                      <a:pos x="T32" y="T33"/>
                    </a:cxn>
                    <a:cxn ang="T131">
                      <a:pos x="T34" y="T35"/>
                    </a:cxn>
                    <a:cxn ang="T132">
                      <a:pos x="T36" y="T37"/>
                    </a:cxn>
                    <a:cxn ang="T133">
                      <a:pos x="T38" y="T39"/>
                    </a:cxn>
                    <a:cxn ang="T134">
                      <a:pos x="T40" y="T41"/>
                    </a:cxn>
                    <a:cxn ang="T135">
                      <a:pos x="T42" y="T43"/>
                    </a:cxn>
                    <a:cxn ang="T136">
                      <a:pos x="T44" y="T45"/>
                    </a:cxn>
                    <a:cxn ang="T137">
                      <a:pos x="T46" y="T47"/>
                    </a:cxn>
                    <a:cxn ang="T138">
                      <a:pos x="T48" y="T49"/>
                    </a:cxn>
                    <a:cxn ang="T139">
                      <a:pos x="T50" y="T51"/>
                    </a:cxn>
                    <a:cxn ang="T140">
                      <a:pos x="T52" y="T53"/>
                    </a:cxn>
                    <a:cxn ang="T141">
                      <a:pos x="T54" y="T55"/>
                    </a:cxn>
                    <a:cxn ang="T142">
                      <a:pos x="T56" y="T57"/>
                    </a:cxn>
                    <a:cxn ang="T143">
                      <a:pos x="T58" y="T59"/>
                    </a:cxn>
                    <a:cxn ang="T144">
                      <a:pos x="T60" y="T61"/>
                    </a:cxn>
                    <a:cxn ang="T145">
                      <a:pos x="T62" y="T63"/>
                    </a:cxn>
                    <a:cxn ang="T146">
                      <a:pos x="T64" y="T65"/>
                    </a:cxn>
                    <a:cxn ang="T147">
                      <a:pos x="T66" y="T67"/>
                    </a:cxn>
                    <a:cxn ang="T148">
                      <a:pos x="T68" y="T69"/>
                    </a:cxn>
                    <a:cxn ang="T149">
                      <a:pos x="T70" y="T71"/>
                    </a:cxn>
                    <a:cxn ang="T150">
                      <a:pos x="T72" y="T73"/>
                    </a:cxn>
                    <a:cxn ang="T151">
                      <a:pos x="T74" y="T75"/>
                    </a:cxn>
                    <a:cxn ang="T152">
                      <a:pos x="T76" y="T77"/>
                    </a:cxn>
                    <a:cxn ang="T153">
                      <a:pos x="T78" y="T79"/>
                    </a:cxn>
                    <a:cxn ang="T154">
                      <a:pos x="T80" y="T81"/>
                    </a:cxn>
                    <a:cxn ang="T155">
                      <a:pos x="T82" y="T83"/>
                    </a:cxn>
                    <a:cxn ang="T156">
                      <a:pos x="T84" y="T85"/>
                    </a:cxn>
                    <a:cxn ang="T157">
                      <a:pos x="T86" y="T87"/>
                    </a:cxn>
                    <a:cxn ang="T158">
                      <a:pos x="T88" y="T89"/>
                    </a:cxn>
                    <a:cxn ang="T159">
                      <a:pos x="T90" y="T91"/>
                    </a:cxn>
                    <a:cxn ang="T160">
                      <a:pos x="T92" y="T93"/>
                    </a:cxn>
                    <a:cxn ang="T161">
                      <a:pos x="T94" y="T95"/>
                    </a:cxn>
                    <a:cxn ang="T162">
                      <a:pos x="T96" y="T97"/>
                    </a:cxn>
                    <a:cxn ang="T163">
                      <a:pos x="T98" y="T99"/>
                    </a:cxn>
                    <a:cxn ang="T164">
                      <a:pos x="T100" y="T101"/>
                    </a:cxn>
                    <a:cxn ang="T165">
                      <a:pos x="T102" y="T103"/>
                    </a:cxn>
                    <a:cxn ang="T166">
                      <a:pos x="T104" y="T105"/>
                    </a:cxn>
                    <a:cxn ang="T167">
                      <a:pos x="T106" y="T107"/>
                    </a:cxn>
                    <a:cxn ang="T168">
                      <a:pos x="T108" y="T109"/>
                    </a:cxn>
                    <a:cxn ang="T169">
                      <a:pos x="T110" y="T111"/>
                    </a:cxn>
                    <a:cxn ang="T170">
                      <a:pos x="T112" y="T113"/>
                    </a:cxn>
                  </a:cxnLst>
                  <a:rect l="T171" t="T172" r="T173" b="T174"/>
                  <a:pathLst>
                    <a:path w="1658" h="1380">
                      <a:moveTo>
                        <a:pt x="1658" y="1247"/>
                      </a:moveTo>
                      <a:lnTo>
                        <a:pt x="1564" y="1162"/>
                      </a:lnTo>
                      <a:lnTo>
                        <a:pt x="1481" y="1086"/>
                      </a:lnTo>
                      <a:lnTo>
                        <a:pt x="1449" y="1036"/>
                      </a:lnTo>
                      <a:lnTo>
                        <a:pt x="1441" y="959"/>
                      </a:lnTo>
                      <a:lnTo>
                        <a:pt x="1458" y="861"/>
                      </a:lnTo>
                      <a:lnTo>
                        <a:pt x="1464" y="745"/>
                      </a:lnTo>
                      <a:lnTo>
                        <a:pt x="1458" y="632"/>
                      </a:lnTo>
                      <a:lnTo>
                        <a:pt x="1449" y="578"/>
                      </a:lnTo>
                      <a:lnTo>
                        <a:pt x="1437" y="542"/>
                      </a:lnTo>
                      <a:lnTo>
                        <a:pt x="1422" y="503"/>
                      </a:lnTo>
                      <a:lnTo>
                        <a:pt x="1402" y="476"/>
                      </a:lnTo>
                      <a:lnTo>
                        <a:pt x="1381" y="449"/>
                      </a:lnTo>
                      <a:lnTo>
                        <a:pt x="1354" y="426"/>
                      </a:lnTo>
                      <a:lnTo>
                        <a:pt x="1328" y="409"/>
                      </a:lnTo>
                      <a:lnTo>
                        <a:pt x="1291" y="396"/>
                      </a:lnTo>
                      <a:lnTo>
                        <a:pt x="1199" y="367"/>
                      </a:lnTo>
                      <a:lnTo>
                        <a:pt x="1114" y="346"/>
                      </a:lnTo>
                      <a:lnTo>
                        <a:pt x="603" y="259"/>
                      </a:lnTo>
                      <a:lnTo>
                        <a:pt x="567" y="252"/>
                      </a:lnTo>
                      <a:lnTo>
                        <a:pt x="538" y="246"/>
                      </a:lnTo>
                      <a:lnTo>
                        <a:pt x="457" y="223"/>
                      </a:lnTo>
                      <a:lnTo>
                        <a:pt x="365" y="194"/>
                      </a:lnTo>
                      <a:lnTo>
                        <a:pt x="273" y="159"/>
                      </a:lnTo>
                      <a:lnTo>
                        <a:pt x="194" y="127"/>
                      </a:lnTo>
                      <a:lnTo>
                        <a:pt x="0" y="0"/>
                      </a:lnTo>
                      <a:lnTo>
                        <a:pt x="129" y="315"/>
                      </a:lnTo>
                      <a:lnTo>
                        <a:pt x="148" y="361"/>
                      </a:lnTo>
                      <a:lnTo>
                        <a:pt x="187" y="430"/>
                      </a:lnTo>
                      <a:lnTo>
                        <a:pt x="212" y="467"/>
                      </a:lnTo>
                      <a:lnTo>
                        <a:pt x="244" y="507"/>
                      </a:lnTo>
                      <a:lnTo>
                        <a:pt x="285" y="547"/>
                      </a:lnTo>
                      <a:lnTo>
                        <a:pt x="315" y="574"/>
                      </a:lnTo>
                      <a:lnTo>
                        <a:pt x="348" y="597"/>
                      </a:lnTo>
                      <a:lnTo>
                        <a:pt x="406" y="636"/>
                      </a:lnTo>
                      <a:lnTo>
                        <a:pt x="452" y="667"/>
                      </a:lnTo>
                      <a:lnTo>
                        <a:pt x="496" y="690"/>
                      </a:lnTo>
                      <a:lnTo>
                        <a:pt x="540" y="709"/>
                      </a:lnTo>
                      <a:lnTo>
                        <a:pt x="578" y="722"/>
                      </a:lnTo>
                      <a:lnTo>
                        <a:pt x="600" y="724"/>
                      </a:lnTo>
                      <a:lnTo>
                        <a:pt x="615" y="726"/>
                      </a:lnTo>
                      <a:lnTo>
                        <a:pt x="630" y="734"/>
                      </a:lnTo>
                      <a:lnTo>
                        <a:pt x="644" y="747"/>
                      </a:lnTo>
                      <a:lnTo>
                        <a:pt x="665" y="786"/>
                      </a:lnTo>
                      <a:lnTo>
                        <a:pt x="682" y="832"/>
                      </a:lnTo>
                      <a:lnTo>
                        <a:pt x="688" y="884"/>
                      </a:lnTo>
                      <a:lnTo>
                        <a:pt x="676" y="1022"/>
                      </a:lnTo>
                      <a:lnTo>
                        <a:pt x="665" y="1149"/>
                      </a:lnTo>
                      <a:lnTo>
                        <a:pt x="665" y="1193"/>
                      </a:lnTo>
                      <a:lnTo>
                        <a:pt x="663" y="1234"/>
                      </a:lnTo>
                      <a:lnTo>
                        <a:pt x="667" y="1260"/>
                      </a:lnTo>
                      <a:lnTo>
                        <a:pt x="674" y="1287"/>
                      </a:lnTo>
                      <a:lnTo>
                        <a:pt x="688" y="1312"/>
                      </a:lnTo>
                      <a:lnTo>
                        <a:pt x="701" y="1333"/>
                      </a:lnTo>
                      <a:lnTo>
                        <a:pt x="722" y="1362"/>
                      </a:lnTo>
                      <a:lnTo>
                        <a:pt x="826" y="1380"/>
                      </a:lnTo>
                      <a:lnTo>
                        <a:pt x="1658" y="1247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508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grpSp>
              <p:nvGrpSpPr>
                <p:cNvPr id="6" name="Group 62"/>
                <p:cNvGrpSpPr>
                  <a:grpSpLocks/>
                </p:cNvGrpSpPr>
                <p:nvPr/>
              </p:nvGrpSpPr>
              <p:grpSpPr bwMode="auto">
                <a:xfrm>
                  <a:off x="3994" y="10486"/>
                  <a:ext cx="390" cy="528"/>
                  <a:chOff x="3994" y="10486"/>
                  <a:chExt cx="390" cy="528"/>
                </a:xfrm>
              </p:grpSpPr>
              <p:sp>
                <p:nvSpPr>
                  <p:cNvPr id="13399" name="Freeform 68"/>
                  <p:cNvSpPr>
                    <a:spLocks/>
                  </p:cNvSpPr>
                  <p:nvPr/>
                </p:nvSpPr>
                <p:spPr bwMode="auto">
                  <a:xfrm>
                    <a:off x="3994" y="10486"/>
                    <a:ext cx="141" cy="40"/>
                  </a:xfrm>
                  <a:custGeom>
                    <a:avLst/>
                    <a:gdLst>
                      <a:gd name="T0" fmla="*/ 0 w 283"/>
                      <a:gd name="T1" fmla="*/ 0 h 81"/>
                      <a:gd name="T2" fmla="*/ 2 w 283"/>
                      <a:gd name="T3" fmla="*/ 1 h 81"/>
                      <a:gd name="T4" fmla="*/ 4 w 283"/>
                      <a:gd name="T5" fmla="*/ 2 h 81"/>
                      <a:gd name="T6" fmla="*/ 6 w 283"/>
                      <a:gd name="T7" fmla="*/ 3 h 81"/>
                      <a:gd name="T8" fmla="*/ 9 w 283"/>
                      <a:gd name="T9" fmla="*/ 4 h 81"/>
                      <a:gd name="T10" fmla="*/ 11 w 283"/>
                      <a:gd name="T11" fmla="*/ 4 h 81"/>
                      <a:gd name="T12" fmla="*/ 14 w 283"/>
                      <a:gd name="T13" fmla="*/ 4 h 81"/>
                      <a:gd name="T14" fmla="*/ 17 w 283"/>
                      <a:gd name="T15" fmla="*/ 5 h 81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  <a:gd name="T24" fmla="*/ 0 w 283"/>
                      <a:gd name="T25" fmla="*/ 0 h 81"/>
                      <a:gd name="T26" fmla="*/ 283 w 283"/>
                      <a:gd name="T27" fmla="*/ 81 h 81"/>
                    </a:gdLst>
                    <a:ahLst/>
                    <a:cxnLst>
                      <a:cxn ang="T16">
                        <a:pos x="T0" y="T1"/>
                      </a:cxn>
                      <a:cxn ang="T17">
                        <a:pos x="T2" y="T3"/>
                      </a:cxn>
                      <a:cxn ang="T18">
                        <a:pos x="T4" y="T5"/>
                      </a:cxn>
                      <a:cxn ang="T19">
                        <a:pos x="T6" y="T7"/>
                      </a:cxn>
                      <a:cxn ang="T20">
                        <a:pos x="T8" y="T9"/>
                      </a:cxn>
                      <a:cxn ang="T21">
                        <a:pos x="T10" y="T11"/>
                      </a:cxn>
                      <a:cxn ang="T22">
                        <a:pos x="T12" y="T13"/>
                      </a:cxn>
                      <a:cxn ang="T23">
                        <a:pos x="T14" y="T15"/>
                      </a:cxn>
                    </a:cxnLst>
                    <a:rect l="T24" t="T25" r="T26" b="T27"/>
                    <a:pathLst>
                      <a:path w="283" h="81">
                        <a:moveTo>
                          <a:pt x="0" y="0"/>
                        </a:moveTo>
                        <a:lnTo>
                          <a:pt x="41" y="25"/>
                        </a:lnTo>
                        <a:lnTo>
                          <a:pt x="70" y="41"/>
                        </a:lnTo>
                        <a:lnTo>
                          <a:pt x="106" y="54"/>
                        </a:lnTo>
                        <a:lnTo>
                          <a:pt x="148" y="64"/>
                        </a:lnTo>
                        <a:lnTo>
                          <a:pt x="189" y="71"/>
                        </a:lnTo>
                        <a:lnTo>
                          <a:pt x="233" y="77"/>
                        </a:lnTo>
                        <a:lnTo>
                          <a:pt x="283" y="81"/>
                        </a:lnTo>
                      </a:path>
                    </a:pathLst>
                  </a:custGeom>
                  <a:noFill/>
                  <a:ln w="508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  <p:sp>
                <p:nvSpPr>
                  <p:cNvPr id="13400" name="Freeform 67"/>
                  <p:cNvSpPr>
                    <a:spLocks/>
                  </p:cNvSpPr>
                  <p:nvPr/>
                </p:nvSpPr>
                <p:spPr bwMode="auto">
                  <a:xfrm>
                    <a:off x="4039" y="10580"/>
                    <a:ext cx="117" cy="15"/>
                  </a:xfrm>
                  <a:custGeom>
                    <a:avLst/>
                    <a:gdLst>
                      <a:gd name="T0" fmla="*/ 0 w 234"/>
                      <a:gd name="T1" fmla="*/ 0 h 30"/>
                      <a:gd name="T2" fmla="*/ 2 w 234"/>
                      <a:gd name="T3" fmla="*/ 1 h 30"/>
                      <a:gd name="T4" fmla="*/ 5 w 234"/>
                      <a:gd name="T5" fmla="*/ 2 h 30"/>
                      <a:gd name="T6" fmla="*/ 7 w 234"/>
                      <a:gd name="T7" fmla="*/ 2 h 30"/>
                      <a:gd name="T8" fmla="*/ 10 w 234"/>
                      <a:gd name="T9" fmla="*/ 2 h 30"/>
                      <a:gd name="T10" fmla="*/ 13 w 234"/>
                      <a:gd name="T11" fmla="*/ 2 h 30"/>
                      <a:gd name="T12" fmla="*/ 15 w 234"/>
                      <a:gd name="T13" fmla="*/ 2 h 30"/>
                      <a:gd name="T14" fmla="*/ 0 60000 65536"/>
                      <a:gd name="T15" fmla="*/ 0 60000 65536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w 234"/>
                      <a:gd name="T22" fmla="*/ 0 h 30"/>
                      <a:gd name="T23" fmla="*/ 234 w 234"/>
                      <a:gd name="T24" fmla="*/ 30 h 30"/>
                    </a:gdLst>
                    <a:ahLst/>
                    <a:cxnLst>
                      <a:cxn ang="T14">
                        <a:pos x="T0" y="T1"/>
                      </a:cxn>
                      <a:cxn ang="T15">
                        <a:pos x="T2" y="T3"/>
                      </a:cxn>
                      <a:cxn ang="T16">
                        <a:pos x="T4" y="T5"/>
                      </a:cxn>
                      <a:cxn ang="T17">
                        <a:pos x="T6" y="T7"/>
                      </a:cxn>
                      <a:cxn ang="T18">
                        <a:pos x="T8" y="T9"/>
                      </a:cxn>
                      <a:cxn ang="T19">
                        <a:pos x="T10" y="T11"/>
                      </a:cxn>
                      <a:cxn ang="T20">
                        <a:pos x="T12" y="T13"/>
                      </a:cxn>
                    </a:cxnLst>
                    <a:rect l="T21" t="T22" r="T23" b="T24"/>
                    <a:pathLst>
                      <a:path w="234" h="30">
                        <a:moveTo>
                          <a:pt x="0" y="0"/>
                        </a:moveTo>
                        <a:lnTo>
                          <a:pt x="32" y="9"/>
                        </a:lnTo>
                        <a:lnTo>
                          <a:pt x="73" y="17"/>
                        </a:lnTo>
                        <a:lnTo>
                          <a:pt x="107" y="23"/>
                        </a:lnTo>
                        <a:lnTo>
                          <a:pt x="148" y="27"/>
                        </a:lnTo>
                        <a:lnTo>
                          <a:pt x="194" y="30"/>
                        </a:lnTo>
                        <a:lnTo>
                          <a:pt x="234" y="27"/>
                        </a:lnTo>
                      </a:path>
                    </a:pathLst>
                  </a:custGeom>
                  <a:noFill/>
                  <a:ln w="508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  <p:sp>
                <p:nvSpPr>
                  <p:cNvPr id="13401" name="Freeform 66"/>
                  <p:cNvSpPr>
                    <a:spLocks/>
                  </p:cNvSpPr>
                  <p:nvPr/>
                </p:nvSpPr>
                <p:spPr bwMode="auto">
                  <a:xfrm>
                    <a:off x="4101" y="10651"/>
                    <a:ext cx="89" cy="15"/>
                  </a:xfrm>
                  <a:custGeom>
                    <a:avLst/>
                    <a:gdLst>
                      <a:gd name="T0" fmla="*/ 0 w 176"/>
                      <a:gd name="T1" fmla="*/ 1 h 31"/>
                      <a:gd name="T2" fmla="*/ 5 w 176"/>
                      <a:gd name="T3" fmla="*/ 1 h 31"/>
                      <a:gd name="T4" fmla="*/ 8 w 176"/>
                      <a:gd name="T5" fmla="*/ 1 h 31"/>
                      <a:gd name="T6" fmla="*/ 12 w 176"/>
                      <a:gd name="T7" fmla="*/ 0 h 31"/>
                      <a:gd name="T8" fmla="*/ 0 60000 65536"/>
                      <a:gd name="T9" fmla="*/ 0 60000 65536"/>
                      <a:gd name="T10" fmla="*/ 0 60000 65536"/>
                      <a:gd name="T11" fmla="*/ 0 60000 65536"/>
                      <a:gd name="T12" fmla="*/ 0 w 176"/>
                      <a:gd name="T13" fmla="*/ 0 h 31"/>
                      <a:gd name="T14" fmla="*/ 176 w 176"/>
                      <a:gd name="T15" fmla="*/ 31 h 31"/>
                    </a:gdLst>
                    <a:ahLst/>
                    <a:cxnLst>
                      <a:cxn ang="T8">
                        <a:pos x="T0" y="T1"/>
                      </a:cxn>
                      <a:cxn ang="T9">
                        <a:pos x="T2" y="T3"/>
                      </a:cxn>
                      <a:cxn ang="T10">
                        <a:pos x="T4" y="T5"/>
                      </a:cxn>
                      <a:cxn ang="T11">
                        <a:pos x="T6" y="T7"/>
                      </a:cxn>
                    </a:cxnLst>
                    <a:rect l="T12" t="T13" r="T14" b="T15"/>
                    <a:pathLst>
                      <a:path w="176" h="31">
                        <a:moveTo>
                          <a:pt x="0" y="31"/>
                        </a:moveTo>
                        <a:lnTo>
                          <a:pt x="65" y="23"/>
                        </a:lnTo>
                        <a:lnTo>
                          <a:pt x="121" y="17"/>
                        </a:lnTo>
                        <a:lnTo>
                          <a:pt x="176" y="0"/>
                        </a:lnTo>
                      </a:path>
                    </a:pathLst>
                  </a:custGeom>
                  <a:noFill/>
                  <a:ln w="508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  <p:sp>
                <p:nvSpPr>
                  <p:cNvPr id="13402" name="Freeform 65"/>
                  <p:cNvSpPr>
                    <a:spLocks/>
                  </p:cNvSpPr>
                  <p:nvPr/>
                </p:nvSpPr>
                <p:spPr bwMode="auto">
                  <a:xfrm>
                    <a:off x="4289" y="10802"/>
                    <a:ext cx="76" cy="39"/>
                  </a:xfrm>
                  <a:custGeom>
                    <a:avLst/>
                    <a:gdLst>
                      <a:gd name="T0" fmla="*/ 10 w 152"/>
                      <a:gd name="T1" fmla="*/ 0 h 78"/>
                      <a:gd name="T2" fmla="*/ 6 w 152"/>
                      <a:gd name="T3" fmla="*/ 2 h 78"/>
                      <a:gd name="T4" fmla="*/ 2 w 152"/>
                      <a:gd name="T5" fmla="*/ 3 h 78"/>
                      <a:gd name="T6" fmla="*/ 0 w 152"/>
                      <a:gd name="T7" fmla="*/ 5 h 78"/>
                      <a:gd name="T8" fmla="*/ 0 60000 65536"/>
                      <a:gd name="T9" fmla="*/ 0 60000 65536"/>
                      <a:gd name="T10" fmla="*/ 0 60000 65536"/>
                      <a:gd name="T11" fmla="*/ 0 60000 65536"/>
                      <a:gd name="T12" fmla="*/ 0 w 152"/>
                      <a:gd name="T13" fmla="*/ 0 h 78"/>
                      <a:gd name="T14" fmla="*/ 152 w 152"/>
                      <a:gd name="T15" fmla="*/ 78 h 78"/>
                    </a:gdLst>
                    <a:ahLst/>
                    <a:cxnLst>
                      <a:cxn ang="T8">
                        <a:pos x="T0" y="T1"/>
                      </a:cxn>
                      <a:cxn ang="T9">
                        <a:pos x="T2" y="T3"/>
                      </a:cxn>
                      <a:cxn ang="T10">
                        <a:pos x="T4" y="T5"/>
                      </a:cxn>
                      <a:cxn ang="T11">
                        <a:pos x="T6" y="T7"/>
                      </a:cxn>
                    </a:cxnLst>
                    <a:rect l="T12" t="T13" r="T14" b="T15"/>
                    <a:pathLst>
                      <a:path w="152" h="78">
                        <a:moveTo>
                          <a:pt x="152" y="0"/>
                        </a:moveTo>
                        <a:lnTo>
                          <a:pt x="100" y="32"/>
                        </a:lnTo>
                        <a:lnTo>
                          <a:pt x="42" y="61"/>
                        </a:lnTo>
                        <a:lnTo>
                          <a:pt x="0" y="78"/>
                        </a:lnTo>
                      </a:path>
                    </a:pathLst>
                  </a:custGeom>
                  <a:noFill/>
                  <a:ln w="508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  <p:sp>
                <p:nvSpPr>
                  <p:cNvPr id="13403" name="Freeform 64"/>
                  <p:cNvSpPr>
                    <a:spLocks/>
                  </p:cNvSpPr>
                  <p:nvPr/>
                </p:nvSpPr>
                <p:spPr bwMode="auto">
                  <a:xfrm>
                    <a:off x="4286" y="10859"/>
                    <a:ext cx="98" cy="58"/>
                  </a:xfrm>
                  <a:custGeom>
                    <a:avLst/>
                    <a:gdLst>
                      <a:gd name="T0" fmla="*/ 12 w 196"/>
                      <a:gd name="T1" fmla="*/ 0 h 115"/>
                      <a:gd name="T2" fmla="*/ 9 w 196"/>
                      <a:gd name="T3" fmla="*/ 3 h 115"/>
                      <a:gd name="T4" fmla="*/ 3 w 196"/>
                      <a:gd name="T5" fmla="*/ 6 h 115"/>
                      <a:gd name="T6" fmla="*/ 0 w 196"/>
                      <a:gd name="T7" fmla="*/ 8 h 115"/>
                      <a:gd name="T8" fmla="*/ 0 60000 65536"/>
                      <a:gd name="T9" fmla="*/ 0 60000 65536"/>
                      <a:gd name="T10" fmla="*/ 0 60000 65536"/>
                      <a:gd name="T11" fmla="*/ 0 60000 65536"/>
                      <a:gd name="T12" fmla="*/ 0 w 196"/>
                      <a:gd name="T13" fmla="*/ 0 h 115"/>
                      <a:gd name="T14" fmla="*/ 196 w 196"/>
                      <a:gd name="T15" fmla="*/ 115 h 115"/>
                    </a:gdLst>
                    <a:ahLst/>
                    <a:cxnLst>
                      <a:cxn ang="T8">
                        <a:pos x="T0" y="T1"/>
                      </a:cxn>
                      <a:cxn ang="T9">
                        <a:pos x="T2" y="T3"/>
                      </a:cxn>
                      <a:cxn ang="T10">
                        <a:pos x="T4" y="T5"/>
                      </a:cxn>
                      <a:cxn ang="T11">
                        <a:pos x="T6" y="T7"/>
                      </a:cxn>
                    </a:cxnLst>
                    <a:rect l="T12" t="T13" r="T14" b="T15"/>
                    <a:pathLst>
                      <a:path w="196" h="115">
                        <a:moveTo>
                          <a:pt x="196" y="0"/>
                        </a:moveTo>
                        <a:lnTo>
                          <a:pt x="129" y="40"/>
                        </a:lnTo>
                        <a:lnTo>
                          <a:pt x="60" y="81"/>
                        </a:lnTo>
                        <a:lnTo>
                          <a:pt x="0" y="115"/>
                        </a:lnTo>
                      </a:path>
                    </a:pathLst>
                  </a:custGeom>
                  <a:noFill/>
                  <a:ln w="508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  <p:sp>
                <p:nvSpPr>
                  <p:cNvPr id="13404" name="Freeform 63"/>
                  <p:cNvSpPr>
                    <a:spLocks/>
                  </p:cNvSpPr>
                  <p:nvPr/>
                </p:nvSpPr>
                <p:spPr bwMode="auto">
                  <a:xfrm>
                    <a:off x="4286" y="10939"/>
                    <a:ext cx="93" cy="75"/>
                  </a:xfrm>
                  <a:custGeom>
                    <a:avLst/>
                    <a:gdLst>
                      <a:gd name="T0" fmla="*/ 11 w 187"/>
                      <a:gd name="T1" fmla="*/ 0 h 150"/>
                      <a:gd name="T2" fmla="*/ 8 w 187"/>
                      <a:gd name="T3" fmla="*/ 2 h 150"/>
                      <a:gd name="T4" fmla="*/ 6 w 187"/>
                      <a:gd name="T5" fmla="*/ 5 h 150"/>
                      <a:gd name="T6" fmla="*/ 5 w 187"/>
                      <a:gd name="T7" fmla="*/ 5 h 150"/>
                      <a:gd name="T8" fmla="*/ 3 w 187"/>
                      <a:gd name="T9" fmla="*/ 6 h 150"/>
                      <a:gd name="T10" fmla="*/ 0 w 187"/>
                      <a:gd name="T11" fmla="*/ 9 h 150"/>
                      <a:gd name="T12" fmla="*/ 0 60000 65536"/>
                      <a:gd name="T13" fmla="*/ 0 60000 65536"/>
                      <a:gd name="T14" fmla="*/ 0 60000 65536"/>
                      <a:gd name="T15" fmla="*/ 0 60000 65536"/>
                      <a:gd name="T16" fmla="*/ 0 60000 65536"/>
                      <a:gd name="T17" fmla="*/ 0 60000 65536"/>
                      <a:gd name="T18" fmla="*/ 0 w 187"/>
                      <a:gd name="T19" fmla="*/ 0 h 150"/>
                      <a:gd name="T20" fmla="*/ 187 w 187"/>
                      <a:gd name="T21" fmla="*/ 150 h 150"/>
                    </a:gdLst>
                    <a:ahLst/>
                    <a:cxnLst>
                      <a:cxn ang="T12">
                        <a:pos x="T0" y="T1"/>
                      </a:cxn>
                      <a:cxn ang="T13">
                        <a:pos x="T2" y="T3"/>
                      </a:cxn>
                      <a:cxn ang="T14">
                        <a:pos x="T4" y="T5"/>
                      </a:cxn>
                      <a:cxn ang="T15">
                        <a:pos x="T6" y="T7"/>
                      </a:cxn>
                      <a:cxn ang="T16">
                        <a:pos x="T8" y="T9"/>
                      </a:cxn>
                      <a:cxn ang="T17">
                        <a:pos x="T10" y="T11"/>
                      </a:cxn>
                    </a:cxnLst>
                    <a:rect l="T18" t="T19" r="T20" b="T21"/>
                    <a:pathLst>
                      <a:path w="187" h="150">
                        <a:moveTo>
                          <a:pt x="187" y="0"/>
                        </a:moveTo>
                        <a:lnTo>
                          <a:pt x="137" y="46"/>
                        </a:lnTo>
                        <a:lnTo>
                          <a:pt x="106" y="70"/>
                        </a:lnTo>
                        <a:lnTo>
                          <a:pt x="85" y="87"/>
                        </a:lnTo>
                        <a:lnTo>
                          <a:pt x="54" y="110"/>
                        </a:lnTo>
                        <a:lnTo>
                          <a:pt x="0" y="150"/>
                        </a:lnTo>
                      </a:path>
                    </a:pathLst>
                  </a:custGeom>
                  <a:noFill/>
                  <a:ln w="508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</p:grpSp>
          </p:grpSp>
          <p:sp>
            <p:nvSpPr>
              <p:cNvPr id="13369" name="Freeform 60"/>
              <p:cNvSpPr>
                <a:spLocks/>
              </p:cNvSpPr>
              <p:nvPr/>
            </p:nvSpPr>
            <p:spPr bwMode="auto">
              <a:xfrm>
                <a:off x="5401" y="10758"/>
                <a:ext cx="28" cy="54"/>
              </a:xfrm>
              <a:custGeom>
                <a:avLst/>
                <a:gdLst>
                  <a:gd name="T0" fmla="*/ 3 w 58"/>
                  <a:gd name="T1" fmla="*/ 6 h 110"/>
                  <a:gd name="T2" fmla="*/ 1 w 58"/>
                  <a:gd name="T3" fmla="*/ 2 h 110"/>
                  <a:gd name="T4" fmla="*/ 0 w 58"/>
                  <a:gd name="T5" fmla="*/ 0 h 110"/>
                  <a:gd name="T6" fmla="*/ 0 60000 65536"/>
                  <a:gd name="T7" fmla="*/ 0 60000 65536"/>
                  <a:gd name="T8" fmla="*/ 0 60000 65536"/>
                  <a:gd name="T9" fmla="*/ 0 w 58"/>
                  <a:gd name="T10" fmla="*/ 0 h 110"/>
                  <a:gd name="T11" fmla="*/ 58 w 58"/>
                  <a:gd name="T12" fmla="*/ 110 h 110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58" h="110">
                    <a:moveTo>
                      <a:pt x="58" y="110"/>
                    </a:moveTo>
                    <a:lnTo>
                      <a:pt x="20" y="33"/>
                    </a:lnTo>
                    <a:lnTo>
                      <a:pt x="0" y="0"/>
                    </a:lnTo>
                  </a:path>
                </a:pathLst>
              </a:custGeom>
              <a:noFill/>
              <a:ln w="508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grpSp>
            <p:nvGrpSpPr>
              <p:cNvPr id="7" name="Group 33"/>
              <p:cNvGrpSpPr>
                <a:grpSpLocks/>
              </p:cNvGrpSpPr>
              <p:nvPr/>
            </p:nvGrpSpPr>
            <p:grpSpPr bwMode="auto">
              <a:xfrm>
                <a:off x="3562" y="10784"/>
                <a:ext cx="1912" cy="1399"/>
                <a:chOff x="3562" y="10784"/>
                <a:chExt cx="1912" cy="1399"/>
              </a:xfrm>
            </p:grpSpPr>
            <p:grpSp>
              <p:nvGrpSpPr>
                <p:cNvPr id="8" name="Group 39"/>
                <p:cNvGrpSpPr>
                  <a:grpSpLocks/>
                </p:cNvGrpSpPr>
                <p:nvPr/>
              </p:nvGrpSpPr>
              <p:grpSpPr bwMode="auto">
                <a:xfrm>
                  <a:off x="3562" y="10784"/>
                  <a:ext cx="1912" cy="1399"/>
                  <a:chOff x="3562" y="10784"/>
                  <a:chExt cx="1912" cy="1399"/>
                </a:xfrm>
              </p:grpSpPr>
              <p:sp>
                <p:nvSpPr>
                  <p:cNvPr id="13377" name="Freeform 59"/>
                  <p:cNvSpPr>
                    <a:spLocks/>
                  </p:cNvSpPr>
                  <p:nvPr/>
                </p:nvSpPr>
                <p:spPr bwMode="auto">
                  <a:xfrm>
                    <a:off x="3562" y="10784"/>
                    <a:ext cx="1912" cy="1399"/>
                  </a:xfrm>
                  <a:custGeom>
                    <a:avLst/>
                    <a:gdLst>
                      <a:gd name="T0" fmla="*/ 233 w 3824"/>
                      <a:gd name="T1" fmla="*/ 3 h 2800"/>
                      <a:gd name="T2" fmla="*/ 223 w 3824"/>
                      <a:gd name="T3" fmla="*/ 4 h 2800"/>
                      <a:gd name="T4" fmla="*/ 220 w 3824"/>
                      <a:gd name="T5" fmla="*/ 4 h 2800"/>
                      <a:gd name="T6" fmla="*/ 216 w 3824"/>
                      <a:gd name="T7" fmla="*/ 2 h 2800"/>
                      <a:gd name="T8" fmla="*/ 206 w 3824"/>
                      <a:gd name="T9" fmla="*/ 0 h 2800"/>
                      <a:gd name="T10" fmla="*/ 196 w 3824"/>
                      <a:gd name="T11" fmla="*/ 1 h 2800"/>
                      <a:gd name="T12" fmla="*/ 191 w 3824"/>
                      <a:gd name="T13" fmla="*/ 3 h 2800"/>
                      <a:gd name="T14" fmla="*/ 186 w 3824"/>
                      <a:gd name="T15" fmla="*/ 7 h 2800"/>
                      <a:gd name="T16" fmla="*/ 183 w 3824"/>
                      <a:gd name="T17" fmla="*/ 12 h 2800"/>
                      <a:gd name="T18" fmla="*/ 179 w 3824"/>
                      <a:gd name="T19" fmla="*/ 16 h 2800"/>
                      <a:gd name="T20" fmla="*/ 167 w 3824"/>
                      <a:gd name="T21" fmla="*/ 24 h 2800"/>
                      <a:gd name="T22" fmla="*/ 158 w 3824"/>
                      <a:gd name="T23" fmla="*/ 23 h 2800"/>
                      <a:gd name="T24" fmla="*/ 130 w 3824"/>
                      <a:gd name="T25" fmla="*/ 23 h 2800"/>
                      <a:gd name="T26" fmla="*/ 108 w 3824"/>
                      <a:gd name="T27" fmla="*/ 26 h 2800"/>
                      <a:gd name="T28" fmla="*/ 93 w 3824"/>
                      <a:gd name="T29" fmla="*/ 32 h 2800"/>
                      <a:gd name="T30" fmla="*/ 75 w 3824"/>
                      <a:gd name="T31" fmla="*/ 45 h 2800"/>
                      <a:gd name="T32" fmla="*/ 58 w 3824"/>
                      <a:gd name="T33" fmla="*/ 51 h 2800"/>
                      <a:gd name="T34" fmla="*/ 34 w 3824"/>
                      <a:gd name="T35" fmla="*/ 49 h 2800"/>
                      <a:gd name="T36" fmla="*/ 22 w 3824"/>
                      <a:gd name="T37" fmla="*/ 52 h 2800"/>
                      <a:gd name="T38" fmla="*/ 13 w 3824"/>
                      <a:gd name="T39" fmla="*/ 55 h 2800"/>
                      <a:gd name="T40" fmla="*/ 1 w 3824"/>
                      <a:gd name="T41" fmla="*/ 82 h 2800"/>
                      <a:gd name="T42" fmla="*/ 1 w 3824"/>
                      <a:gd name="T43" fmla="*/ 84 h 2800"/>
                      <a:gd name="T44" fmla="*/ 26 w 3824"/>
                      <a:gd name="T45" fmla="*/ 103 h 2800"/>
                      <a:gd name="T46" fmla="*/ 43 w 3824"/>
                      <a:gd name="T47" fmla="*/ 100 h 2800"/>
                      <a:gd name="T48" fmla="*/ 63 w 3824"/>
                      <a:gd name="T49" fmla="*/ 90 h 2800"/>
                      <a:gd name="T50" fmla="*/ 73 w 3824"/>
                      <a:gd name="T51" fmla="*/ 79 h 2800"/>
                      <a:gd name="T52" fmla="*/ 89 w 3824"/>
                      <a:gd name="T53" fmla="*/ 82 h 2800"/>
                      <a:gd name="T54" fmla="*/ 107 w 3824"/>
                      <a:gd name="T55" fmla="*/ 84 h 2800"/>
                      <a:gd name="T56" fmla="*/ 127 w 3824"/>
                      <a:gd name="T57" fmla="*/ 82 h 2800"/>
                      <a:gd name="T58" fmla="*/ 144 w 3824"/>
                      <a:gd name="T59" fmla="*/ 83 h 2800"/>
                      <a:gd name="T60" fmla="*/ 154 w 3824"/>
                      <a:gd name="T61" fmla="*/ 94 h 2800"/>
                      <a:gd name="T62" fmla="*/ 160 w 3824"/>
                      <a:gd name="T63" fmla="*/ 96 h 2800"/>
                      <a:gd name="T64" fmla="*/ 165 w 3824"/>
                      <a:gd name="T65" fmla="*/ 99 h 2800"/>
                      <a:gd name="T66" fmla="*/ 169 w 3824"/>
                      <a:gd name="T67" fmla="*/ 118 h 2800"/>
                      <a:gd name="T68" fmla="*/ 158 w 3824"/>
                      <a:gd name="T69" fmla="*/ 158 h 2800"/>
                      <a:gd name="T70" fmla="*/ 194 w 3824"/>
                      <a:gd name="T71" fmla="*/ 130 h 2800"/>
                      <a:gd name="T72" fmla="*/ 212 w 3824"/>
                      <a:gd name="T73" fmla="*/ 97 h 2800"/>
                      <a:gd name="T74" fmla="*/ 214 w 3824"/>
                      <a:gd name="T75" fmla="*/ 75 h 2800"/>
                      <a:gd name="T76" fmla="*/ 208 w 3824"/>
                      <a:gd name="T77" fmla="*/ 63 h 2800"/>
                      <a:gd name="T78" fmla="*/ 193 w 3824"/>
                      <a:gd name="T79" fmla="*/ 58 h 2800"/>
                      <a:gd name="T80" fmla="*/ 195 w 3824"/>
                      <a:gd name="T81" fmla="*/ 43 h 2800"/>
                      <a:gd name="T82" fmla="*/ 206 w 3824"/>
                      <a:gd name="T83" fmla="*/ 32 h 2800"/>
                      <a:gd name="T84" fmla="*/ 216 w 3824"/>
                      <a:gd name="T85" fmla="*/ 28 h 2800"/>
                      <a:gd name="T86" fmla="*/ 223 w 3824"/>
                      <a:gd name="T87" fmla="*/ 23 h 2800"/>
                      <a:gd name="T88" fmla="*/ 225 w 3824"/>
                      <a:gd name="T89" fmla="*/ 18 h 2800"/>
                      <a:gd name="T90" fmla="*/ 230 w 3824"/>
                      <a:gd name="T91" fmla="*/ 13 h 2800"/>
                      <a:gd name="T92" fmla="*/ 235 w 3824"/>
                      <a:gd name="T93" fmla="*/ 7 h 2800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w 3824"/>
                      <a:gd name="T142" fmla="*/ 0 h 2800"/>
                      <a:gd name="T143" fmla="*/ 3824 w 3824"/>
                      <a:gd name="T144" fmla="*/ 2800 h 2800"/>
                    </a:gdLst>
                    <a:ahLst/>
                    <a:cxnLst>
                      <a:cxn ang="T94">
                        <a:pos x="T0" y="T1"/>
                      </a:cxn>
                      <a:cxn ang="T95">
                        <a:pos x="T2" y="T3"/>
                      </a:cxn>
                      <a:cxn ang="T96">
                        <a:pos x="T4" y="T5"/>
                      </a:cxn>
                      <a:cxn ang="T97">
                        <a:pos x="T6" y="T7"/>
                      </a:cxn>
                      <a:cxn ang="T98">
                        <a:pos x="T8" y="T9"/>
                      </a:cxn>
                      <a:cxn ang="T99">
                        <a:pos x="T10" y="T11"/>
                      </a:cxn>
                      <a:cxn ang="T100">
                        <a:pos x="T12" y="T13"/>
                      </a:cxn>
                      <a:cxn ang="T101">
                        <a:pos x="T14" y="T15"/>
                      </a:cxn>
                      <a:cxn ang="T102">
                        <a:pos x="T16" y="T17"/>
                      </a:cxn>
                      <a:cxn ang="T103">
                        <a:pos x="T18" y="T19"/>
                      </a:cxn>
                      <a:cxn ang="T104">
                        <a:pos x="T20" y="T21"/>
                      </a:cxn>
                      <a:cxn ang="T105">
                        <a:pos x="T22" y="T23"/>
                      </a:cxn>
                      <a:cxn ang="T106">
                        <a:pos x="T24" y="T25"/>
                      </a:cxn>
                      <a:cxn ang="T107">
                        <a:pos x="T26" y="T27"/>
                      </a:cxn>
                      <a:cxn ang="T108">
                        <a:pos x="T28" y="T29"/>
                      </a:cxn>
                      <a:cxn ang="T109">
                        <a:pos x="T30" y="T31"/>
                      </a:cxn>
                      <a:cxn ang="T110">
                        <a:pos x="T32" y="T33"/>
                      </a:cxn>
                      <a:cxn ang="T111">
                        <a:pos x="T34" y="T35"/>
                      </a:cxn>
                      <a:cxn ang="T112">
                        <a:pos x="T36" y="T37"/>
                      </a:cxn>
                      <a:cxn ang="T113">
                        <a:pos x="T38" y="T39"/>
                      </a:cxn>
                      <a:cxn ang="T114">
                        <a:pos x="T40" y="T41"/>
                      </a:cxn>
                      <a:cxn ang="T115">
                        <a:pos x="T42" y="T43"/>
                      </a:cxn>
                      <a:cxn ang="T116">
                        <a:pos x="T44" y="T45"/>
                      </a:cxn>
                      <a:cxn ang="T117">
                        <a:pos x="T46" y="T47"/>
                      </a:cxn>
                      <a:cxn ang="T118">
                        <a:pos x="T48" y="T49"/>
                      </a:cxn>
                      <a:cxn ang="T119">
                        <a:pos x="T50" y="T51"/>
                      </a:cxn>
                      <a:cxn ang="T120">
                        <a:pos x="T52" y="T53"/>
                      </a:cxn>
                      <a:cxn ang="T121">
                        <a:pos x="T54" y="T55"/>
                      </a:cxn>
                      <a:cxn ang="T122">
                        <a:pos x="T56" y="T57"/>
                      </a:cxn>
                      <a:cxn ang="T123">
                        <a:pos x="T58" y="T59"/>
                      </a:cxn>
                      <a:cxn ang="T124">
                        <a:pos x="T60" y="T61"/>
                      </a:cxn>
                      <a:cxn ang="T125">
                        <a:pos x="T62" y="T63"/>
                      </a:cxn>
                      <a:cxn ang="T126">
                        <a:pos x="T64" y="T65"/>
                      </a:cxn>
                      <a:cxn ang="T127">
                        <a:pos x="T66" y="T67"/>
                      </a:cxn>
                      <a:cxn ang="T128">
                        <a:pos x="T68" y="T69"/>
                      </a:cxn>
                      <a:cxn ang="T129">
                        <a:pos x="T70" y="T71"/>
                      </a:cxn>
                      <a:cxn ang="T130">
                        <a:pos x="T72" y="T73"/>
                      </a:cxn>
                      <a:cxn ang="T131">
                        <a:pos x="T74" y="T75"/>
                      </a:cxn>
                      <a:cxn ang="T132">
                        <a:pos x="T76" y="T77"/>
                      </a:cxn>
                      <a:cxn ang="T133">
                        <a:pos x="T78" y="T79"/>
                      </a:cxn>
                      <a:cxn ang="T134">
                        <a:pos x="T80" y="T81"/>
                      </a:cxn>
                      <a:cxn ang="T135">
                        <a:pos x="T82" y="T83"/>
                      </a:cxn>
                      <a:cxn ang="T136">
                        <a:pos x="T84" y="T85"/>
                      </a:cxn>
                      <a:cxn ang="T137">
                        <a:pos x="T86" y="T87"/>
                      </a:cxn>
                      <a:cxn ang="T138">
                        <a:pos x="T88" y="T89"/>
                      </a:cxn>
                      <a:cxn ang="T139">
                        <a:pos x="T90" y="T91"/>
                      </a:cxn>
                      <a:cxn ang="T140">
                        <a:pos x="T92" y="T93"/>
                      </a:cxn>
                    </a:cxnLst>
                    <a:rect l="T141" t="T142" r="T143" b="T144"/>
                    <a:pathLst>
                      <a:path w="3824" h="2800">
                        <a:moveTo>
                          <a:pt x="3824" y="71"/>
                        </a:moveTo>
                        <a:lnTo>
                          <a:pt x="3753" y="60"/>
                        </a:lnTo>
                        <a:lnTo>
                          <a:pt x="3715" y="58"/>
                        </a:lnTo>
                        <a:lnTo>
                          <a:pt x="3671" y="60"/>
                        </a:lnTo>
                        <a:lnTo>
                          <a:pt x="3623" y="65"/>
                        </a:lnTo>
                        <a:lnTo>
                          <a:pt x="3567" y="75"/>
                        </a:lnTo>
                        <a:lnTo>
                          <a:pt x="3536" y="83"/>
                        </a:lnTo>
                        <a:lnTo>
                          <a:pt x="3525" y="73"/>
                        </a:lnTo>
                        <a:lnTo>
                          <a:pt x="3509" y="73"/>
                        </a:lnTo>
                        <a:lnTo>
                          <a:pt x="3496" y="83"/>
                        </a:lnTo>
                        <a:lnTo>
                          <a:pt x="3477" y="58"/>
                        </a:lnTo>
                        <a:lnTo>
                          <a:pt x="3454" y="40"/>
                        </a:lnTo>
                        <a:lnTo>
                          <a:pt x="3425" y="25"/>
                        </a:lnTo>
                        <a:lnTo>
                          <a:pt x="3363" y="6"/>
                        </a:lnTo>
                        <a:lnTo>
                          <a:pt x="3290" y="0"/>
                        </a:lnTo>
                        <a:lnTo>
                          <a:pt x="3210" y="6"/>
                        </a:lnTo>
                        <a:lnTo>
                          <a:pt x="3167" y="12"/>
                        </a:lnTo>
                        <a:lnTo>
                          <a:pt x="3125" y="23"/>
                        </a:lnTo>
                        <a:lnTo>
                          <a:pt x="3100" y="33"/>
                        </a:lnTo>
                        <a:lnTo>
                          <a:pt x="3068" y="48"/>
                        </a:lnTo>
                        <a:lnTo>
                          <a:pt x="3041" y="63"/>
                        </a:lnTo>
                        <a:lnTo>
                          <a:pt x="3016" y="81"/>
                        </a:lnTo>
                        <a:lnTo>
                          <a:pt x="2995" y="96"/>
                        </a:lnTo>
                        <a:lnTo>
                          <a:pt x="2975" y="113"/>
                        </a:lnTo>
                        <a:lnTo>
                          <a:pt x="2954" y="138"/>
                        </a:lnTo>
                        <a:lnTo>
                          <a:pt x="2933" y="169"/>
                        </a:lnTo>
                        <a:lnTo>
                          <a:pt x="2918" y="198"/>
                        </a:lnTo>
                        <a:lnTo>
                          <a:pt x="2904" y="225"/>
                        </a:lnTo>
                        <a:lnTo>
                          <a:pt x="2883" y="248"/>
                        </a:lnTo>
                        <a:lnTo>
                          <a:pt x="2860" y="267"/>
                        </a:lnTo>
                        <a:lnTo>
                          <a:pt x="2806" y="306"/>
                        </a:lnTo>
                        <a:lnTo>
                          <a:pt x="2703" y="369"/>
                        </a:lnTo>
                        <a:lnTo>
                          <a:pt x="2660" y="386"/>
                        </a:lnTo>
                        <a:lnTo>
                          <a:pt x="2608" y="392"/>
                        </a:lnTo>
                        <a:lnTo>
                          <a:pt x="2564" y="386"/>
                        </a:lnTo>
                        <a:lnTo>
                          <a:pt x="2516" y="382"/>
                        </a:lnTo>
                        <a:lnTo>
                          <a:pt x="2413" y="377"/>
                        </a:lnTo>
                        <a:lnTo>
                          <a:pt x="2247" y="375"/>
                        </a:lnTo>
                        <a:lnTo>
                          <a:pt x="2074" y="377"/>
                        </a:lnTo>
                        <a:lnTo>
                          <a:pt x="1936" y="386"/>
                        </a:lnTo>
                        <a:lnTo>
                          <a:pt x="1827" y="404"/>
                        </a:lnTo>
                        <a:lnTo>
                          <a:pt x="1723" y="427"/>
                        </a:lnTo>
                        <a:lnTo>
                          <a:pt x="1627" y="455"/>
                        </a:lnTo>
                        <a:lnTo>
                          <a:pt x="1542" y="492"/>
                        </a:lnTo>
                        <a:lnTo>
                          <a:pt x="1479" y="525"/>
                        </a:lnTo>
                        <a:lnTo>
                          <a:pt x="1414" y="565"/>
                        </a:lnTo>
                        <a:lnTo>
                          <a:pt x="1287" y="657"/>
                        </a:lnTo>
                        <a:lnTo>
                          <a:pt x="1185" y="732"/>
                        </a:lnTo>
                        <a:lnTo>
                          <a:pt x="1110" y="788"/>
                        </a:lnTo>
                        <a:lnTo>
                          <a:pt x="1024" y="849"/>
                        </a:lnTo>
                        <a:lnTo>
                          <a:pt x="918" y="819"/>
                        </a:lnTo>
                        <a:lnTo>
                          <a:pt x="818" y="796"/>
                        </a:lnTo>
                        <a:lnTo>
                          <a:pt x="674" y="786"/>
                        </a:lnTo>
                        <a:lnTo>
                          <a:pt x="542" y="790"/>
                        </a:lnTo>
                        <a:lnTo>
                          <a:pt x="465" y="803"/>
                        </a:lnTo>
                        <a:lnTo>
                          <a:pt x="394" y="819"/>
                        </a:lnTo>
                        <a:lnTo>
                          <a:pt x="346" y="832"/>
                        </a:lnTo>
                        <a:lnTo>
                          <a:pt x="284" y="851"/>
                        </a:lnTo>
                        <a:lnTo>
                          <a:pt x="213" y="880"/>
                        </a:lnTo>
                        <a:lnTo>
                          <a:pt x="196" y="894"/>
                        </a:lnTo>
                        <a:lnTo>
                          <a:pt x="184" y="905"/>
                        </a:lnTo>
                        <a:lnTo>
                          <a:pt x="175" y="919"/>
                        </a:lnTo>
                        <a:lnTo>
                          <a:pt x="4" y="1320"/>
                        </a:lnTo>
                        <a:lnTo>
                          <a:pt x="0" y="1334"/>
                        </a:lnTo>
                        <a:lnTo>
                          <a:pt x="4" y="1345"/>
                        </a:lnTo>
                        <a:lnTo>
                          <a:pt x="10" y="1353"/>
                        </a:lnTo>
                        <a:lnTo>
                          <a:pt x="377" y="1633"/>
                        </a:lnTo>
                        <a:lnTo>
                          <a:pt x="398" y="1645"/>
                        </a:lnTo>
                        <a:lnTo>
                          <a:pt x="415" y="1651"/>
                        </a:lnTo>
                        <a:lnTo>
                          <a:pt x="438" y="1651"/>
                        </a:lnTo>
                        <a:lnTo>
                          <a:pt x="551" y="1637"/>
                        </a:lnTo>
                        <a:lnTo>
                          <a:pt x="676" y="1614"/>
                        </a:lnTo>
                        <a:lnTo>
                          <a:pt x="818" y="1572"/>
                        </a:lnTo>
                        <a:lnTo>
                          <a:pt x="924" y="1522"/>
                        </a:lnTo>
                        <a:lnTo>
                          <a:pt x="1018" y="1455"/>
                        </a:lnTo>
                        <a:lnTo>
                          <a:pt x="1085" y="1391"/>
                        </a:lnTo>
                        <a:lnTo>
                          <a:pt x="1135" y="1324"/>
                        </a:lnTo>
                        <a:lnTo>
                          <a:pt x="1162" y="1266"/>
                        </a:lnTo>
                        <a:lnTo>
                          <a:pt x="1245" y="1286"/>
                        </a:lnTo>
                        <a:lnTo>
                          <a:pt x="1314" y="1301"/>
                        </a:lnTo>
                        <a:lnTo>
                          <a:pt x="1421" y="1316"/>
                        </a:lnTo>
                        <a:lnTo>
                          <a:pt x="1517" y="1336"/>
                        </a:lnTo>
                        <a:lnTo>
                          <a:pt x="1608" y="1347"/>
                        </a:lnTo>
                        <a:lnTo>
                          <a:pt x="1708" y="1353"/>
                        </a:lnTo>
                        <a:lnTo>
                          <a:pt x="1800" y="1353"/>
                        </a:lnTo>
                        <a:lnTo>
                          <a:pt x="1915" y="1341"/>
                        </a:lnTo>
                        <a:lnTo>
                          <a:pt x="2036" y="1322"/>
                        </a:lnTo>
                        <a:lnTo>
                          <a:pt x="2140" y="1295"/>
                        </a:lnTo>
                        <a:lnTo>
                          <a:pt x="2222" y="1264"/>
                        </a:lnTo>
                        <a:lnTo>
                          <a:pt x="2303" y="1339"/>
                        </a:lnTo>
                        <a:lnTo>
                          <a:pt x="2407" y="1449"/>
                        </a:lnTo>
                        <a:lnTo>
                          <a:pt x="2441" y="1484"/>
                        </a:lnTo>
                        <a:lnTo>
                          <a:pt x="2464" y="1505"/>
                        </a:lnTo>
                        <a:lnTo>
                          <a:pt x="2491" y="1522"/>
                        </a:lnTo>
                        <a:lnTo>
                          <a:pt x="2524" y="1539"/>
                        </a:lnTo>
                        <a:lnTo>
                          <a:pt x="2555" y="1551"/>
                        </a:lnTo>
                        <a:lnTo>
                          <a:pt x="2607" y="1568"/>
                        </a:lnTo>
                        <a:lnTo>
                          <a:pt x="2620" y="1576"/>
                        </a:lnTo>
                        <a:lnTo>
                          <a:pt x="2630" y="1587"/>
                        </a:lnTo>
                        <a:lnTo>
                          <a:pt x="2653" y="1637"/>
                        </a:lnTo>
                        <a:lnTo>
                          <a:pt x="2687" y="1741"/>
                        </a:lnTo>
                        <a:lnTo>
                          <a:pt x="2699" y="1891"/>
                        </a:lnTo>
                        <a:lnTo>
                          <a:pt x="2653" y="2122"/>
                        </a:lnTo>
                        <a:lnTo>
                          <a:pt x="2595" y="2327"/>
                        </a:lnTo>
                        <a:lnTo>
                          <a:pt x="2526" y="2535"/>
                        </a:lnTo>
                        <a:lnTo>
                          <a:pt x="2401" y="2800"/>
                        </a:lnTo>
                        <a:lnTo>
                          <a:pt x="2895" y="2316"/>
                        </a:lnTo>
                        <a:lnTo>
                          <a:pt x="3091" y="2093"/>
                        </a:lnTo>
                        <a:lnTo>
                          <a:pt x="3210" y="1891"/>
                        </a:lnTo>
                        <a:lnTo>
                          <a:pt x="3308" y="1724"/>
                        </a:lnTo>
                        <a:lnTo>
                          <a:pt x="3377" y="1568"/>
                        </a:lnTo>
                        <a:lnTo>
                          <a:pt x="3400" y="1466"/>
                        </a:lnTo>
                        <a:lnTo>
                          <a:pt x="3423" y="1322"/>
                        </a:lnTo>
                        <a:lnTo>
                          <a:pt x="3423" y="1207"/>
                        </a:lnTo>
                        <a:lnTo>
                          <a:pt x="3400" y="1134"/>
                        </a:lnTo>
                        <a:lnTo>
                          <a:pt x="3371" y="1070"/>
                        </a:lnTo>
                        <a:lnTo>
                          <a:pt x="3319" y="1019"/>
                        </a:lnTo>
                        <a:lnTo>
                          <a:pt x="3227" y="972"/>
                        </a:lnTo>
                        <a:lnTo>
                          <a:pt x="3137" y="949"/>
                        </a:lnTo>
                        <a:lnTo>
                          <a:pt x="3079" y="932"/>
                        </a:lnTo>
                        <a:lnTo>
                          <a:pt x="3044" y="869"/>
                        </a:lnTo>
                        <a:lnTo>
                          <a:pt x="3068" y="782"/>
                        </a:lnTo>
                        <a:lnTo>
                          <a:pt x="3119" y="690"/>
                        </a:lnTo>
                        <a:lnTo>
                          <a:pt x="3165" y="617"/>
                        </a:lnTo>
                        <a:lnTo>
                          <a:pt x="3225" y="548"/>
                        </a:lnTo>
                        <a:lnTo>
                          <a:pt x="3294" y="521"/>
                        </a:lnTo>
                        <a:lnTo>
                          <a:pt x="3354" y="502"/>
                        </a:lnTo>
                        <a:lnTo>
                          <a:pt x="3404" y="484"/>
                        </a:lnTo>
                        <a:lnTo>
                          <a:pt x="3450" y="463"/>
                        </a:lnTo>
                        <a:lnTo>
                          <a:pt x="3496" y="438"/>
                        </a:lnTo>
                        <a:lnTo>
                          <a:pt x="3530" y="411"/>
                        </a:lnTo>
                        <a:lnTo>
                          <a:pt x="3561" y="375"/>
                        </a:lnTo>
                        <a:lnTo>
                          <a:pt x="3573" y="350"/>
                        </a:lnTo>
                        <a:lnTo>
                          <a:pt x="3580" y="313"/>
                        </a:lnTo>
                        <a:lnTo>
                          <a:pt x="3588" y="290"/>
                        </a:lnTo>
                        <a:lnTo>
                          <a:pt x="3605" y="275"/>
                        </a:lnTo>
                        <a:lnTo>
                          <a:pt x="3632" y="248"/>
                        </a:lnTo>
                        <a:lnTo>
                          <a:pt x="3667" y="211"/>
                        </a:lnTo>
                        <a:lnTo>
                          <a:pt x="3692" y="183"/>
                        </a:lnTo>
                        <a:lnTo>
                          <a:pt x="3726" y="148"/>
                        </a:lnTo>
                        <a:lnTo>
                          <a:pt x="3753" y="125"/>
                        </a:lnTo>
                        <a:lnTo>
                          <a:pt x="3824" y="71"/>
                        </a:lnTo>
                        <a:close/>
                      </a:path>
                    </a:pathLst>
                  </a:custGeom>
                  <a:solidFill>
                    <a:srgbClr val="FFFFFF"/>
                  </a:solidFill>
                  <a:ln w="508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  <p:grpSp>
                <p:nvGrpSpPr>
                  <p:cNvPr id="9" name="Group 51"/>
                  <p:cNvGrpSpPr>
                    <a:grpSpLocks/>
                  </p:cNvGrpSpPr>
                  <p:nvPr/>
                </p:nvGrpSpPr>
                <p:grpSpPr bwMode="auto">
                  <a:xfrm>
                    <a:off x="3632" y="11209"/>
                    <a:ext cx="537" cy="301"/>
                    <a:chOff x="3632" y="11209"/>
                    <a:chExt cx="537" cy="301"/>
                  </a:xfrm>
                </p:grpSpPr>
                <p:grpSp>
                  <p:nvGrpSpPr>
                    <p:cNvPr id="10" name="Group 53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3632" y="11230"/>
                      <a:ext cx="448" cy="280"/>
                      <a:chOff x="3632" y="11230"/>
                      <a:chExt cx="448" cy="280"/>
                    </a:xfrm>
                  </p:grpSpPr>
                  <p:sp>
                    <p:nvSpPr>
                      <p:cNvPr id="13392" name="Freeform 58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3632" y="11230"/>
                        <a:ext cx="423" cy="55"/>
                      </a:xfrm>
                      <a:custGeom>
                        <a:avLst/>
                        <a:gdLst>
                          <a:gd name="T0" fmla="*/ 52 w 847"/>
                          <a:gd name="T1" fmla="*/ 1 h 109"/>
                          <a:gd name="T2" fmla="*/ 42 w 847"/>
                          <a:gd name="T3" fmla="*/ 0 h 109"/>
                          <a:gd name="T4" fmla="*/ 34 w 847"/>
                          <a:gd name="T5" fmla="*/ 1 h 109"/>
                          <a:gd name="T6" fmla="*/ 24 w 847"/>
                          <a:gd name="T7" fmla="*/ 2 h 109"/>
                          <a:gd name="T8" fmla="*/ 16 w 847"/>
                          <a:gd name="T9" fmla="*/ 3 h 109"/>
                          <a:gd name="T10" fmla="*/ 8 w 847"/>
                          <a:gd name="T11" fmla="*/ 4 h 109"/>
                          <a:gd name="T12" fmla="*/ 3 w 847"/>
                          <a:gd name="T13" fmla="*/ 6 h 109"/>
                          <a:gd name="T14" fmla="*/ 0 w 847"/>
                          <a:gd name="T15" fmla="*/ 7 h 109"/>
                          <a:gd name="T16" fmla="*/ 0 60000 65536"/>
                          <a:gd name="T17" fmla="*/ 0 60000 65536"/>
                          <a:gd name="T18" fmla="*/ 0 60000 65536"/>
                          <a:gd name="T19" fmla="*/ 0 60000 65536"/>
                          <a:gd name="T20" fmla="*/ 0 60000 65536"/>
                          <a:gd name="T21" fmla="*/ 0 60000 65536"/>
                          <a:gd name="T22" fmla="*/ 0 60000 65536"/>
                          <a:gd name="T23" fmla="*/ 0 60000 65536"/>
                          <a:gd name="T24" fmla="*/ 0 w 847"/>
                          <a:gd name="T25" fmla="*/ 0 h 109"/>
                          <a:gd name="T26" fmla="*/ 847 w 847"/>
                          <a:gd name="T27" fmla="*/ 109 h 109"/>
                        </a:gdLst>
                        <a:ahLst/>
                        <a:cxnLst>
                          <a:cxn ang="T16">
                            <a:pos x="T0" y="T1"/>
                          </a:cxn>
                          <a:cxn ang="T17">
                            <a:pos x="T2" y="T3"/>
                          </a:cxn>
                          <a:cxn ang="T18">
                            <a:pos x="T4" y="T5"/>
                          </a:cxn>
                          <a:cxn ang="T19">
                            <a:pos x="T6" y="T7"/>
                          </a:cxn>
                          <a:cxn ang="T20">
                            <a:pos x="T8" y="T9"/>
                          </a:cxn>
                          <a:cxn ang="T21">
                            <a:pos x="T10" y="T11"/>
                          </a:cxn>
                          <a:cxn ang="T22">
                            <a:pos x="T12" y="T13"/>
                          </a:cxn>
                          <a:cxn ang="T23">
                            <a:pos x="T14" y="T15"/>
                          </a:cxn>
                        </a:cxnLst>
                        <a:rect l="T24" t="T25" r="T26" b="T27"/>
                        <a:pathLst>
                          <a:path w="847" h="109">
                            <a:moveTo>
                              <a:pt x="847" y="5"/>
                            </a:moveTo>
                            <a:lnTo>
                              <a:pt x="686" y="0"/>
                            </a:lnTo>
                            <a:lnTo>
                              <a:pt x="544" y="3"/>
                            </a:lnTo>
                            <a:lnTo>
                              <a:pt x="386" y="17"/>
                            </a:lnTo>
                            <a:lnTo>
                              <a:pt x="256" y="38"/>
                            </a:lnTo>
                            <a:lnTo>
                              <a:pt x="140" y="63"/>
                            </a:lnTo>
                            <a:lnTo>
                              <a:pt x="54" y="90"/>
                            </a:lnTo>
                            <a:lnTo>
                              <a:pt x="0" y="109"/>
                            </a:lnTo>
                          </a:path>
                        </a:pathLst>
                      </a:custGeom>
                      <a:noFill/>
                      <a:ln w="508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</p:spPr>
                    <p:txBody>
                      <a:bodyPr/>
                      <a:lstStyle/>
                      <a:p>
                        <a:endParaRPr lang="ru-RU"/>
                      </a:p>
                    </p:txBody>
                  </p:sp>
                  <p:sp>
                    <p:nvSpPr>
                      <p:cNvPr id="13393" name="Freeform 57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3637" y="11268"/>
                        <a:ext cx="386" cy="54"/>
                      </a:xfrm>
                      <a:custGeom>
                        <a:avLst/>
                        <a:gdLst>
                          <a:gd name="T0" fmla="*/ 48 w 772"/>
                          <a:gd name="T1" fmla="*/ 0 h 107"/>
                          <a:gd name="T2" fmla="*/ 36 w 772"/>
                          <a:gd name="T3" fmla="*/ 1 h 107"/>
                          <a:gd name="T4" fmla="*/ 24 w 772"/>
                          <a:gd name="T5" fmla="*/ 2 h 107"/>
                          <a:gd name="T6" fmla="*/ 14 w 772"/>
                          <a:gd name="T7" fmla="*/ 4 h 107"/>
                          <a:gd name="T8" fmla="*/ 8 w 772"/>
                          <a:gd name="T9" fmla="*/ 5 h 107"/>
                          <a:gd name="T10" fmla="*/ 0 w 772"/>
                          <a:gd name="T11" fmla="*/ 7 h 107"/>
                          <a:gd name="T12" fmla="*/ 0 60000 65536"/>
                          <a:gd name="T13" fmla="*/ 0 60000 65536"/>
                          <a:gd name="T14" fmla="*/ 0 60000 65536"/>
                          <a:gd name="T15" fmla="*/ 0 60000 65536"/>
                          <a:gd name="T16" fmla="*/ 0 60000 65536"/>
                          <a:gd name="T17" fmla="*/ 0 60000 65536"/>
                          <a:gd name="T18" fmla="*/ 0 w 772"/>
                          <a:gd name="T19" fmla="*/ 0 h 107"/>
                          <a:gd name="T20" fmla="*/ 772 w 772"/>
                          <a:gd name="T21" fmla="*/ 107 h 107"/>
                        </a:gdLst>
                        <a:ahLst/>
                        <a:cxnLst>
                          <a:cxn ang="T12">
                            <a:pos x="T0" y="T1"/>
                          </a:cxn>
                          <a:cxn ang="T13">
                            <a:pos x="T2" y="T3"/>
                          </a:cxn>
                          <a:cxn ang="T14">
                            <a:pos x="T4" y="T5"/>
                          </a:cxn>
                          <a:cxn ang="T15">
                            <a:pos x="T6" y="T7"/>
                          </a:cxn>
                          <a:cxn ang="T16">
                            <a:pos x="T8" y="T9"/>
                          </a:cxn>
                          <a:cxn ang="T17">
                            <a:pos x="T10" y="T11"/>
                          </a:cxn>
                        </a:cxnLst>
                        <a:rect l="T18" t="T19" r="T20" b="T21"/>
                        <a:pathLst>
                          <a:path w="772" h="107">
                            <a:moveTo>
                              <a:pt x="772" y="0"/>
                            </a:moveTo>
                            <a:lnTo>
                              <a:pt x="564" y="11"/>
                            </a:lnTo>
                            <a:lnTo>
                              <a:pt x="370" y="26"/>
                            </a:lnTo>
                            <a:lnTo>
                              <a:pt x="230" y="50"/>
                            </a:lnTo>
                            <a:lnTo>
                              <a:pt x="128" y="74"/>
                            </a:lnTo>
                            <a:lnTo>
                              <a:pt x="0" y="107"/>
                            </a:lnTo>
                          </a:path>
                        </a:pathLst>
                      </a:custGeom>
                      <a:noFill/>
                      <a:ln w="508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</p:spPr>
                    <p:txBody>
                      <a:bodyPr/>
                      <a:lstStyle/>
                      <a:p>
                        <a:endParaRPr lang="ru-RU"/>
                      </a:p>
                    </p:txBody>
                  </p:sp>
                  <p:sp>
                    <p:nvSpPr>
                      <p:cNvPr id="13394" name="Freeform 56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3679" y="11379"/>
                        <a:ext cx="288" cy="85"/>
                      </a:xfrm>
                      <a:custGeom>
                        <a:avLst/>
                        <a:gdLst>
                          <a:gd name="T0" fmla="*/ 36 w 577"/>
                          <a:gd name="T1" fmla="*/ 0 h 170"/>
                          <a:gd name="T2" fmla="*/ 30 w 577"/>
                          <a:gd name="T3" fmla="*/ 3 h 170"/>
                          <a:gd name="T4" fmla="*/ 21 w 577"/>
                          <a:gd name="T5" fmla="*/ 5 h 170"/>
                          <a:gd name="T6" fmla="*/ 14 w 577"/>
                          <a:gd name="T7" fmla="*/ 7 h 170"/>
                          <a:gd name="T8" fmla="*/ 5 w 577"/>
                          <a:gd name="T9" fmla="*/ 10 h 170"/>
                          <a:gd name="T10" fmla="*/ 0 w 577"/>
                          <a:gd name="T11" fmla="*/ 11 h 170"/>
                          <a:gd name="T12" fmla="*/ 0 60000 65536"/>
                          <a:gd name="T13" fmla="*/ 0 60000 65536"/>
                          <a:gd name="T14" fmla="*/ 0 60000 65536"/>
                          <a:gd name="T15" fmla="*/ 0 60000 65536"/>
                          <a:gd name="T16" fmla="*/ 0 60000 65536"/>
                          <a:gd name="T17" fmla="*/ 0 60000 65536"/>
                          <a:gd name="T18" fmla="*/ 0 w 577"/>
                          <a:gd name="T19" fmla="*/ 0 h 170"/>
                          <a:gd name="T20" fmla="*/ 577 w 577"/>
                          <a:gd name="T21" fmla="*/ 170 h 170"/>
                        </a:gdLst>
                        <a:ahLst/>
                        <a:cxnLst>
                          <a:cxn ang="T12">
                            <a:pos x="T0" y="T1"/>
                          </a:cxn>
                          <a:cxn ang="T13">
                            <a:pos x="T2" y="T3"/>
                          </a:cxn>
                          <a:cxn ang="T14">
                            <a:pos x="T4" y="T5"/>
                          </a:cxn>
                          <a:cxn ang="T15">
                            <a:pos x="T6" y="T7"/>
                          </a:cxn>
                          <a:cxn ang="T16">
                            <a:pos x="T8" y="T9"/>
                          </a:cxn>
                          <a:cxn ang="T17">
                            <a:pos x="T10" y="T11"/>
                          </a:cxn>
                        </a:cxnLst>
                        <a:rect l="T18" t="T19" r="T20" b="T21"/>
                        <a:pathLst>
                          <a:path w="577" h="170">
                            <a:moveTo>
                              <a:pt x="577" y="0"/>
                            </a:moveTo>
                            <a:lnTo>
                              <a:pt x="484" y="43"/>
                            </a:lnTo>
                            <a:lnTo>
                              <a:pt x="338" y="89"/>
                            </a:lnTo>
                            <a:lnTo>
                              <a:pt x="225" y="118"/>
                            </a:lnTo>
                            <a:lnTo>
                              <a:pt x="91" y="150"/>
                            </a:lnTo>
                            <a:lnTo>
                              <a:pt x="0" y="170"/>
                            </a:lnTo>
                          </a:path>
                        </a:pathLst>
                      </a:custGeom>
                      <a:noFill/>
                      <a:ln w="508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</p:spPr>
                    <p:txBody>
                      <a:bodyPr/>
                      <a:lstStyle/>
                      <a:p>
                        <a:endParaRPr lang="ru-RU"/>
                      </a:p>
                    </p:txBody>
                  </p:sp>
                  <p:sp>
                    <p:nvSpPr>
                      <p:cNvPr id="13395" name="Freeform 55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3747" y="11389"/>
                        <a:ext cx="279" cy="103"/>
                      </a:xfrm>
                      <a:custGeom>
                        <a:avLst/>
                        <a:gdLst>
                          <a:gd name="T0" fmla="*/ 34 w 559"/>
                          <a:gd name="T1" fmla="*/ 0 h 205"/>
                          <a:gd name="T2" fmla="*/ 28 w 559"/>
                          <a:gd name="T3" fmla="*/ 4 h 205"/>
                          <a:gd name="T4" fmla="*/ 22 w 559"/>
                          <a:gd name="T5" fmla="*/ 7 h 205"/>
                          <a:gd name="T6" fmla="*/ 17 w 559"/>
                          <a:gd name="T7" fmla="*/ 9 h 205"/>
                          <a:gd name="T8" fmla="*/ 9 w 559"/>
                          <a:gd name="T9" fmla="*/ 11 h 205"/>
                          <a:gd name="T10" fmla="*/ 0 w 559"/>
                          <a:gd name="T11" fmla="*/ 13 h 205"/>
                          <a:gd name="T12" fmla="*/ 0 60000 65536"/>
                          <a:gd name="T13" fmla="*/ 0 60000 65536"/>
                          <a:gd name="T14" fmla="*/ 0 60000 65536"/>
                          <a:gd name="T15" fmla="*/ 0 60000 65536"/>
                          <a:gd name="T16" fmla="*/ 0 60000 65536"/>
                          <a:gd name="T17" fmla="*/ 0 60000 65536"/>
                          <a:gd name="T18" fmla="*/ 0 w 559"/>
                          <a:gd name="T19" fmla="*/ 0 h 205"/>
                          <a:gd name="T20" fmla="*/ 559 w 559"/>
                          <a:gd name="T21" fmla="*/ 205 h 205"/>
                        </a:gdLst>
                        <a:ahLst/>
                        <a:cxnLst>
                          <a:cxn ang="T12">
                            <a:pos x="T0" y="T1"/>
                          </a:cxn>
                          <a:cxn ang="T13">
                            <a:pos x="T2" y="T3"/>
                          </a:cxn>
                          <a:cxn ang="T14">
                            <a:pos x="T4" y="T5"/>
                          </a:cxn>
                          <a:cxn ang="T15">
                            <a:pos x="T6" y="T7"/>
                          </a:cxn>
                          <a:cxn ang="T16">
                            <a:pos x="T8" y="T9"/>
                          </a:cxn>
                          <a:cxn ang="T17">
                            <a:pos x="T10" y="T11"/>
                          </a:cxn>
                        </a:cxnLst>
                        <a:rect l="T18" t="T19" r="T20" b="T21"/>
                        <a:pathLst>
                          <a:path w="559" h="205">
                            <a:moveTo>
                              <a:pt x="559" y="0"/>
                            </a:moveTo>
                            <a:lnTo>
                              <a:pt x="455" y="63"/>
                            </a:lnTo>
                            <a:lnTo>
                              <a:pt x="363" y="103"/>
                            </a:lnTo>
                            <a:lnTo>
                              <a:pt x="282" y="132"/>
                            </a:lnTo>
                            <a:lnTo>
                              <a:pt x="157" y="167"/>
                            </a:lnTo>
                            <a:lnTo>
                              <a:pt x="0" y="205"/>
                            </a:lnTo>
                          </a:path>
                        </a:pathLst>
                      </a:custGeom>
                      <a:noFill/>
                      <a:ln w="508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</p:spPr>
                    <p:txBody>
                      <a:bodyPr/>
                      <a:lstStyle/>
                      <a:p>
                        <a:endParaRPr lang="ru-RU"/>
                      </a:p>
                    </p:txBody>
                  </p:sp>
                  <p:sp>
                    <p:nvSpPr>
                      <p:cNvPr id="13396" name="Freeform 54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3875" y="11403"/>
                        <a:ext cx="205" cy="107"/>
                      </a:xfrm>
                      <a:custGeom>
                        <a:avLst/>
                        <a:gdLst>
                          <a:gd name="T0" fmla="*/ 25 w 411"/>
                          <a:gd name="T1" fmla="*/ 0 h 214"/>
                          <a:gd name="T2" fmla="*/ 21 w 411"/>
                          <a:gd name="T3" fmla="*/ 3 h 214"/>
                          <a:gd name="T4" fmla="*/ 14 w 411"/>
                          <a:gd name="T5" fmla="*/ 7 h 214"/>
                          <a:gd name="T6" fmla="*/ 6 w 411"/>
                          <a:gd name="T7" fmla="*/ 12 h 214"/>
                          <a:gd name="T8" fmla="*/ 0 w 411"/>
                          <a:gd name="T9" fmla="*/ 13 h 214"/>
                          <a:gd name="T10" fmla="*/ 0 60000 65536"/>
                          <a:gd name="T11" fmla="*/ 0 60000 65536"/>
                          <a:gd name="T12" fmla="*/ 0 60000 65536"/>
                          <a:gd name="T13" fmla="*/ 0 60000 65536"/>
                          <a:gd name="T14" fmla="*/ 0 60000 65536"/>
                          <a:gd name="T15" fmla="*/ 0 w 411"/>
                          <a:gd name="T16" fmla="*/ 0 h 214"/>
                          <a:gd name="T17" fmla="*/ 411 w 411"/>
                          <a:gd name="T18" fmla="*/ 214 h 214"/>
                        </a:gdLst>
                        <a:ahLst/>
                        <a:cxnLst>
                          <a:cxn ang="T10">
                            <a:pos x="T0" y="T1"/>
                          </a:cxn>
                          <a:cxn ang="T11">
                            <a:pos x="T2" y="T3"/>
                          </a:cxn>
                          <a:cxn ang="T12">
                            <a:pos x="T4" y="T5"/>
                          </a:cxn>
                          <a:cxn ang="T13">
                            <a:pos x="T6" y="T7"/>
                          </a:cxn>
                          <a:cxn ang="T14">
                            <a:pos x="T8" y="T9"/>
                          </a:cxn>
                        </a:cxnLst>
                        <a:rect l="T15" t="T16" r="T17" b="T18"/>
                        <a:pathLst>
                          <a:path w="411" h="214">
                            <a:moveTo>
                              <a:pt x="411" y="0"/>
                            </a:moveTo>
                            <a:lnTo>
                              <a:pt x="336" y="58"/>
                            </a:lnTo>
                            <a:lnTo>
                              <a:pt x="229" y="122"/>
                            </a:lnTo>
                            <a:lnTo>
                              <a:pt x="102" y="179"/>
                            </a:lnTo>
                            <a:lnTo>
                              <a:pt x="0" y="214"/>
                            </a:lnTo>
                          </a:path>
                        </a:pathLst>
                      </a:custGeom>
                      <a:noFill/>
                      <a:ln w="508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</p:spPr>
                    <p:txBody>
                      <a:bodyPr/>
                      <a:lstStyle/>
                      <a:p>
                        <a:endParaRPr lang="ru-RU"/>
                      </a:p>
                    </p:txBody>
                  </p:sp>
                </p:grpSp>
                <p:sp>
                  <p:nvSpPr>
                    <p:cNvPr id="13391" name="Freeform 52"/>
                    <p:cNvSpPr>
                      <a:spLocks/>
                    </p:cNvSpPr>
                    <p:nvPr/>
                  </p:nvSpPr>
                  <p:spPr bwMode="auto">
                    <a:xfrm>
                      <a:off x="3902" y="11209"/>
                      <a:ext cx="267" cy="213"/>
                    </a:xfrm>
                    <a:custGeom>
                      <a:avLst/>
                      <a:gdLst>
                        <a:gd name="T0" fmla="*/ 21 w 534"/>
                        <a:gd name="T1" fmla="*/ 0 h 427"/>
                        <a:gd name="T2" fmla="*/ 14 w 534"/>
                        <a:gd name="T3" fmla="*/ 8 h 427"/>
                        <a:gd name="T4" fmla="*/ 11 w 534"/>
                        <a:gd name="T5" fmla="*/ 10 h 427"/>
                        <a:gd name="T6" fmla="*/ 7 w 534"/>
                        <a:gd name="T7" fmla="*/ 14 h 427"/>
                        <a:gd name="T8" fmla="*/ 4 w 534"/>
                        <a:gd name="T9" fmla="*/ 16 h 427"/>
                        <a:gd name="T10" fmla="*/ 0 w 534"/>
                        <a:gd name="T11" fmla="*/ 19 h 427"/>
                        <a:gd name="T12" fmla="*/ 7 w 534"/>
                        <a:gd name="T13" fmla="*/ 21 h 427"/>
                        <a:gd name="T14" fmla="*/ 14 w 534"/>
                        <a:gd name="T15" fmla="*/ 22 h 427"/>
                        <a:gd name="T16" fmla="*/ 21 w 534"/>
                        <a:gd name="T17" fmla="*/ 23 h 427"/>
                        <a:gd name="T18" fmla="*/ 27 w 534"/>
                        <a:gd name="T19" fmla="*/ 25 h 427"/>
                        <a:gd name="T20" fmla="*/ 33 w 534"/>
                        <a:gd name="T21" fmla="*/ 26 h 427"/>
                        <a:gd name="T22" fmla="*/ 0 60000 65536"/>
                        <a:gd name="T23" fmla="*/ 0 60000 65536"/>
                        <a:gd name="T24" fmla="*/ 0 60000 65536"/>
                        <a:gd name="T25" fmla="*/ 0 60000 65536"/>
                        <a:gd name="T26" fmla="*/ 0 60000 65536"/>
                        <a:gd name="T27" fmla="*/ 0 60000 65536"/>
                        <a:gd name="T28" fmla="*/ 0 60000 65536"/>
                        <a:gd name="T29" fmla="*/ 0 60000 65536"/>
                        <a:gd name="T30" fmla="*/ 0 60000 65536"/>
                        <a:gd name="T31" fmla="*/ 0 60000 65536"/>
                        <a:gd name="T32" fmla="*/ 0 60000 65536"/>
                        <a:gd name="T33" fmla="*/ 0 w 534"/>
                        <a:gd name="T34" fmla="*/ 0 h 427"/>
                        <a:gd name="T35" fmla="*/ 534 w 534"/>
                        <a:gd name="T36" fmla="*/ 427 h 427"/>
                      </a:gdLst>
                      <a:ahLst/>
                      <a:cxnLst>
                        <a:cxn ang="T22">
                          <a:pos x="T0" y="T1"/>
                        </a:cxn>
                        <a:cxn ang="T23">
                          <a:pos x="T2" y="T3"/>
                        </a:cxn>
                        <a:cxn ang="T24">
                          <a:pos x="T4" y="T5"/>
                        </a:cxn>
                        <a:cxn ang="T25">
                          <a:pos x="T6" y="T7"/>
                        </a:cxn>
                        <a:cxn ang="T26">
                          <a:pos x="T8" y="T9"/>
                        </a:cxn>
                        <a:cxn ang="T27">
                          <a:pos x="T10" y="T11"/>
                        </a:cxn>
                        <a:cxn ang="T28">
                          <a:pos x="T12" y="T13"/>
                        </a:cxn>
                        <a:cxn ang="T29">
                          <a:pos x="T14" y="T15"/>
                        </a:cxn>
                        <a:cxn ang="T30">
                          <a:pos x="T16" y="T17"/>
                        </a:cxn>
                        <a:cxn ang="T31">
                          <a:pos x="T18" y="T19"/>
                        </a:cxn>
                        <a:cxn ang="T32">
                          <a:pos x="T20" y="T21"/>
                        </a:cxn>
                      </a:cxnLst>
                      <a:rect l="T33" t="T34" r="T35" b="T36"/>
                      <a:pathLst>
                        <a:path w="534" h="427">
                          <a:moveTo>
                            <a:pt x="348" y="0"/>
                          </a:moveTo>
                          <a:lnTo>
                            <a:pt x="227" y="133"/>
                          </a:lnTo>
                          <a:lnTo>
                            <a:pt x="182" y="173"/>
                          </a:lnTo>
                          <a:lnTo>
                            <a:pt x="121" y="227"/>
                          </a:lnTo>
                          <a:lnTo>
                            <a:pt x="69" y="267"/>
                          </a:lnTo>
                          <a:lnTo>
                            <a:pt x="0" y="319"/>
                          </a:lnTo>
                          <a:lnTo>
                            <a:pt x="121" y="337"/>
                          </a:lnTo>
                          <a:lnTo>
                            <a:pt x="223" y="354"/>
                          </a:lnTo>
                          <a:lnTo>
                            <a:pt x="338" y="377"/>
                          </a:lnTo>
                          <a:lnTo>
                            <a:pt x="440" y="404"/>
                          </a:lnTo>
                          <a:lnTo>
                            <a:pt x="534" y="427"/>
                          </a:lnTo>
                        </a:path>
                      </a:pathLst>
                    </a:custGeom>
                    <a:noFill/>
                    <a:ln w="5080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ru-RU"/>
                    </a:p>
                  </p:txBody>
                </p:sp>
              </p:grpSp>
              <p:grpSp>
                <p:nvGrpSpPr>
                  <p:cNvPr id="11" name="Group 46"/>
                  <p:cNvGrpSpPr>
                    <a:grpSpLocks/>
                  </p:cNvGrpSpPr>
                  <p:nvPr/>
                </p:nvGrpSpPr>
                <p:grpSpPr bwMode="auto">
                  <a:xfrm>
                    <a:off x="5178" y="10871"/>
                    <a:ext cx="77" cy="48"/>
                    <a:chOff x="5178" y="10871"/>
                    <a:chExt cx="77" cy="48"/>
                  </a:xfrm>
                </p:grpSpPr>
                <p:sp>
                  <p:nvSpPr>
                    <p:cNvPr id="13386" name="Oval 50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5222" y="10877"/>
                      <a:ext cx="24" cy="24"/>
                    </a:xfrm>
                    <a:prstGeom prst="ellipse">
                      <a:avLst/>
                    </a:prstGeom>
                    <a:solidFill>
                      <a:srgbClr val="000000"/>
                    </a:solidFill>
                    <a:ln w="9525">
                      <a:noFill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13387" name="Freeform 49"/>
                    <p:cNvSpPr>
                      <a:spLocks/>
                    </p:cNvSpPr>
                    <p:nvPr/>
                  </p:nvSpPr>
                  <p:spPr bwMode="auto">
                    <a:xfrm>
                      <a:off x="5178" y="10871"/>
                      <a:ext cx="77" cy="48"/>
                    </a:xfrm>
                    <a:custGeom>
                      <a:avLst/>
                      <a:gdLst>
                        <a:gd name="T0" fmla="*/ 10 w 153"/>
                        <a:gd name="T1" fmla="*/ 0 h 96"/>
                        <a:gd name="T2" fmla="*/ 9 w 153"/>
                        <a:gd name="T3" fmla="*/ 3 h 96"/>
                        <a:gd name="T4" fmla="*/ 8 w 153"/>
                        <a:gd name="T5" fmla="*/ 3 h 96"/>
                        <a:gd name="T6" fmla="*/ 8 w 153"/>
                        <a:gd name="T7" fmla="*/ 5 h 96"/>
                        <a:gd name="T8" fmla="*/ 7 w 153"/>
                        <a:gd name="T9" fmla="*/ 6 h 96"/>
                        <a:gd name="T10" fmla="*/ 6 w 153"/>
                        <a:gd name="T11" fmla="*/ 6 h 96"/>
                        <a:gd name="T12" fmla="*/ 4 w 153"/>
                        <a:gd name="T13" fmla="*/ 6 h 96"/>
                        <a:gd name="T14" fmla="*/ 3 w 153"/>
                        <a:gd name="T15" fmla="*/ 6 h 96"/>
                        <a:gd name="T16" fmla="*/ 2 w 153"/>
                        <a:gd name="T17" fmla="*/ 6 h 96"/>
                        <a:gd name="T18" fmla="*/ 1 w 153"/>
                        <a:gd name="T19" fmla="*/ 5 h 96"/>
                        <a:gd name="T20" fmla="*/ 0 w 153"/>
                        <a:gd name="T21" fmla="*/ 3 h 96"/>
                        <a:gd name="T22" fmla="*/ 0 60000 65536"/>
                        <a:gd name="T23" fmla="*/ 0 60000 65536"/>
                        <a:gd name="T24" fmla="*/ 0 60000 65536"/>
                        <a:gd name="T25" fmla="*/ 0 60000 65536"/>
                        <a:gd name="T26" fmla="*/ 0 60000 65536"/>
                        <a:gd name="T27" fmla="*/ 0 60000 65536"/>
                        <a:gd name="T28" fmla="*/ 0 60000 65536"/>
                        <a:gd name="T29" fmla="*/ 0 60000 65536"/>
                        <a:gd name="T30" fmla="*/ 0 60000 65536"/>
                        <a:gd name="T31" fmla="*/ 0 60000 65536"/>
                        <a:gd name="T32" fmla="*/ 0 60000 65536"/>
                        <a:gd name="T33" fmla="*/ 0 w 153"/>
                        <a:gd name="T34" fmla="*/ 0 h 96"/>
                        <a:gd name="T35" fmla="*/ 153 w 153"/>
                        <a:gd name="T36" fmla="*/ 96 h 96"/>
                      </a:gdLst>
                      <a:ahLst/>
                      <a:cxnLst>
                        <a:cxn ang="T22">
                          <a:pos x="T0" y="T1"/>
                        </a:cxn>
                        <a:cxn ang="T23">
                          <a:pos x="T2" y="T3"/>
                        </a:cxn>
                        <a:cxn ang="T24">
                          <a:pos x="T4" y="T5"/>
                        </a:cxn>
                        <a:cxn ang="T25">
                          <a:pos x="T6" y="T7"/>
                        </a:cxn>
                        <a:cxn ang="T26">
                          <a:pos x="T8" y="T9"/>
                        </a:cxn>
                        <a:cxn ang="T27">
                          <a:pos x="T10" y="T11"/>
                        </a:cxn>
                        <a:cxn ang="T28">
                          <a:pos x="T12" y="T13"/>
                        </a:cxn>
                        <a:cxn ang="T29">
                          <a:pos x="T14" y="T15"/>
                        </a:cxn>
                        <a:cxn ang="T30">
                          <a:pos x="T16" y="T17"/>
                        </a:cxn>
                        <a:cxn ang="T31">
                          <a:pos x="T18" y="T19"/>
                        </a:cxn>
                        <a:cxn ang="T32">
                          <a:pos x="T20" y="T21"/>
                        </a:cxn>
                      </a:cxnLst>
                      <a:rect l="T33" t="T34" r="T35" b="T36"/>
                      <a:pathLst>
                        <a:path w="153" h="96">
                          <a:moveTo>
                            <a:pt x="153" y="0"/>
                          </a:moveTo>
                          <a:lnTo>
                            <a:pt x="140" y="33"/>
                          </a:lnTo>
                          <a:lnTo>
                            <a:pt x="128" y="58"/>
                          </a:lnTo>
                          <a:lnTo>
                            <a:pt x="115" y="75"/>
                          </a:lnTo>
                          <a:lnTo>
                            <a:pt x="102" y="84"/>
                          </a:lnTo>
                          <a:lnTo>
                            <a:pt x="86" y="90"/>
                          </a:lnTo>
                          <a:lnTo>
                            <a:pt x="59" y="96"/>
                          </a:lnTo>
                          <a:lnTo>
                            <a:pt x="34" y="92"/>
                          </a:lnTo>
                          <a:lnTo>
                            <a:pt x="21" y="84"/>
                          </a:lnTo>
                          <a:lnTo>
                            <a:pt x="9" y="71"/>
                          </a:lnTo>
                          <a:lnTo>
                            <a:pt x="0" y="56"/>
                          </a:lnTo>
                        </a:path>
                      </a:pathLst>
                    </a:custGeom>
                    <a:noFill/>
                    <a:ln w="5080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13388" name="Oval 48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5229" y="10872"/>
                      <a:ext cx="24" cy="23"/>
                    </a:xfrm>
                    <a:prstGeom prst="ellipse">
                      <a:avLst/>
                    </a:prstGeom>
                    <a:solidFill>
                      <a:srgbClr val="000000"/>
                    </a:solidFill>
                    <a:ln w="9525">
                      <a:noFill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13389" name="Oval 47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5235" y="10878"/>
                      <a:ext cx="18" cy="17"/>
                    </a:xfrm>
                    <a:prstGeom prst="ellipse">
                      <a:avLst/>
                    </a:prstGeom>
                    <a:solidFill>
                      <a:srgbClr val="FFFFFF"/>
                    </a:solidFill>
                    <a:ln w="9525">
                      <a:noFill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ru-RU"/>
                    </a:p>
                  </p:txBody>
                </p:sp>
              </p:grpSp>
              <p:grpSp>
                <p:nvGrpSpPr>
                  <p:cNvPr id="12" name="Group 40"/>
                  <p:cNvGrpSpPr>
                    <a:grpSpLocks/>
                  </p:cNvGrpSpPr>
                  <p:nvPr/>
                </p:nvGrpSpPr>
                <p:grpSpPr bwMode="auto">
                  <a:xfrm>
                    <a:off x="4699" y="11398"/>
                    <a:ext cx="271" cy="483"/>
                    <a:chOff x="4699" y="11398"/>
                    <a:chExt cx="271" cy="483"/>
                  </a:xfrm>
                </p:grpSpPr>
                <p:sp>
                  <p:nvSpPr>
                    <p:cNvPr id="13381" name="Freeform 45"/>
                    <p:cNvSpPr>
                      <a:spLocks/>
                    </p:cNvSpPr>
                    <p:nvPr/>
                  </p:nvSpPr>
                  <p:spPr bwMode="auto">
                    <a:xfrm>
                      <a:off x="4699" y="11398"/>
                      <a:ext cx="105" cy="43"/>
                    </a:xfrm>
                    <a:custGeom>
                      <a:avLst/>
                      <a:gdLst>
                        <a:gd name="T0" fmla="*/ 13 w 212"/>
                        <a:gd name="T1" fmla="*/ 0 h 84"/>
                        <a:gd name="T2" fmla="*/ 9 w 212"/>
                        <a:gd name="T3" fmla="*/ 2 h 84"/>
                        <a:gd name="T4" fmla="*/ 6 w 212"/>
                        <a:gd name="T5" fmla="*/ 4 h 84"/>
                        <a:gd name="T6" fmla="*/ 2 w 212"/>
                        <a:gd name="T7" fmla="*/ 5 h 84"/>
                        <a:gd name="T8" fmla="*/ 0 w 212"/>
                        <a:gd name="T9" fmla="*/ 6 h 84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  <a:gd name="T15" fmla="*/ 0 w 212"/>
                        <a:gd name="T16" fmla="*/ 0 h 84"/>
                        <a:gd name="T17" fmla="*/ 212 w 212"/>
                        <a:gd name="T18" fmla="*/ 84 h 84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T15" t="T16" r="T17" b="T18"/>
                      <a:pathLst>
                        <a:path w="212" h="84">
                          <a:moveTo>
                            <a:pt x="212" y="0"/>
                          </a:moveTo>
                          <a:lnTo>
                            <a:pt x="150" y="31"/>
                          </a:lnTo>
                          <a:lnTo>
                            <a:pt x="98" y="54"/>
                          </a:lnTo>
                          <a:lnTo>
                            <a:pt x="41" y="73"/>
                          </a:lnTo>
                          <a:lnTo>
                            <a:pt x="0" y="84"/>
                          </a:lnTo>
                        </a:path>
                      </a:pathLst>
                    </a:custGeom>
                    <a:noFill/>
                    <a:ln w="5080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13382" name="Freeform 44"/>
                    <p:cNvSpPr>
                      <a:spLocks/>
                    </p:cNvSpPr>
                    <p:nvPr/>
                  </p:nvSpPr>
                  <p:spPr bwMode="auto">
                    <a:xfrm>
                      <a:off x="4729" y="11437"/>
                      <a:ext cx="115" cy="34"/>
                    </a:xfrm>
                    <a:custGeom>
                      <a:avLst/>
                      <a:gdLst>
                        <a:gd name="T0" fmla="*/ 15 w 228"/>
                        <a:gd name="T1" fmla="*/ 0 h 69"/>
                        <a:gd name="T2" fmla="*/ 12 w 228"/>
                        <a:gd name="T3" fmla="*/ 1 h 69"/>
                        <a:gd name="T4" fmla="*/ 9 w 228"/>
                        <a:gd name="T5" fmla="*/ 2 h 69"/>
                        <a:gd name="T6" fmla="*/ 5 w 228"/>
                        <a:gd name="T7" fmla="*/ 3 h 69"/>
                        <a:gd name="T8" fmla="*/ 3 w 228"/>
                        <a:gd name="T9" fmla="*/ 3 h 69"/>
                        <a:gd name="T10" fmla="*/ 0 w 228"/>
                        <a:gd name="T11" fmla="*/ 4 h 69"/>
                        <a:gd name="T12" fmla="*/ 0 60000 65536"/>
                        <a:gd name="T13" fmla="*/ 0 60000 65536"/>
                        <a:gd name="T14" fmla="*/ 0 60000 65536"/>
                        <a:gd name="T15" fmla="*/ 0 60000 65536"/>
                        <a:gd name="T16" fmla="*/ 0 60000 65536"/>
                        <a:gd name="T17" fmla="*/ 0 60000 65536"/>
                        <a:gd name="T18" fmla="*/ 0 w 228"/>
                        <a:gd name="T19" fmla="*/ 0 h 69"/>
                        <a:gd name="T20" fmla="*/ 228 w 228"/>
                        <a:gd name="T21" fmla="*/ 69 h 69"/>
                      </a:gdLst>
                      <a:ahLst/>
                      <a:cxnLst>
                        <a:cxn ang="T12">
                          <a:pos x="T0" y="T1"/>
                        </a:cxn>
                        <a:cxn ang="T13">
                          <a:pos x="T2" y="T3"/>
                        </a:cxn>
                        <a:cxn ang="T14">
                          <a:pos x="T4" y="T5"/>
                        </a:cxn>
                        <a:cxn ang="T15">
                          <a:pos x="T6" y="T7"/>
                        </a:cxn>
                        <a:cxn ang="T16">
                          <a:pos x="T8" y="T9"/>
                        </a:cxn>
                        <a:cxn ang="T17">
                          <a:pos x="T10" y="T11"/>
                        </a:cxn>
                      </a:cxnLst>
                      <a:rect l="T18" t="T19" r="T20" b="T21"/>
                      <a:pathLst>
                        <a:path w="228" h="69">
                          <a:moveTo>
                            <a:pt x="228" y="0"/>
                          </a:moveTo>
                          <a:lnTo>
                            <a:pt x="180" y="21"/>
                          </a:lnTo>
                          <a:lnTo>
                            <a:pt x="128" y="38"/>
                          </a:lnTo>
                          <a:lnTo>
                            <a:pt x="80" y="52"/>
                          </a:lnTo>
                          <a:lnTo>
                            <a:pt x="42" y="61"/>
                          </a:lnTo>
                          <a:lnTo>
                            <a:pt x="0" y="69"/>
                          </a:lnTo>
                        </a:path>
                      </a:pathLst>
                    </a:custGeom>
                    <a:noFill/>
                    <a:ln w="5080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13383" name="Freeform 43"/>
                    <p:cNvSpPr>
                      <a:spLocks/>
                    </p:cNvSpPr>
                    <p:nvPr/>
                  </p:nvSpPr>
                  <p:spPr bwMode="auto">
                    <a:xfrm>
                      <a:off x="4764" y="11487"/>
                      <a:ext cx="125" cy="19"/>
                    </a:xfrm>
                    <a:custGeom>
                      <a:avLst/>
                      <a:gdLst>
                        <a:gd name="T0" fmla="*/ 16 w 250"/>
                        <a:gd name="T1" fmla="*/ 0 h 38"/>
                        <a:gd name="T2" fmla="*/ 12 w 250"/>
                        <a:gd name="T3" fmla="*/ 1 h 38"/>
                        <a:gd name="T4" fmla="*/ 8 w 250"/>
                        <a:gd name="T5" fmla="*/ 2 h 38"/>
                        <a:gd name="T6" fmla="*/ 4 w 250"/>
                        <a:gd name="T7" fmla="*/ 2 h 38"/>
                        <a:gd name="T8" fmla="*/ 0 w 250"/>
                        <a:gd name="T9" fmla="*/ 2 h 38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  <a:gd name="T15" fmla="*/ 0 w 250"/>
                        <a:gd name="T16" fmla="*/ 0 h 38"/>
                        <a:gd name="T17" fmla="*/ 250 w 250"/>
                        <a:gd name="T18" fmla="*/ 38 h 38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T15" t="T16" r="T17" b="T18"/>
                      <a:pathLst>
                        <a:path w="250" h="38">
                          <a:moveTo>
                            <a:pt x="250" y="0"/>
                          </a:moveTo>
                          <a:lnTo>
                            <a:pt x="180" y="19"/>
                          </a:lnTo>
                          <a:lnTo>
                            <a:pt x="113" y="32"/>
                          </a:lnTo>
                          <a:lnTo>
                            <a:pt x="63" y="38"/>
                          </a:lnTo>
                          <a:lnTo>
                            <a:pt x="0" y="38"/>
                          </a:lnTo>
                        </a:path>
                      </a:pathLst>
                    </a:custGeom>
                    <a:noFill/>
                    <a:ln w="5080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13384" name="Freeform 42"/>
                    <p:cNvSpPr>
                      <a:spLocks/>
                    </p:cNvSpPr>
                    <p:nvPr/>
                  </p:nvSpPr>
                  <p:spPr bwMode="auto">
                    <a:xfrm>
                      <a:off x="4910" y="11693"/>
                      <a:ext cx="60" cy="58"/>
                    </a:xfrm>
                    <a:custGeom>
                      <a:avLst/>
                      <a:gdLst>
                        <a:gd name="T0" fmla="*/ 7 w 121"/>
                        <a:gd name="T1" fmla="*/ 0 h 115"/>
                        <a:gd name="T2" fmla="*/ 4 w 121"/>
                        <a:gd name="T3" fmla="*/ 3 h 115"/>
                        <a:gd name="T4" fmla="*/ 1 w 121"/>
                        <a:gd name="T5" fmla="*/ 6 h 115"/>
                        <a:gd name="T6" fmla="*/ 0 w 121"/>
                        <a:gd name="T7" fmla="*/ 8 h 115"/>
                        <a:gd name="T8" fmla="*/ 0 60000 65536"/>
                        <a:gd name="T9" fmla="*/ 0 60000 65536"/>
                        <a:gd name="T10" fmla="*/ 0 60000 65536"/>
                        <a:gd name="T11" fmla="*/ 0 60000 65536"/>
                        <a:gd name="T12" fmla="*/ 0 w 121"/>
                        <a:gd name="T13" fmla="*/ 0 h 115"/>
                        <a:gd name="T14" fmla="*/ 121 w 121"/>
                        <a:gd name="T15" fmla="*/ 115 h 115"/>
                      </a:gdLst>
                      <a:ahLst/>
                      <a:cxnLst>
                        <a:cxn ang="T8">
                          <a:pos x="T0" y="T1"/>
                        </a:cxn>
                        <a:cxn ang="T9">
                          <a:pos x="T2" y="T3"/>
                        </a:cxn>
                        <a:cxn ang="T10">
                          <a:pos x="T4" y="T5"/>
                        </a:cxn>
                        <a:cxn ang="T11">
                          <a:pos x="T6" y="T7"/>
                        </a:cxn>
                      </a:cxnLst>
                      <a:rect l="T12" t="T13" r="T14" b="T15"/>
                      <a:pathLst>
                        <a:path w="121" h="115">
                          <a:moveTo>
                            <a:pt x="121" y="0"/>
                          </a:moveTo>
                          <a:lnTo>
                            <a:pt x="75" y="46"/>
                          </a:lnTo>
                          <a:lnTo>
                            <a:pt x="29" y="86"/>
                          </a:lnTo>
                          <a:lnTo>
                            <a:pt x="0" y="115"/>
                          </a:lnTo>
                        </a:path>
                      </a:pathLst>
                    </a:custGeom>
                    <a:noFill/>
                    <a:ln w="5080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13385" name="Freeform 41"/>
                    <p:cNvSpPr>
                      <a:spLocks/>
                    </p:cNvSpPr>
                    <p:nvPr/>
                  </p:nvSpPr>
                  <p:spPr bwMode="auto">
                    <a:xfrm>
                      <a:off x="4881" y="11786"/>
                      <a:ext cx="81" cy="95"/>
                    </a:xfrm>
                    <a:custGeom>
                      <a:avLst/>
                      <a:gdLst>
                        <a:gd name="T0" fmla="*/ 10 w 162"/>
                        <a:gd name="T1" fmla="*/ 0 h 191"/>
                        <a:gd name="T2" fmla="*/ 5 w 162"/>
                        <a:gd name="T3" fmla="*/ 5 h 191"/>
                        <a:gd name="T4" fmla="*/ 1 w 162"/>
                        <a:gd name="T5" fmla="*/ 11 h 191"/>
                        <a:gd name="T6" fmla="*/ 0 w 162"/>
                        <a:gd name="T7" fmla="*/ 11 h 191"/>
                        <a:gd name="T8" fmla="*/ 0 60000 65536"/>
                        <a:gd name="T9" fmla="*/ 0 60000 65536"/>
                        <a:gd name="T10" fmla="*/ 0 60000 65536"/>
                        <a:gd name="T11" fmla="*/ 0 60000 65536"/>
                        <a:gd name="T12" fmla="*/ 0 w 162"/>
                        <a:gd name="T13" fmla="*/ 0 h 191"/>
                        <a:gd name="T14" fmla="*/ 162 w 162"/>
                        <a:gd name="T15" fmla="*/ 191 h 191"/>
                      </a:gdLst>
                      <a:ahLst/>
                      <a:cxnLst>
                        <a:cxn ang="T8">
                          <a:pos x="T0" y="T1"/>
                        </a:cxn>
                        <a:cxn ang="T9">
                          <a:pos x="T2" y="T3"/>
                        </a:cxn>
                        <a:cxn ang="T10">
                          <a:pos x="T4" y="T5"/>
                        </a:cxn>
                        <a:cxn ang="T11">
                          <a:pos x="T6" y="T7"/>
                        </a:cxn>
                      </a:cxnLst>
                      <a:rect l="T12" t="T13" r="T14" b="T15"/>
                      <a:pathLst>
                        <a:path w="162" h="191">
                          <a:moveTo>
                            <a:pt x="162" y="0"/>
                          </a:moveTo>
                          <a:lnTo>
                            <a:pt x="87" y="87"/>
                          </a:lnTo>
                          <a:lnTo>
                            <a:pt x="6" y="185"/>
                          </a:lnTo>
                          <a:lnTo>
                            <a:pt x="0" y="191"/>
                          </a:lnTo>
                        </a:path>
                      </a:pathLst>
                    </a:custGeom>
                    <a:noFill/>
                    <a:ln w="5080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ru-RU"/>
                    </a:p>
                  </p:txBody>
                </p:sp>
              </p:grpSp>
            </p:grpSp>
            <p:grpSp>
              <p:nvGrpSpPr>
                <p:cNvPr id="13" name="Group 34"/>
                <p:cNvGrpSpPr>
                  <a:grpSpLocks/>
                </p:cNvGrpSpPr>
                <p:nvPr/>
              </p:nvGrpSpPr>
              <p:grpSpPr bwMode="auto">
                <a:xfrm>
                  <a:off x="5134" y="10822"/>
                  <a:ext cx="333" cy="116"/>
                  <a:chOff x="5134" y="10822"/>
                  <a:chExt cx="333" cy="116"/>
                </a:xfrm>
              </p:grpSpPr>
              <p:grpSp>
                <p:nvGrpSpPr>
                  <p:cNvPr id="14" name="Group 36"/>
                  <p:cNvGrpSpPr>
                    <a:grpSpLocks/>
                  </p:cNvGrpSpPr>
                  <p:nvPr/>
                </p:nvGrpSpPr>
                <p:grpSpPr bwMode="auto">
                  <a:xfrm>
                    <a:off x="5134" y="10824"/>
                    <a:ext cx="198" cy="114"/>
                    <a:chOff x="5134" y="10824"/>
                    <a:chExt cx="198" cy="114"/>
                  </a:xfrm>
                </p:grpSpPr>
                <p:sp>
                  <p:nvSpPr>
                    <p:cNvPr id="13375" name="Freeform 38"/>
                    <p:cNvSpPr>
                      <a:spLocks/>
                    </p:cNvSpPr>
                    <p:nvPr/>
                  </p:nvSpPr>
                  <p:spPr bwMode="auto">
                    <a:xfrm>
                      <a:off x="5134" y="10824"/>
                      <a:ext cx="176" cy="114"/>
                    </a:xfrm>
                    <a:custGeom>
                      <a:avLst/>
                      <a:gdLst>
                        <a:gd name="T0" fmla="*/ 22 w 354"/>
                        <a:gd name="T1" fmla="*/ 0 h 228"/>
                        <a:gd name="T2" fmla="*/ 22 w 354"/>
                        <a:gd name="T3" fmla="*/ 2 h 228"/>
                        <a:gd name="T4" fmla="*/ 21 w 354"/>
                        <a:gd name="T5" fmla="*/ 3 h 228"/>
                        <a:gd name="T6" fmla="*/ 20 w 354"/>
                        <a:gd name="T7" fmla="*/ 5 h 228"/>
                        <a:gd name="T8" fmla="*/ 19 w 354"/>
                        <a:gd name="T9" fmla="*/ 5 h 228"/>
                        <a:gd name="T10" fmla="*/ 16 w 354"/>
                        <a:gd name="T11" fmla="*/ 6 h 228"/>
                        <a:gd name="T12" fmla="*/ 13 w 354"/>
                        <a:gd name="T13" fmla="*/ 6 h 228"/>
                        <a:gd name="T14" fmla="*/ 10 w 354"/>
                        <a:gd name="T15" fmla="*/ 7 h 228"/>
                        <a:gd name="T16" fmla="*/ 6 w 354"/>
                        <a:gd name="T17" fmla="*/ 9 h 228"/>
                        <a:gd name="T18" fmla="*/ 4 w 354"/>
                        <a:gd name="T19" fmla="*/ 11 h 228"/>
                        <a:gd name="T20" fmla="*/ 2 w 354"/>
                        <a:gd name="T21" fmla="*/ 13 h 228"/>
                        <a:gd name="T22" fmla="*/ 0 w 354"/>
                        <a:gd name="T23" fmla="*/ 14 h 228"/>
                        <a:gd name="T24" fmla="*/ 0 60000 65536"/>
                        <a:gd name="T25" fmla="*/ 0 60000 65536"/>
                        <a:gd name="T26" fmla="*/ 0 60000 65536"/>
                        <a:gd name="T27" fmla="*/ 0 60000 65536"/>
                        <a:gd name="T28" fmla="*/ 0 60000 65536"/>
                        <a:gd name="T29" fmla="*/ 0 60000 65536"/>
                        <a:gd name="T30" fmla="*/ 0 60000 65536"/>
                        <a:gd name="T31" fmla="*/ 0 60000 65536"/>
                        <a:gd name="T32" fmla="*/ 0 60000 65536"/>
                        <a:gd name="T33" fmla="*/ 0 60000 65536"/>
                        <a:gd name="T34" fmla="*/ 0 60000 65536"/>
                        <a:gd name="T35" fmla="*/ 0 60000 65536"/>
                        <a:gd name="T36" fmla="*/ 0 w 354"/>
                        <a:gd name="T37" fmla="*/ 0 h 228"/>
                        <a:gd name="T38" fmla="*/ 354 w 354"/>
                        <a:gd name="T39" fmla="*/ 228 h 228"/>
                      </a:gdLst>
                      <a:ahLst/>
                      <a:cxnLst>
                        <a:cxn ang="T24">
                          <a:pos x="T0" y="T1"/>
                        </a:cxn>
                        <a:cxn ang="T25">
                          <a:pos x="T2" y="T3"/>
                        </a:cxn>
                        <a:cxn ang="T26">
                          <a:pos x="T4" y="T5"/>
                        </a:cxn>
                        <a:cxn ang="T27">
                          <a:pos x="T6" y="T7"/>
                        </a:cxn>
                        <a:cxn ang="T28">
                          <a:pos x="T8" y="T9"/>
                        </a:cxn>
                        <a:cxn ang="T29">
                          <a:pos x="T10" y="T11"/>
                        </a:cxn>
                        <a:cxn ang="T30">
                          <a:pos x="T12" y="T13"/>
                        </a:cxn>
                        <a:cxn ang="T31">
                          <a:pos x="T14" y="T15"/>
                        </a:cxn>
                        <a:cxn ang="T32">
                          <a:pos x="T16" y="T17"/>
                        </a:cxn>
                        <a:cxn ang="T33">
                          <a:pos x="T18" y="T19"/>
                        </a:cxn>
                        <a:cxn ang="T34">
                          <a:pos x="T20" y="T21"/>
                        </a:cxn>
                        <a:cxn ang="T35">
                          <a:pos x="T22" y="T23"/>
                        </a:cxn>
                      </a:cxnLst>
                      <a:rect l="T36" t="T37" r="T38" b="T39"/>
                      <a:pathLst>
                        <a:path w="354" h="228">
                          <a:moveTo>
                            <a:pt x="354" y="0"/>
                          </a:moveTo>
                          <a:lnTo>
                            <a:pt x="354" y="23"/>
                          </a:lnTo>
                          <a:lnTo>
                            <a:pt x="346" y="48"/>
                          </a:lnTo>
                          <a:lnTo>
                            <a:pt x="333" y="65"/>
                          </a:lnTo>
                          <a:lnTo>
                            <a:pt x="313" y="80"/>
                          </a:lnTo>
                          <a:lnTo>
                            <a:pt x="267" y="90"/>
                          </a:lnTo>
                          <a:lnTo>
                            <a:pt x="223" y="96"/>
                          </a:lnTo>
                          <a:lnTo>
                            <a:pt x="160" y="113"/>
                          </a:lnTo>
                          <a:lnTo>
                            <a:pt x="108" y="136"/>
                          </a:lnTo>
                          <a:lnTo>
                            <a:pt x="66" y="165"/>
                          </a:lnTo>
                          <a:lnTo>
                            <a:pt x="33" y="202"/>
                          </a:lnTo>
                          <a:lnTo>
                            <a:pt x="0" y="228"/>
                          </a:lnTo>
                        </a:path>
                      </a:pathLst>
                    </a:custGeom>
                    <a:noFill/>
                    <a:ln w="5080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13376" name="Freeform 37"/>
                    <p:cNvSpPr>
                      <a:spLocks/>
                    </p:cNvSpPr>
                    <p:nvPr/>
                  </p:nvSpPr>
                  <p:spPr bwMode="auto">
                    <a:xfrm>
                      <a:off x="5302" y="10825"/>
                      <a:ext cx="30" cy="33"/>
                    </a:xfrm>
                    <a:custGeom>
                      <a:avLst/>
                      <a:gdLst>
                        <a:gd name="T0" fmla="*/ 4 w 60"/>
                        <a:gd name="T1" fmla="*/ 0 h 67"/>
                        <a:gd name="T2" fmla="*/ 4 w 60"/>
                        <a:gd name="T3" fmla="*/ 0 h 67"/>
                        <a:gd name="T4" fmla="*/ 4 w 60"/>
                        <a:gd name="T5" fmla="*/ 1 h 67"/>
                        <a:gd name="T6" fmla="*/ 3 w 60"/>
                        <a:gd name="T7" fmla="*/ 2 h 67"/>
                        <a:gd name="T8" fmla="*/ 3 w 60"/>
                        <a:gd name="T9" fmla="*/ 3 h 67"/>
                        <a:gd name="T10" fmla="*/ 2 w 60"/>
                        <a:gd name="T11" fmla="*/ 3 h 67"/>
                        <a:gd name="T12" fmla="*/ 0 w 60"/>
                        <a:gd name="T13" fmla="*/ 4 h 67"/>
                        <a:gd name="T14" fmla="*/ 0 60000 65536"/>
                        <a:gd name="T15" fmla="*/ 0 60000 65536"/>
                        <a:gd name="T16" fmla="*/ 0 60000 65536"/>
                        <a:gd name="T17" fmla="*/ 0 60000 65536"/>
                        <a:gd name="T18" fmla="*/ 0 60000 65536"/>
                        <a:gd name="T19" fmla="*/ 0 60000 65536"/>
                        <a:gd name="T20" fmla="*/ 0 60000 65536"/>
                        <a:gd name="T21" fmla="*/ 0 w 60"/>
                        <a:gd name="T22" fmla="*/ 0 h 67"/>
                        <a:gd name="T23" fmla="*/ 60 w 60"/>
                        <a:gd name="T24" fmla="*/ 67 h 67"/>
                      </a:gdLst>
                      <a:ahLst/>
                      <a:cxnLst>
                        <a:cxn ang="T14">
                          <a:pos x="T0" y="T1"/>
                        </a:cxn>
                        <a:cxn ang="T15">
                          <a:pos x="T2" y="T3"/>
                        </a:cxn>
                        <a:cxn ang="T16">
                          <a:pos x="T4" y="T5"/>
                        </a:cxn>
                        <a:cxn ang="T17">
                          <a:pos x="T6" y="T7"/>
                        </a:cxn>
                        <a:cxn ang="T18">
                          <a:pos x="T8" y="T9"/>
                        </a:cxn>
                        <a:cxn ang="T19">
                          <a:pos x="T10" y="T11"/>
                        </a:cxn>
                        <a:cxn ang="T20">
                          <a:pos x="T12" y="T13"/>
                        </a:cxn>
                      </a:cxnLst>
                      <a:rect l="T21" t="T22" r="T23" b="T24"/>
                      <a:pathLst>
                        <a:path w="60" h="67">
                          <a:moveTo>
                            <a:pt x="60" y="0"/>
                          </a:moveTo>
                          <a:lnTo>
                            <a:pt x="56" y="15"/>
                          </a:lnTo>
                          <a:lnTo>
                            <a:pt x="50" y="27"/>
                          </a:lnTo>
                          <a:lnTo>
                            <a:pt x="39" y="42"/>
                          </a:lnTo>
                          <a:lnTo>
                            <a:pt x="33" y="48"/>
                          </a:lnTo>
                          <a:lnTo>
                            <a:pt x="22" y="57"/>
                          </a:lnTo>
                          <a:lnTo>
                            <a:pt x="0" y="67"/>
                          </a:lnTo>
                        </a:path>
                      </a:pathLst>
                    </a:custGeom>
                    <a:noFill/>
                    <a:ln w="5080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ru-RU"/>
                    </a:p>
                  </p:txBody>
                </p:sp>
              </p:grpSp>
              <p:sp>
                <p:nvSpPr>
                  <p:cNvPr id="13374" name="Freeform 35"/>
                  <p:cNvSpPr>
                    <a:spLocks/>
                  </p:cNvSpPr>
                  <p:nvPr/>
                </p:nvSpPr>
                <p:spPr bwMode="auto">
                  <a:xfrm>
                    <a:off x="5362" y="10822"/>
                    <a:ext cx="105" cy="52"/>
                  </a:xfrm>
                  <a:custGeom>
                    <a:avLst/>
                    <a:gdLst>
                      <a:gd name="T0" fmla="*/ 13 w 210"/>
                      <a:gd name="T1" fmla="*/ 0 h 104"/>
                      <a:gd name="T2" fmla="*/ 9 w 210"/>
                      <a:gd name="T3" fmla="*/ 2 h 104"/>
                      <a:gd name="T4" fmla="*/ 7 w 210"/>
                      <a:gd name="T5" fmla="*/ 3 h 104"/>
                      <a:gd name="T6" fmla="*/ 5 w 210"/>
                      <a:gd name="T7" fmla="*/ 3 h 104"/>
                      <a:gd name="T8" fmla="*/ 3 w 210"/>
                      <a:gd name="T9" fmla="*/ 6 h 104"/>
                      <a:gd name="T10" fmla="*/ 0 w 210"/>
                      <a:gd name="T11" fmla="*/ 7 h 104"/>
                      <a:gd name="T12" fmla="*/ 0 60000 65536"/>
                      <a:gd name="T13" fmla="*/ 0 60000 65536"/>
                      <a:gd name="T14" fmla="*/ 0 60000 65536"/>
                      <a:gd name="T15" fmla="*/ 0 60000 65536"/>
                      <a:gd name="T16" fmla="*/ 0 60000 65536"/>
                      <a:gd name="T17" fmla="*/ 0 60000 65536"/>
                      <a:gd name="T18" fmla="*/ 0 w 210"/>
                      <a:gd name="T19" fmla="*/ 0 h 104"/>
                      <a:gd name="T20" fmla="*/ 210 w 210"/>
                      <a:gd name="T21" fmla="*/ 104 h 104"/>
                    </a:gdLst>
                    <a:ahLst/>
                    <a:cxnLst>
                      <a:cxn ang="T12">
                        <a:pos x="T0" y="T1"/>
                      </a:cxn>
                      <a:cxn ang="T13">
                        <a:pos x="T2" y="T3"/>
                      </a:cxn>
                      <a:cxn ang="T14">
                        <a:pos x="T4" y="T5"/>
                      </a:cxn>
                      <a:cxn ang="T15">
                        <a:pos x="T6" y="T7"/>
                      </a:cxn>
                      <a:cxn ang="T16">
                        <a:pos x="T8" y="T9"/>
                      </a:cxn>
                      <a:cxn ang="T17">
                        <a:pos x="T10" y="T11"/>
                      </a:cxn>
                    </a:cxnLst>
                    <a:rect l="T18" t="T19" r="T20" b="T21"/>
                    <a:pathLst>
                      <a:path w="210" h="104">
                        <a:moveTo>
                          <a:pt x="210" y="0"/>
                        </a:moveTo>
                        <a:lnTo>
                          <a:pt x="141" y="25"/>
                        </a:lnTo>
                        <a:lnTo>
                          <a:pt x="106" y="40"/>
                        </a:lnTo>
                        <a:lnTo>
                          <a:pt x="73" y="58"/>
                        </a:lnTo>
                        <a:lnTo>
                          <a:pt x="35" y="81"/>
                        </a:lnTo>
                        <a:lnTo>
                          <a:pt x="0" y="104"/>
                        </a:lnTo>
                      </a:path>
                    </a:pathLst>
                  </a:custGeom>
                  <a:noFill/>
                  <a:ln w="508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</p:grpSp>
          </p:grpSp>
        </p:grpSp>
        <p:sp>
          <p:nvSpPr>
            <p:cNvPr id="13346" name="Line 31"/>
            <p:cNvSpPr>
              <a:spLocks noChangeShapeType="1"/>
            </p:cNvSpPr>
            <p:nvPr/>
          </p:nvSpPr>
          <p:spPr bwMode="auto">
            <a:xfrm>
              <a:off x="2428" y="11655"/>
              <a:ext cx="324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3347" name="Line 30"/>
            <p:cNvSpPr>
              <a:spLocks noChangeShapeType="1"/>
            </p:cNvSpPr>
            <p:nvPr/>
          </p:nvSpPr>
          <p:spPr bwMode="auto">
            <a:xfrm>
              <a:off x="2428" y="11655"/>
              <a:ext cx="0" cy="234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3348" name="Line 29"/>
            <p:cNvSpPr>
              <a:spLocks noChangeShapeType="1"/>
            </p:cNvSpPr>
            <p:nvPr/>
          </p:nvSpPr>
          <p:spPr bwMode="auto">
            <a:xfrm>
              <a:off x="5668" y="11655"/>
              <a:ext cx="0" cy="234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3349" name="Line 28"/>
            <p:cNvSpPr>
              <a:spLocks noChangeShapeType="1"/>
            </p:cNvSpPr>
            <p:nvPr/>
          </p:nvSpPr>
          <p:spPr bwMode="auto">
            <a:xfrm>
              <a:off x="2428" y="12821"/>
              <a:ext cx="324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3350" name="Line 27"/>
            <p:cNvSpPr>
              <a:spLocks noChangeShapeType="1"/>
            </p:cNvSpPr>
            <p:nvPr/>
          </p:nvSpPr>
          <p:spPr bwMode="auto">
            <a:xfrm>
              <a:off x="2428" y="13995"/>
              <a:ext cx="324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3351" name="Line 26"/>
            <p:cNvSpPr>
              <a:spLocks noChangeShapeType="1"/>
            </p:cNvSpPr>
            <p:nvPr/>
          </p:nvSpPr>
          <p:spPr bwMode="auto">
            <a:xfrm>
              <a:off x="4048" y="11655"/>
              <a:ext cx="0" cy="234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grpSp>
          <p:nvGrpSpPr>
            <p:cNvPr id="15" name="Group 13"/>
            <p:cNvGrpSpPr>
              <a:grpSpLocks/>
            </p:cNvGrpSpPr>
            <p:nvPr/>
          </p:nvGrpSpPr>
          <p:grpSpPr bwMode="auto">
            <a:xfrm>
              <a:off x="5791" y="11655"/>
              <a:ext cx="3477" cy="2283"/>
              <a:chOff x="852" y="1278"/>
              <a:chExt cx="9671" cy="4686"/>
            </a:xfrm>
          </p:grpSpPr>
          <p:grpSp>
            <p:nvGrpSpPr>
              <p:cNvPr id="16" name="Group 15"/>
              <p:cNvGrpSpPr>
                <a:grpSpLocks/>
              </p:cNvGrpSpPr>
              <p:nvPr/>
            </p:nvGrpSpPr>
            <p:grpSpPr bwMode="auto">
              <a:xfrm>
                <a:off x="1420" y="1278"/>
                <a:ext cx="9103" cy="4686"/>
                <a:chOff x="852" y="426"/>
                <a:chExt cx="9103" cy="4686"/>
              </a:xfrm>
            </p:grpSpPr>
            <p:pic>
              <p:nvPicPr>
                <p:cNvPr id="13358" name="Picture 25"/>
                <p:cNvPicPr>
                  <a:picLocks noChangeAspect="1" noChangeArrowheads="1"/>
                </p:cNvPicPr>
                <p:nvPr/>
              </p:nvPicPr>
              <p:blipFill>
                <a:blip r:embed="rId16"/>
                <a:srcRect/>
                <a:stretch>
                  <a:fillRect/>
                </a:stretch>
              </p:blipFill>
              <p:spPr bwMode="auto">
                <a:xfrm>
                  <a:off x="1136" y="3550"/>
                  <a:ext cx="3692" cy="1036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3359" name="Picture 24"/>
                <p:cNvPicPr>
                  <a:picLocks noChangeAspect="1" noChangeArrowheads="1"/>
                </p:cNvPicPr>
                <p:nvPr/>
              </p:nvPicPr>
              <p:blipFill>
                <a:blip r:embed="rId17"/>
                <a:srcRect/>
                <a:stretch>
                  <a:fillRect/>
                </a:stretch>
              </p:blipFill>
              <p:spPr bwMode="auto">
                <a:xfrm>
                  <a:off x="5538" y="994"/>
                  <a:ext cx="3408" cy="136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3360" name="Picture 23"/>
                <p:cNvPicPr>
                  <a:picLocks noChangeAspect="1" noChangeArrowheads="1"/>
                </p:cNvPicPr>
                <p:nvPr/>
              </p:nvPicPr>
              <p:blipFill>
                <a:blip r:embed="rId18"/>
                <a:srcRect/>
                <a:stretch>
                  <a:fillRect/>
                </a:stretch>
              </p:blipFill>
              <p:spPr bwMode="auto">
                <a:xfrm>
                  <a:off x="5680" y="3266"/>
                  <a:ext cx="3550" cy="1377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3361" name="Picture 22"/>
                <p:cNvPicPr>
                  <a:picLocks noChangeAspect="1" noChangeArrowheads="1"/>
                </p:cNvPicPr>
                <p:nvPr/>
              </p:nvPicPr>
              <p:blipFill>
                <a:blip r:embed="rId13"/>
                <a:srcRect/>
                <a:stretch>
                  <a:fillRect/>
                </a:stretch>
              </p:blipFill>
              <p:spPr bwMode="auto">
                <a:xfrm>
                  <a:off x="1562" y="710"/>
                  <a:ext cx="3124" cy="2126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sp>
              <p:nvSpPr>
                <p:cNvPr id="13362" name="Line 21"/>
                <p:cNvSpPr>
                  <a:spLocks noChangeShapeType="1"/>
                </p:cNvSpPr>
                <p:nvPr/>
              </p:nvSpPr>
              <p:spPr bwMode="auto">
                <a:xfrm>
                  <a:off x="852" y="426"/>
                  <a:ext cx="9088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3363" name="Line 20"/>
                <p:cNvSpPr>
                  <a:spLocks noChangeShapeType="1"/>
                </p:cNvSpPr>
                <p:nvPr/>
              </p:nvSpPr>
              <p:spPr bwMode="auto">
                <a:xfrm>
                  <a:off x="867" y="5112"/>
                  <a:ext cx="9088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3364" name="Line 19"/>
                <p:cNvSpPr>
                  <a:spLocks noChangeShapeType="1"/>
                </p:cNvSpPr>
                <p:nvPr/>
              </p:nvSpPr>
              <p:spPr bwMode="auto">
                <a:xfrm>
                  <a:off x="861" y="2982"/>
                  <a:ext cx="9088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3365" name="Line 18"/>
                <p:cNvSpPr>
                  <a:spLocks noChangeShapeType="1"/>
                </p:cNvSpPr>
                <p:nvPr/>
              </p:nvSpPr>
              <p:spPr bwMode="auto">
                <a:xfrm>
                  <a:off x="852" y="426"/>
                  <a:ext cx="0" cy="4686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3366" name="Line 17"/>
                <p:cNvSpPr>
                  <a:spLocks noChangeShapeType="1"/>
                </p:cNvSpPr>
                <p:nvPr/>
              </p:nvSpPr>
              <p:spPr bwMode="auto">
                <a:xfrm>
                  <a:off x="5112" y="426"/>
                  <a:ext cx="0" cy="4686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3367" name="Line 16"/>
                <p:cNvSpPr>
                  <a:spLocks noChangeShapeType="1"/>
                </p:cNvSpPr>
                <p:nvPr/>
              </p:nvSpPr>
              <p:spPr bwMode="auto">
                <a:xfrm>
                  <a:off x="9940" y="426"/>
                  <a:ext cx="0" cy="4686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sp>
            <p:nvSpPr>
              <p:cNvPr id="13357" name="Text Box 14"/>
              <p:cNvSpPr txBox="1">
                <a:spLocks noChangeArrowheads="1"/>
              </p:cNvSpPr>
              <p:nvPr/>
            </p:nvSpPr>
            <p:spPr bwMode="auto">
              <a:xfrm>
                <a:off x="852" y="1420"/>
                <a:ext cx="568" cy="568"/>
              </a:xfrm>
              <a:prstGeom prst="rect">
                <a:avLst/>
              </a:prstGeom>
              <a:solidFill>
                <a:srgbClr val="FF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r>
                  <a:rPr lang="ru-RU" b="1">
                    <a:cs typeface="Times New Roman" pitchFamily="18" charset="0"/>
                  </a:rPr>
                  <a:t>Д</a:t>
                </a:r>
                <a:endParaRPr lang="ru-RU"/>
              </a:p>
            </p:txBody>
          </p:sp>
        </p:grpSp>
        <p:sp>
          <p:nvSpPr>
            <p:cNvPr id="13353" name="Text Box 12"/>
            <p:cNvSpPr txBox="1">
              <a:spLocks noChangeArrowheads="1"/>
            </p:cNvSpPr>
            <p:nvPr/>
          </p:nvSpPr>
          <p:spPr bwMode="auto">
            <a:xfrm>
              <a:off x="1701" y="9257"/>
              <a:ext cx="540" cy="540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r>
                <a:rPr lang="ru-RU" sz="1200">
                  <a:cs typeface="Times New Roman" pitchFamily="18" charset="0"/>
                </a:rPr>
                <a:t>1</a:t>
              </a:r>
              <a:endParaRPr lang="ru-RU"/>
            </a:p>
          </p:txBody>
        </p:sp>
        <p:sp>
          <p:nvSpPr>
            <p:cNvPr id="13354" name="Text Box 11"/>
            <p:cNvSpPr txBox="1">
              <a:spLocks noChangeArrowheads="1"/>
            </p:cNvSpPr>
            <p:nvPr/>
          </p:nvSpPr>
          <p:spPr bwMode="auto">
            <a:xfrm>
              <a:off x="1701" y="12137"/>
              <a:ext cx="540" cy="540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r>
                <a:rPr lang="ru-RU" sz="1200">
                  <a:cs typeface="Times New Roman" pitchFamily="18" charset="0"/>
                </a:rPr>
                <a:t>2</a:t>
              </a:r>
              <a:endParaRPr lang="ru-RU"/>
            </a:p>
          </p:txBody>
        </p:sp>
        <p:sp>
          <p:nvSpPr>
            <p:cNvPr id="13355" name="Text Box 10"/>
            <p:cNvSpPr txBox="1">
              <a:spLocks noChangeArrowheads="1"/>
            </p:cNvSpPr>
            <p:nvPr/>
          </p:nvSpPr>
          <p:spPr bwMode="auto">
            <a:xfrm>
              <a:off x="9441" y="9257"/>
              <a:ext cx="540" cy="540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r>
                <a:rPr lang="ru-RU" sz="1200">
                  <a:cs typeface="Times New Roman" pitchFamily="18" charset="0"/>
                </a:rPr>
                <a:t>3</a:t>
              </a:r>
              <a:endParaRPr lang="ru-RU"/>
            </a:p>
          </p:txBody>
        </p:sp>
      </p:grpSp>
      <p:sp>
        <p:nvSpPr>
          <p:cNvPr id="13321" name="Rectangle 104"/>
          <p:cNvSpPr>
            <a:spLocks noChangeArrowheads="1"/>
          </p:cNvSpPr>
          <p:nvPr/>
        </p:nvSpPr>
        <p:spPr bwMode="auto">
          <a:xfrm>
            <a:off x="0" y="45720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57290" y="785794"/>
            <a:ext cx="6429420" cy="631844"/>
          </a:xfrm>
        </p:spPr>
        <p:txBody>
          <a:bodyPr>
            <a:normAutofit fontScale="90000"/>
          </a:bodyPr>
          <a:lstStyle/>
          <a:p>
            <a:r>
              <a:rPr lang="en-US" b="1" i="1" dirty="0" smtClean="0"/>
              <a:t>BOSHQOTIRMA</a:t>
            </a:r>
            <a:endParaRPr lang="ru-RU" b="1" i="1" dirty="0"/>
          </a:p>
        </p:txBody>
      </p:sp>
      <p:pic>
        <p:nvPicPr>
          <p:cNvPr id="8195" name="Picture 3" descr="C:\Users\Администратор\Desktop\article77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29190" y="1643050"/>
            <a:ext cx="1071570" cy="1132225"/>
          </a:xfrm>
          <a:prstGeom prst="rect">
            <a:avLst/>
          </a:prstGeom>
          <a:noFill/>
        </p:spPr>
      </p:pic>
      <p:pic>
        <p:nvPicPr>
          <p:cNvPr id="8196" name="Picture 4" descr="C:\Users\Администратор\Desktop\images (2)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57224" y="1571612"/>
            <a:ext cx="1419228" cy="1375655"/>
          </a:xfrm>
          <a:prstGeom prst="rect">
            <a:avLst/>
          </a:prstGeom>
          <a:noFill/>
        </p:spPr>
      </p:pic>
      <p:pic>
        <p:nvPicPr>
          <p:cNvPr id="8197" name="Picture 5" descr="C:\Users\Администратор\Desktop\karandashi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7224" y="3000372"/>
            <a:ext cx="1285883" cy="1428760"/>
          </a:xfrm>
          <a:prstGeom prst="rect">
            <a:avLst/>
          </a:prstGeom>
          <a:noFill/>
        </p:spPr>
      </p:pic>
      <p:pic>
        <p:nvPicPr>
          <p:cNvPr id="8199" name="Picture 7" descr="C:\Users\Администратор\Desktop\tree-cartoon-happy-smile-32962705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72000" y="3214686"/>
            <a:ext cx="1285884" cy="1337898"/>
          </a:xfrm>
          <a:prstGeom prst="rect">
            <a:avLst/>
          </a:prstGeom>
          <a:noFill/>
        </p:spPr>
      </p:pic>
      <p:pic>
        <p:nvPicPr>
          <p:cNvPr id="8200" name="Picture 8" descr="C:\Users\Администратор\Desktop\загруженное (1)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000100" y="4500570"/>
            <a:ext cx="1571636" cy="1523384"/>
          </a:xfrm>
          <a:prstGeom prst="rect">
            <a:avLst/>
          </a:prstGeom>
          <a:noFill/>
        </p:spPr>
      </p:pic>
      <p:pic>
        <p:nvPicPr>
          <p:cNvPr id="8201" name="Picture 9" descr="C:\Users\Администратор\Desktop\загруженное (2)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572000" y="4572008"/>
            <a:ext cx="1587294" cy="1232487"/>
          </a:xfrm>
          <a:prstGeom prst="rect">
            <a:avLst/>
          </a:prstGeom>
          <a:noFill/>
        </p:spPr>
      </p:pic>
      <p:sp>
        <p:nvSpPr>
          <p:cNvPr id="12" name="Скругленный прямоугольник 11"/>
          <p:cNvSpPr/>
          <p:nvPr/>
        </p:nvSpPr>
        <p:spPr>
          <a:xfrm>
            <a:off x="2071670" y="2500306"/>
            <a:ext cx="428628" cy="357190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2500298" y="2500306"/>
            <a:ext cx="428628" cy="357190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4214810" y="2500306"/>
            <a:ext cx="428628" cy="357190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3786182" y="2500306"/>
            <a:ext cx="428628" cy="357190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3357554" y="2500306"/>
            <a:ext cx="428628" cy="357190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2928926" y="2500306"/>
            <a:ext cx="428628" cy="357190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2357422" y="5572140"/>
            <a:ext cx="428628" cy="357190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3857620" y="3857628"/>
            <a:ext cx="428628" cy="357190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3428992" y="3857628"/>
            <a:ext cx="428628" cy="357190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3000364" y="3857628"/>
            <a:ext cx="428628" cy="357190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2571736" y="3857628"/>
            <a:ext cx="428628" cy="357190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Скругленный прямоугольник 22"/>
          <p:cNvSpPr/>
          <p:nvPr/>
        </p:nvSpPr>
        <p:spPr>
          <a:xfrm>
            <a:off x="2143108" y="3857628"/>
            <a:ext cx="428628" cy="357190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Скругленный прямоугольник 23"/>
          <p:cNvSpPr/>
          <p:nvPr/>
        </p:nvSpPr>
        <p:spPr>
          <a:xfrm>
            <a:off x="2786050" y="5572140"/>
            <a:ext cx="428628" cy="357190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Скругленный прямоугольник 25"/>
          <p:cNvSpPr/>
          <p:nvPr/>
        </p:nvSpPr>
        <p:spPr>
          <a:xfrm>
            <a:off x="4500562" y="5572140"/>
            <a:ext cx="428628" cy="357190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Скругленный прямоугольник 26"/>
          <p:cNvSpPr/>
          <p:nvPr/>
        </p:nvSpPr>
        <p:spPr>
          <a:xfrm>
            <a:off x="4071934" y="5572140"/>
            <a:ext cx="428628" cy="357190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" name="Скругленный прямоугольник 27"/>
          <p:cNvSpPr/>
          <p:nvPr/>
        </p:nvSpPr>
        <p:spPr>
          <a:xfrm>
            <a:off x="3214678" y="5572140"/>
            <a:ext cx="428628" cy="357190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9" name="Скругленный прямоугольник 28"/>
          <p:cNvSpPr/>
          <p:nvPr/>
        </p:nvSpPr>
        <p:spPr>
          <a:xfrm>
            <a:off x="3643306" y="5572140"/>
            <a:ext cx="428628" cy="357190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0" name="Скругленный прямоугольник 29"/>
          <p:cNvSpPr/>
          <p:nvPr/>
        </p:nvSpPr>
        <p:spPr>
          <a:xfrm>
            <a:off x="5786446" y="4214818"/>
            <a:ext cx="428628" cy="357190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" name="Скругленный прямоугольник 30"/>
          <p:cNvSpPr/>
          <p:nvPr/>
        </p:nvSpPr>
        <p:spPr>
          <a:xfrm>
            <a:off x="7858148" y="2786058"/>
            <a:ext cx="428628" cy="357190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" name="Скругленный прямоугольник 31"/>
          <p:cNvSpPr/>
          <p:nvPr/>
        </p:nvSpPr>
        <p:spPr>
          <a:xfrm>
            <a:off x="7429520" y="2786058"/>
            <a:ext cx="428628" cy="357190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3" name="Скругленный прямоугольник 32"/>
          <p:cNvSpPr/>
          <p:nvPr/>
        </p:nvSpPr>
        <p:spPr>
          <a:xfrm>
            <a:off x="7000892" y="2786058"/>
            <a:ext cx="428628" cy="357190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4" name="Скругленный прямоугольник 33"/>
          <p:cNvSpPr/>
          <p:nvPr/>
        </p:nvSpPr>
        <p:spPr>
          <a:xfrm>
            <a:off x="6572264" y="2786058"/>
            <a:ext cx="428628" cy="357190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5" name="Скругленный прямоугольник 34"/>
          <p:cNvSpPr/>
          <p:nvPr/>
        </p:nvSpPr>
        <p:spPr>
          <a:xfrm>
            <a:off x="6143636" y="2786058"/>
            <a:ext cx="428628" cy="357190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6" name="Скругленный прямоугольник 35"/>
          <p:cNvSpPr/>
          <p:nvPr/>
        </p:nvSpPr>
        <p:spPr>
          <a:xfrm>
            <a:off x="5715008" y="2786058"/>
            <a:ext cx="428628" cy="357190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7" name="Скругленный прямоугольник 36"/>
          <p:cNvSpPr/>
          <p:nvPr/>
        </p:nvSpPr>
        <p:spPr>
          <a:xfrm>
            <a:off x="5286380" y="2786058"/>
            <a:ext cx="428628" cy="357190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8" name="Скругленный прямоугольник 37"/>
          <p:cNvSpPr/>
          <p:nvPr/>
        </p:nvSpPr>
        <p:spPr>
          <a:xfrm>
            <a:off x="7500958" y="4214818"/>
            <a:ext cx="428628" cy="357190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9" name="Скругленный прямоугольник 38"/>
          <p:cNvSpPr/>
          <p:nvPr/>
        </p:nvSpPr>
        <p:spPr>
          <a:xfrm>
            <a:off x="7072330" y="4214818"/>
            <a:ext cx="428628" cy="357190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0" name="Скругленный прямоугольник 39"/>
          <p:cNvSpPr/>
          <p:nvPr/>
        </p:nvSpPr>
        <p:spPr>
          <a:xfrm>
            <a:off x="6643702" y="4214818"/>
            <a:ext cx="428628" cy="357190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1" name="Скругленный прямоугольник 40"/>
          <p:cNvSpPr/>
          <p:nvPr/>
        </p:nvSpPr>
        <p:spPr>
          <a:xfrm>
            <a:off x="6215074" y="4214818"/>
            <a:ext cx="428628" cy="357190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2" name="Скругленный прямоугольник 41"/>
          <p:cNvSpPr/>
          <p:nvPr/>
        </p:nvSpPr>
        <p:spPr>
          <a:xfrm>
            <a:off x="5357818" y="5715016"/>
            <a:ext cx="428628" cy="357190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3" name="Скругленный прямоугольник 42"/>
          <p:cNvSpPr/>
          <p:nvPr/>
        </p:nvSpPr>
        <p:spPr>
          <a:xfrm>
            <a:off x="7072330" y="5715016"/>
            <a:ext cx="428628" cy="357190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4" name="Скругленный прямоугольник 43"/>
          <p:cNvSpPr/>
          <p:nvPr/>
        </p:nvSpPr>
        <p:spPr>
          <a:xfrm>
            <a:off x="6643702" y="5715016"/>
            <a:ext cx="428628" cy="357190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5" name="Скругленный прямоугольник 44"/>
          <p:cNvSpPr/>
          <p:nvPr/>
        </p:nvSpPr>
        <p:spPr>
          <a:xfrm>
            <a:off x="6215074" y="5715016"/>
            <a:ext cx="428628" cy="357190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6" name="Скругленный прямоугольник 45"/>
          <p:cNvSpPr/>
          <p:nvPr/>
        </p:nvSpPr>
        <p:spPr>
          <a:xfrm>
            <a:off x="5786446" y="5715016"/>
            <a:ext cx="428628" cy="357190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7" name="Скругленный прямоугольник 46"/>
          <p:cNvSpPr/>
          <p:nvPr/>
        </p:nvSpPr>
        <p:spPr>
          <a:xfrm>
            <a:off x="7500958" y="5715016"/>
            <a:ext cx="428628" cy="357190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57224" y="428604"/>
            <a:ext cx="4143404" cy="1143000"/>
          </a:xfrm>
        </p:spPr>
        <p:txBody>
          <a:bodyPr>
            <a:normAutofit/>
          </a:bodyPr>
          <a:lstStyle/>
          <a:p>
            <a:r>
              <a:rPr lang="en-US" sz="6000" b="1" i="1" dirty="0" smtClean="0"/>
              <a:t>LABIRINT</a:t>
            </a:r>
            <a:endParaRPr lang="ru-RU" sz="6000" b="1" i="1" dirty="0"/>
          </a:p>
        </p:txBody>
      </p:sp>
      <p:pic>
        <p:nvPicPr>
          <p:cNvPr id="9218" name="Picture 2" descr="C:\Users\Администратор\Desktop\KTjxEggTq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642910" y="3714752"/>
            <a:ext cx="2071670" cy="2313002"/>
          </a:xfrm>
          <a:prstGeom prst="rect">
            <a:avLst/>
          </a:prstGeom>
          <a:noFill/>
        </p:spPr>
      </p:pic>
      <p:pic>
        <p:nvPicPr>
          <p:cNvPr id="9219" name="Picture 3" descr="C:\Users\Администратор\Desktop\загруженное (4)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857884" y="2786058"/>
            <a:ext cx="2987060" cy="3071834"/>
          </a:xfrm>
          <a:prstGeom prst="rect">
            <a:avLst/>
          </a:prstGeom>
          <a:noFill/>
        </p:spPr>
      </p:pic>
      <p:pic>
        <p:nvPicPr>
          <p:cNvPr id="9220" name="Picture 4" descr="C:\Users\Администратор\Desktop\images (8)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429256" y="500042"/>
            <a:ext cx="3055115" cy="2143140"/>
          </a:xfrm>
          <a:prstGeom prst="rect">
            <a:avLst/>
          </a:prstGeom>
          <a:noFill/>
        </p:spPr>
      </p:pic>
      <p:cxnSp>
        <p:nvCxnSpPr>
          <p:cNvPr id="8" name="Прямая соединительная линия 7"/>
          <p:cNvCxnSpPr/>
          <p:nvPr/>
        </p:nvCxnSpPr>
        <p:spPr>
          <a:xfrm>
            <a:off x="2214546" y="5429264"/>
            <a:ext cx="1143008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>
            <a:off x="2214546" y="5786454"/>
            <a:ext cx="178595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/>
          <p:cNvCxnSpPr/>
          <p:nvPr/>
        </p:nvCxnSpPr>
        <p:spPr>
          <a:xfrm rot="5400000" flipH="1" flipV="1">
            <a:off x="2714612" y="4786322"/>
            <a:ext cx="1285884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единительная линия 13"/>
          <p:cNvCxnSpPr/>
          <p:nvPr/>
        </p:nvCxnSpPr>
        <p:spPr>
          <a:xfrm rot="5400000" flipH="1" flipV="1">
            <a:off x="2821769" y="4464851"/>
            <a:ext cx="1928826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единительная линия 15"/>
          <p:cNvCxnSpPr/>
          <p:nvPr/>
        </p:nvCxnSpPr>
        <p:spPr>
          <a:xfrm rot="10800000">
            <a:off x="2857488" y="3500438"/>
            <a:ext cx="857256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единительная линия 17"/>
          <p:cNvCxnSpPr/>
          <p:nvPr/>
        </p:nvCxnSpPr>
        <p:spPr>
          <a:xfrm rot="10800000">
            <a:off x="2428860" y="3929066"/>
            <a:ext cx="928694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единительная линия 19"/>
          <p:cNvCxnSpPr/>
          <p:nvPr/>
        </p:nvCxnSpPr>
        <p:spPr>
          <a:xfrm rot="5400000" flipH="1" flipV="1">
            <a:off x="2071670" y="3571876"/>
            <a:ext cx="71438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единительная линия 21"/>
          <p:cNvCxnSpPr/>
          <p:nvPr/>
        </p:nvCxnSpPr>
        <p:spPr>
          <a:xfrm rot="5400000" flipH="1" flipV="1">
            <a:off x="2500298" y="3143248"/>
            <a:ext cx="71438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единительная линия 23"/>
          <p:cNvCxnSpPr/>
          <p:nvPr/>
        </p:nvCxnSpPr>
        <p:spPr>
          <a:xfrm rot="10800000">
            <a:off x="642910" y="3214686"/>
            <a:ext cx="178595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Прямая соединительная линия 25"/>
          <p:cNvCxnSpPr/>
          <p:nvPr/>
        </p:nvCxnSpPr>
        <p:spPr>
          <a:xfrm rot="10800000">
            <a:off x="714348" y="2786058"/>
            <a:ext cx="1714512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единительная линия 27"/>
          <p:cNvCxnSpPr/>
          <p:nvPr/>
        </p:nvCxnSpPr>
        <p:spPr>
          <a:xfrm rot="5400000">
            <a:off x="2285984" y="2643182"/>
            <a:ext cx="285752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Прямая соединительная линия 29"/>
          <p:cNvCxnSpPr/>
          <p:nvPr/>
        </p:nvCxnSpPr>
        <p:spPr>
          <a:xfrm>
            <a:off x="2500298" y="2500306"/>
            <a:ext cx="2071702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Прямая соединительная линия 31"/>
          <p:cNvCxnSpPr/>
          <p:nvPr/>
        </p:nvCxnSpPr>
        <p:spPr>
          <a:xfrm>
            <a:off x="2857488" y="2786058"/>
            <a:ext cx="1571636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Прямая соединительная линия 33"/>
          <p:cNvCxnSpPr/>
          <p:nvPr/>
        </p:nvCxnSpPr>
        <p:spPr>
          <a:xfrm rot="5400000">
            <a:off x="3893339" y="3464719"/>
            <a:ext cx="1928826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Прямая соединительная линия 35"/>
          <p:cNvCxnSpPr/>
          <p:nvPr/>
        </p:nvCxnSpPr>
        <p:spPr>
          <a:xfrm rot="5400000">
            <a:off x="3428992" y="3929066"/>
            <a:ext cx="214314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Прямая соединительная линия 37"/>
          <p:cNvCxnSpPr/>
          <p:nvPr/>
        </p:nvCxnSpPr>
        <p:spPr>
          <a:xfrm>
            <a:off x="4929190" y="4500570"/>
            <a:ext cx="928694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Прямая соединительная линия 39"/>
          <p:cNvCxnSpPr/>
          <p:nvPr/>
        </p:nvCxnSpPr>
        <p:spPr>
          <a:xfrm>
            <a:off x="4929190" y="4857760"/>
            <a:ext cx="1357322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Прямая соединительная линия 41"/>
          <p:cNvCxnSpPr/>
          <p:nvPr/>
        </p:nvCxnSpPr>
        <p:spPr>
          <a:xfrm rot="5400000">
            <a:off x="4143372" y="5572140"/>
            <a:ext cx="142876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Прямая соединительная линия 43"/>
          <p:cNvCxnSpPr/>
          <p:nvPr/>
        </p:nvCxnSpPr>
        <p:spPr>
          <a:xfrm rot="5400000">
            <a:off x="3857620" y="5715016"/>
            <a:ext cx="1285884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Прямая соединительная линия 45"/>
          <p:cNvCxnSpPr/>
          <p:nvPr/>
        </p:nvCxnSpPr>
        <p:spPr>
          <a:xfrm rot="5400000">
            <a:off x="4787108" y="5571346"/>
            <a:ext cx="1000132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Прямая соединительная линия 47"/>
          <p:cNvCxnSpPr/>
          <p:nvPr/>
        </p:nvCxnSpPr>
        <p:spPr>
          <a:xfrm>
            <a:off x="5357818" y="5214950"/>
            <a:ext cx="785818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Прямая соединительная линия 50"/>
          <p:cNvCxnSpPr/>
          <p:nvPr/>
        </p:nvCxnSpPr>
        <p:spPr>
          <a:xfrm rot="5400000">
            <a:off x="5715802" y="5642784"/>
            <a:ext cx="1000132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Прямая соединительная линия 52"/>
          <p:cNvCxnSpPr/>
          <p:nvPr/>
        </p:nvCxnSpPr>
        <p:spPr>
          <a:xfrm rot="10800000">
            <a:off x="5357818" y="6143644"/>
            <a:ext cx="785818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Прямая соединительная линия 54"/>
          <p:cNvCxnSpPr/>
          <p:nvPr/>
        </p:nvCxnSpPr>
        <p:spPr>
          <a:xfrm>
            <a:off x="2285984" y="6143644"/>
            <a:ext cx="178595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Прямая соединительная линия 56"/>
          <p:cNvCxnSpPr/>
          <p:nvPr/>
        </p:nvCxnSpPr>
        <p:spPr>
          <a:xfrm rot="5400000">
            <a:off x="3607587" y="5607859"/>
            <a:ext cx="35719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Прямая соединительная линия 58"/>
          <p:cNvCxnSpPr/>
          <p:nvPr/>
        </p:nvCxnSpPr>
        <p:spPr>
          <a:xfrm>
            <a:off x="4572000" y="6143644"/>
            <a:ext cx="285752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Прямая соединительная линия 60"/>
          <p:cNvCxnSpPr/>
          <p:nvPr/>
        </p:nvCxnSpPr>
        <p:spPr>
          <a:xfrm rot="5400000" flipH="1" flipV="1">
            <a:off x="3929058" y="5929330"/>
            <a:ext cx="285752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WordArt 2"/>
          <p:cNvSpPr>
            <a:spLocks noChangeArrowheads="1" noChangeShapeType="1" noTextEdit="1"/>
          </p:cNvSpPr>
          <p:nvPr/>
        </p:nvSpPr>
        <p:spPr bwMode="auto">
          <a:xfrm>
            <a:off x="1600200" y="228600"/>
            <a:ext cx="6191250" cy="1495425"/>
          </a:xfrm>
          <a:prstGeom prst="rect">
            <a:avLst/>
          </a:prstGeom>
        </p:spPr>
        <p:txBody>
          <a:bodyPr wrap="none" fromWordArt="1">
            <a:prstTxWarp prst="textDoubleWave1">
              <a:avLst>
                <a:gd name="adj1" fmla="val 6500"/>
                <a:gd name="adj2" fmla="val 0"/>
              </a:avLst>
            </a:prstTxWarp>
          </a:bodyPr>
          <a:lstStyle/>
          <a:p>
            <a:r>
              <a:rPr lang="en-US" sz="3600" kern="10" spc="-360">
                <a:ln w="12700">
                  <a:solidFill>
                    <a:srgbClr val="000099"/>
                  </a:solidFill>
                  <a:round/>
                  <a:headEnd/>
                  <a:tailEnd/>
                </a:ln>
                <a:solidFill>
                  <a:srgbClr val="33CCFF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latin typeface="Impact"/>
              </a:rPr>
              <a:t>MEN    MAKTABGA    TAYYORMAN</a:t>
            </a:r>
            <a:endParaRPr lang="ru-RU" sz="3600" kern="10" spc="-360">
              <a:ln w="12700">
                <a:solidFill>
                  <a:srgbClr val="000099"/>
                </a:solidFill>
                <a:round/>
                <a:headEnd/>
                <a:tailEnd/>
              </a:ln>
              <a:solidFill>
                <a:srgbClr val="33CCFF"/>
              </a:solidFill>
              <a:effectLst>
                <a:outerShdw dist="125724" dir="18900000" algn="ctr" rotWithShape="0">
                  <a:srgbClr val="000099"/>
                </a:outerShdw>
              </a:effectLst>
              <a:latin typeface="Impact"/>
            </a:endParaRPr>
          </a:p>
        </p:txBody>
      </p:sp>
      <p:sp>
        <p:nvSpPr>
          <p:cNvPr id="14339" name="Text Box 3"/>
          <p:cNvSpPr txBox="1">
            <a:spLocks noChangeArrowheads="1"/>
          </p:cNvSpPr>
          <p:nvPr/>
        </p:nvSpPr>
        <p:spPr bwMode="auto">
          <a:xfrm>
            <a:off x="457200" y="2438400"/>
            <a:ext cx="4191000" cy="2530475"/>
          </a:xfrm>
          <a:prstGeom prst="rect">
            <a:avLst/>
          </a:prstGeom>
          <a:gradFill rotWithShape="0">
            <a:gsLst>
              <a:gs pos="0">
                <a:srgbClr val="CCFF66"/>
              </a:gs>
              <a:gs pos="100000">
                <a:srgbClr val="CCFF66">
                  <a:gamma/>
                  <a:tint val="23529"/>
                  <a:invGamma/>
                </a:srgb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4000" b="1">
                <a:solidFill>
                  <a:srgbClr val="FF33CC"/>
                </a:solidFill>
              </a:rPr>
              <a:t>Bo’lajak 1-sinf o’quvchilari uchun qiziqarli topshiriqlar</a:t>
            </a:r>
            <a:endParaRPr lang="ru-RU" sz="4000" b="1">
              <a:solidFill>
                <a:srgbClr val="FF33CC"/>
              </a:solidFill>
            </a:endParaRPr>
          </a:p>
        </p:txBody>
      </p:sp>
      <p:pic>
        <p:nvPicPr>
          <p:cNvPr id="14340" name="Picture 4" descr="за партой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307138" y="3200400"/>
            <a:ext cx="1866900" cy="2286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2" presetClass="entr" presetSubtype="2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4" dur="5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8" grpId="0" animBg="1"/>
      <p:bldP spid="14339" grpId="0" animBg="1" autoUpdateAnimBg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ext Box 2"/>
          <p:cNvSpPr txBox="1">
            <a:spLocks noChangeArrowheads="1"/>
          </p:cNvSpPr>
          <p:nvPr/>
        </p:nvSpPr>
        <p:spPr bwMode="auto">
          <a:xfrm>
            <a:off x="533400" y="304800"/>
            <a:ext cx="8305800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6000" b="1">
                <a:solidFill>
                  <a:srgbClr val="FF33CC"/>
                </a:solidFill>
              </a:rPr>
              <a:t>MANTIQ</a:t>
            </a:r>
            <a:endParaRPr lang="ru-RU" sz="6000" b="1">
              <a:solidFill>
                <a:srgbClr val="FF33CC"/>
              </a:solidFill>
            </a:endParaRPr>
          </a:p>
        </p:txBody>
      </p:sp>
      <p:sp>
        <p:nvSpPr>
          <p:cNvPr id="4099" name="Text Box 3"/>
          <p:cNvSpPr txBox="1">
            <a:spLocks noChangeArrowheads="1"/>
          </p:cNvSpPr>
          <p:nvPr/>
        </p:nvSpPr>
        <p:spPr bwMode="auto">
          <a:xfrm>
            <a:off x="838200" y="2209800"/>
            <a:ext cx="533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ru-RU"/>
          </a:p>
        </p:txBody>
      </p:sp>
      <p:sp>
        <p:nvSpPr>
          <p:cNvPr id="4100" name="Text Box 4"/>
          <p:cNvSpPr txBox="1">
            <a:spLocks noChangeArrowheads="1"/>
          </p:cNvSpPr>
          <p:nvPr/>
        </p:nvSpPr>
        <p:spPr bwMode="auto">
          <a:xfrm>
            <a:off x="3581400" y="4724400"/>
            <a:ext cx="5257800" cy="106680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3200" b="1">
                <a:solidFill>
                  <a:schemeClr val="accent2"/>
                </a:solidFill>
              </a:rPr>
              <a:t>Har bir darchadagi ortiqcha rasmni top.Tushuntir.</a:t>
            </a:r>
            <a:endParaRPr lang="ru-RU" sz="3200" b="1">
              <a:solidFill>
                <a:schemeClr val="accent2"/>
              </a:solidFill>
            </a:endParaRPr>
          </a:p>
        </p:txBody>
      </p:sp>
      <p:pic>
        <p:nvPicPr>
          <p:cNvPr id="4101" name="Picture 5" descr="рис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96000" y="1752600"/>
            <a:ext cx="2743200" cy="2333625"/>
          </a:xfrm>
          <a:prstGeom prst="rect">
            <a:avLst/>
          </a:prstGeom>
          <a:noFill/>
        </p:spPr>
      </p:pic>
      <p:pic>
        <p:nvPicPr>
          <p:cNvPr id="4102" name="Picture 6" descr="рис1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124200" y="1752600"/>
            <a:ext cx="2819400" cy="2414588"/>
          </a:xfrm>
          <a:prstGeom prst="rect">
            <a:avLst/>
          </a:prstGeom>
          <a:noFill/>
        </p:spPr>
      </p:pic>
      <p:pic>
        <p:nvPicPr>
          <p:cNvPr id="4103" name="Picture 7" descr="рис10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28600" y="1752600"/>
            <a:ext cx="2667000" cy="2305050"/>
          </a:xfrm>
          <a:prstGeom prst="rect">
            <a:avLst/>
          </a:prstGeom>
          <a:blipFill dpi="0" rotWithShape="0">
            <a:blip r:embed="rId6"/>
            <a:srcRect/>
            <a:tile tx="0" ty="0" sx="100000" sy="100000" flip="none" algn="tl"/>
          </a:blipFill>
        </p:spPr>
      </p:pic>
      <p:pic>
        <p:nvPicPr>
          <p:cNvPr id="4104" name="Picture 8" descr="~рис9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04800" y="4267200"/>
            <a:ext cx="2667000" cy="218281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ap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450"/>
                            </p:stCondLst>
                            <p:childTnLst>
                              <p:par>
                                <p:cTn id="10" presetID="9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950"/>
                            </p:stCondLst>
                            <p:childTnLst>
                              <p:par>
                                <p:cTn id="14" presetID="12" presetClass="entr" presetSubtype="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6" dur="5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7450"/>
                            </p:stCondLst>
                            <p:childTnLst>
                              <p:par>
                                <p:cTn id="18" presetID="12" presetClass="entr" presetSubtype="1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0" dur="5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8950"/>
                            </p:stCondLst>
                            <p:childTnLst>
                              <p:par>
                                <p:cTn id="22" presetID="12" presetClass="entr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4" dur="5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450"/>
                            </p:stCondLst>
                            <p:childTnLst>
                              <p:par>
                                <p:cTn id="26" presetID="12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8" dur="500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8" grpId="0" autoUpdateAnimBg="0"/>
      <p:bldP spid="4100" grpId="0" animBg="1" autoUpdateAnimBg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WordArt 3"/>
          <p:cNvSpPr>
            <a:spLocks noChangeArrowheads="1" noChangeShapeType="1" noTextEdit="1"/>
          </p:cNvSpPr>
          <p:nvPr/>
        </p:nvSpPr>
        <p:spPr bwMode="auto">
          <a:xfrm>
            <a:off x="1524000" y="304800"/>
            <a:ext cx="6705600" cy="12954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en-US" sz="36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/>
                  </a:outerShdw>
                </a:effectLst>
                <a:latin typeface="Arial"/>
                <a:cs typeface="Arial"/>
              </a:rPr>
              <a:t>ESLAB QOL VA QAYTAR</a:t>
            </a:r>
            <a:endParaRPr lang="ru-RU" sz="3600" kern="10">
              <a:ln w="12700">
                <a:solidFill>
                  <a:srgbClr val="EAEAEA"/>
                </a:solidFill>
                <a:round/>
                <a:headEnd/>
                <a:tailEnd/>
              </a:ln>
              <a:gradFill rotWithShape="0">
                <a:gsLst>
                  <a:gs pos="0">
                    <a:srgbClr val="A603AB"/>
                  </a:gs>
                  <a:gs pos="12000">
                    <a:srgbClr val="E81766"/>
                  </a:gs>
                  <a:gs pos="27000">
                    <a:srgbClr val="EE3F17"/>
                  </a:gs>
                  <a:gs pos="48000">
                    <a:srgbClr val="FFFF00"/>
                  </a:gs>
                  <a:gs pos="64999">
                    <a:srgbClr val="1A8D48"/>
                  </a:gs>
                  <a:gs pos="78999">
                    <a:srgbClr val="0819FB"/>
                  </a:gs>
                  <a:gs pos="100000">
                    <a:srgbClr val="A603AB"/>
                  </a:gs>
                </a:gsLst>
                <a:lin ang="0" scaled="1"/>
              </a:gradFill>
              <a:effectLst>
                <a:outerShdw dist="35921" dir="2700000" sy="50000" kx="2115830" algn="bl" rotWithShape="0">
                  <a:srgbClr val="C0C0C0"/>
                </a:outerShdw>
              </a:effectLst>
              <a:latin typeface="Arial"/>
              <a:cs typeface="Arial"/>
            </a:endParaRPr>
          </a:p>
        </p:txBody>
      </p:sp>
      <p:sp>
        <p:nvSpPr>
          <p:cNvPr id="5124" name="Text Box 4"/>
          <p:cNvSpPr txBox="1">
            <a:spLocks noChangeArrowheads="1"/>
          </p:cNvSpPr>
          <p:nvPr/>
        </p:nvSpPr>
        <p:spPr bwMode="auto">
          <a:xfrm>
            <a:off x="228600" y="2133600"/>
            <a:ext cx="4191000" cy="173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3600">
                <a:solidFill>
                  <a:schemeClr val="accent2"/>
                </a:solidFill>
              </a:rPr>
              <a:t>Tasvirlangan narsalarni eslab qol.Qaytar.</a:t>
            </a:r>
            <a:endParaRPr lang="ru-RU" sz="3600">
              <a:solidFill>
                <a:schemeClr val="accent2"/>
              </a:solidFill>
            </a:endParaRPr>
          </a:p>
        </p:txBody>
      </p:sp>
      <p:pic>
        <p:nvPicPr>
          <p:cNvPr id="5125" name="Picture 5" descr="рис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29200" y="4495800"/>
            <a:ext cx="1689100" cy="1905000"/>
          </a:xfrm>
          <a:prstGeom prst="rect">
            <a:avLst/>
          </a:prstGeom>
          <a:noFill/>
        </p:spPr>
      </p:pic>
      <p:pic>
        <p:nvPicPr>
          <p:cNvPr id="5126" name="Picture 6" descr="рис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743200" y="4495800"/>
            <a:ext cx="1876425" cy="1981200"/>
          </a:xfrm>
          <a:prstGeom prst="rect">
            <a:avLst/>
          </a:prstGeom>
          <a:noFill/>
        </p:spPr>
      </p:pic>
      <p:pic>
        <p:nvPicPr>
          <p:cNvPr id="5127" name="Picture 7" descr="рис3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467600" y="1905000"/>
            <a:ext cx="1371600" cy="2286000"/>
          </a:xfrm>
          <a:prstGeom prst="rect">
            <a:avLst/>
          </a:prstGeom>
          <a:noFill/>
        </p:spPr>
      </p:pic>
      <p:pic>
        <p:nvPicPr>
          <p:cNvPr id="5128" name="Picture 8" descr="рис4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724400" y="1905000"/>
            <a:ext cx="1206500" cy="2298700"/>
          </a:xfrm>
          <a:prstGeom prst="rect">
            <a:avLst/>
          </a:prstGeom>
          <a:noFill/>
        </p:spPr>
      </p:pic>
      <p:pic>
        <p:nvPicPr>
          <p:cNvPr id="5129" name="Picture 9" descr="рис5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7239000" y="4495800"/>
            <a:ext cx="1676400" cy="1905000"/>
          </a:xfrm>
          <a:prstGeom prst="rect">
            <a:avLst/>
          </a:prstGeom>
          <a:noFill/>
        </p:spPr>
      </p:pic>
      <p:pic>
        <p:nvPicPr>
          <p:cNvPr id="5130" name="Picture 10" descr="рис6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6019800" y="1905000"/>
            <a:ext cx="1355725" cy="2286000"/>
          </a:xfrm>
          <a:prstGeom prst="rect">
            <a:avLst/>
          </a:prstGeom>
          <a:noFill/>
        </p:spPr>
      </p:pic>
      <p:pic>
        <p:nvPicPr>
          <p:cNvPr id="5131" name="Picture 11" descr="рис7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609600" y="4419600"/>
            <a:ext cx="1524000" cy="1981200"/>
          </a:xfrm>
          <a:prstGeom prst="rect">
            <a:avLst/>
          </a:prstGeom>
          <a:noFill/>
        </p:spPr>
      </p:pic>
      <p:pic>
        <p:nvPicPr>
          <p:cNvPr id="5132" name="Picture 12" descr="рис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743200" y="4495800"/>
            <a:ext cx="1876425" cy="19812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shreg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1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75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250"/>
                            </p:stCondLst>
                            <p:childTnLst>
                              <p:par>
                                <p:cTn id="16" presetID="9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5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750"/>
                            </p:stCondLst>
                            <p:childTnLst>
                              <p:par>
                                <p:cTn id="20" presetID="9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5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9250"/>
                            </p:stCondLst>
                            <p:childTnLst>
                              <p:par>
                                <p:cTn id="24" presetID="9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5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750"/>
                            </p:stCondLst>
                            <p:childTnLst>
                              <p:par>
                                <p:cTn id="28" presetID="9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5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2250"/>
                            </p:stCondLst>
                            <p:childTnLst>
                              <p:par>
                                <p:cTn id="32" presetID="9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5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3750"/>
                            </p:stCondLst>
                            <p:childTnLst>
                              <p:par>
                                <p:cTn id="36" presetID="9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8" dur="500"/>
                                        <p:tgtEl>
                                          <p:spTgt spid="5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5250"/>
                            </p:stCondLst>
                            <p:childTnLst>
                              <p:par>
                                <p:cTn id="40" presetID="9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6750"/>
                            </p:stCondLst>
                            <p:childTnLst>
                              <p:par>
                                <p:cTn id="44" presetID="9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6" dur="500"/>
                                        <p:tgtEl>
                                          <p:spTgt spid="5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3" grpId="0" animBg="1"/>
      <p:bldP spid="5124" grpId="0" autoUpdateAnimBg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 descr="Фиолетовый узор"/>
          <p:cNvSpPr txBox="1">
            <a:spLocks noChangeArrowheads="1"/>
          </p:cNvSpPr>
          <p:nvPr/>
        </p:nvSpPr>
        <p:spPr bwMode="auto">
          <a:xfrm>
            <a:off x="762000" y="381000"/>
            <a:ext cx="8077200" cy="1098550"/>
          </a:xfrm>
          <a:prstGeom prst="rect">
            <a:avLst/>
          </a:prstGeom>
          <a:blipFill dpi="0" rotWithShape="0">
            <a:blip r:embed="rId4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6600" b="1">
                <a:solidFill>
                  <a:srgbClr val="00FF00"/>
                </a:solidFill>
              </a:rPr>
              <a:t>HISOB</a:t>
            </a:r>
            <a:endParaRPr lang="ru-RU" sz="6600" b="1">
              <a:solidFill>
                <a:srgbClr val="00FF00"/>
              </a:solidFill>
            </a:endParaRPr>
          </a:p>
        </p:txBody>
      </p:sp>
      <p:sp>
        <p:nvSpPr>
          <p:cNvPr id="8195" name="Text Box 3"/>
          <p:cNvSpPr txBox="1">
            <a:spLocks noChangeArrowheads="1"/>
          </p:cNvSpPr>
          <p:nvPr/>
        </p:nvSpPr>
        <p:spPr bwMode="auto">
          <a:xfrm>
            <a:off x="457200" y="2590800"/>
            <a:ext cx="8229600" cy="641350"/>
          </a:xfrm>
          <a:prstGeom prst="rect">
            <a:avLst/>
          </a:prstGeom>
          <a:gradFill rotWithShape="0">
            <a:gsLst>
              <a:gs pos="0">
                <a:srgbClr val="FFFFCC"/>
              </a:gs>
              <a:gs pos="50000">
                <a:srgbClr val="00FFFF"/>
              </a:gs>
              <a:gs pos="100000">
                <a:srgbClr val="FFFFCC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3600" b="1">
                <a:solidFill>
                  <a:srgbClr val="FF33CC"/>
                </a:solidFill>
              </a:rPr>
              <a:t>Berilgan sonlarning “qo’shnilarini” ayt.</a:t>
            </a:r>
            <a:endParaRPr lang="ru-RU" sz="3600" b="1">
              <a:solidFill>
                <a:srgbClr val="FF33CC"/>
              </a:solidFill>
            </a:endParaRPr>
          </a:p>
        </p:txBody>
      </p:sp>
      <p:sp>
        <p:nvSpPr>
          <p:cNvPr id="8196" name="Text Box 4"/>
          <p:cNvSpPr txBox="1">
            <a:spLocks noChangeArrowheads="1"/>
          </p:cNvSpPr>
          <p:nvPr/>
        </p:nvSpPr>
        <p:spPr bwMode="auto">
          <a:xfrm>
            <a:off x="838200" y="4495800"/>
            <a:ext cx="1066800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8000" b="1">
                <a:solidFill>
                  <a:srgbClr val="FF0066"/>
                </a:solidFill>
              </a:rPr>
              <a:t>3</a:t>
            </a:r>
          </a:p>
        </p:txBody>
      </p:sp>
      <p:sp>
        <p:nvSpPr>
          <p:cNvPr id="8197" name="Text Box 5"/>
          <p:cNvSpPr txBox="1">
            <a:spLocks noChangeArrowheads="1"/>
          </p:cNvSpPr>
          <p:nvPr/>
        </p:nvSpPr>
        <p:spPr bwMode="auto">
          <a:xfrm>
            <a:off x="3124200" y="3733800"/>
            <a:ext cx="1143000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8000" b="1">
                <a:solidFill>
                  <a:srgbClr val="FF0066"/>
                </a:solidFill>
              </a:rPr>
              <a:t>7</a:t>
            </a:r>
          </a:p>
        </p:txBody>
      </p:sp>
      <p:sp>
        <p:nvSpPr>
          <p:cNvPr id="8198" name="Text Box 6"/>
          <p:cNvSpPr txBox="1">
            <a:spLocks noChangeArrowheads="1"/>
          </p:cNvSpPr>
          <p:nvPr/>
        </p:nvSpPr>
        <p:spPr bwMode="auto">
          <a:xfrm>
            <a:off x="5257800" y="5029200"/>
            <a:ext cx="838200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8000" b="1">
                <a:solidFill>
                  <a:srgbClr val="FF0066"/>
                </a:solidFill>
              </a:rPr>
              <a:t>9</a:t>
            </a:r>
          </a:p>
        </p:txBody>
      </p:sp>
      <p:sp>
        <p:nvSpPr>
          <p:cNvPr id="8199" name="Text Box 7"/>
          <p:cNvSpPr txBox="1">
            <a:spLocks noChangeArrowheads="1"/>
          </p:cNvSpPr>
          <p:nvPr/>
        </p:nvSpPr>
        <p:spPr bwMode="auto">
          <a:xfrm>
            <a:off x="7010400" y="4156075"/>
            <a:ext cx="685800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ru-RU" sz="8000" b="1">
                <a:solidFill>
                  <a:srgbClr val="FF0066"/>
                </a:solidFill>
              </a:rPr>
              <a:t>2</a:t>
            </a:r>
          </a:p>
        </p:txBody>
      </p:sp>
      <p:pic>
        <p:nvPicPr>
          <p:cNvPr id="8200" name="Picture 8" descr="рыбка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286000" y="5105400"/>
            <a:ext cx="2362200" cy="160813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5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" dur="75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gunshot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375"/>
                            </p:stCondLst>
                            <p:childTnLst>
                              <p:par>
                                <p:cTn id="9" presetID="12" presetClass="entr" presetSubtype="1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1" dur="3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475"/>
                            </p:stCondLst>
                            <p:childTnLst>
                              <p:par>
                                <p:cTn id="13" presetID="15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type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475"/>
                            </p:stCondLst>
                            <p:childTnLst>
                              <p:par>
                                <p:cTn id="20" presetID="15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type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8475"/>
                            </p:stCondLst>
                            <p:childTnLst>
                              <p:par>
                                <p:cTn id="27" presetID="15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type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475"/>
                            </p:stCondLst>
                            <p:childTnLst>
                              <p:par>
                                <p:cTn id="34" presetID="15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type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 animBg="1" autoUpdateAnimBg="0"/>
      <p:bldP spid="8195" grpId="0" animBg="1" autoUpdateAnimBg="0"/>
      <p:bldP spid="8196" grpId="0" autoUpdateAnimBg="0"/>
      <p:bldP spid="8197" grpId="0" autoUpdateAnimBg="0"/>
      <p:bldP spid="8198" grpId="0" autoUpdateAnimBg="0"/>
      <p:bldP spid="8199" grpId="0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 Box 2"/>
          <p:cNvSpPr txBox="1">
            <a:spLocks noChangeArrowheads="1"/>
          </p:cNvSpPr>
          <p:nvPr/>
        </p:nvSpPr>
        <p:spPr bwMode="auto">
          <a:xfrm>
            <a:off x="685800" y="304800"/>
            <a:ext cx="8153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ru-RU"/>
          </a:p>
        </p:txBody>
      </p:sp>
      <p:pic>
        <p:nvPicPr>
          <p:cNvPr id="9225" name="Picture 9" descr="рис1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28600" y="533400"/>
            <a:ext cx="5334000" cy="5791200"/>
          </a:xfrm>
          <a:prstGeom prst="rect">
            <a:avLst/>
          </a:prstGeom>
          <a:noFill/>
        </p:spPr>
      </p:pic>
      <p:sp>
        <p:nvSpPr>
          <p:cNvPr id="9226" name="Text Box 10"/>
          <p:cNvSpPr txBox="1">
            <a:spLocks noChangeArrowheads="1"/>
          </p:cNvSpPr>
          <p:nvPr/>
        </p:nvSpPr>
        <p:spPr bwMode="auto">
          <a:xfrm>
            <a:off x="6019800" y="754063"/>
            <a:ext cx="2819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ru-RU"/>
          </a:p>
        </p:txBody>
      </p:sp>
      <p:sp>
        <p:nvSpPr>
          <p:cNvPr id="9227" name="Text Box 11" descr="Голубая тисненая бумага"/>
          <p:cNvSpPr txBox="1">
            <a:spLocks noChangeArrowheads="1"/>
          </p:cNvSpPr>
          <p:nvPr/>
        </p:nvSpPr>
        <p:spPr bwMode="auto">
          <a:xfrm>
            <a:off x="5867400" y="2133600"/>
            <a:ext cx="2743200" cy="2289175"/>
          </a:xfrm>
          <a:prstGeom prst="rect">
            <a:avLst/>
          </a:prstGeom>
          <a:blipFill dpi="0" rotWithShape="0">
            <a:blip r:embed="rId6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3600" b="1">
                <a:solidFill>
                  <a:srgbClr val="FF33CC"/>
                </a:solidFill>
              </a:rPr>
              <a:t>Har bir turdagi gullar soni nechta?</a:t>
            </a:r>
            <a:endParaRPr lang="ru-RU" sz="3600" b="1">
              <a:solidFill>
                <a:srgbClr val="FF33CC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922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projctor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18" presetClass="entr" presetSubtype="9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1" dur="75"/>
                                        <p:tgtEl>
                                          <p:spTgt spid="922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7" grpId="0" animBg="1" autoUpdateAnimBg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Городская">
  <a:themeElements>
    <a:clrScheme name="Городская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Городская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Городская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418</TotalTime>
  <Words>348</Words>
  <Application>Microsoft Office PowerPoint</Application>
  <PresentationFormat>Экран (4:3)</PresentationFormat>
  <Paragraphs>62</Paragraphs>
  <Slides>17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Городская</vt:lpstr>
      <vt:lpstr> Mantiqiy masala Kimga nima yetishmaydi?</vt:lpstr>
      <vt:lpstr>“Aqliy xujum”</vt:lpstr>
      <vt:lpstr>Mantiqiy masalalar : </vt:lpstr>
      <vt:lpstr>Слайд 4</vt:lpstr>
      <vt:lpstr>Слайд 5</vt:lpstr>
      <vt:lpstr>Слайд 6</vt:lpstr>
      <vt:lpstr>Слайд 7</vt:lpstr>
      <vt:lpstr>Matematik misollar</vt:lpstr>
      <vt:lpstr>Misollarni yech va bo`ya</vt:lpstr>
      <vt:lpstr>“To’rtinchisi ortiqcha” </vt:lpstr>
      <vt:lpstr>BOSHQOTIRMA</vt:lpstr>
      <vt:lpstr>LABIRINT</vt:lpstr>
      <vt:lpstr>Слайд 13</vt:lpstr>
      <vt:lpstr>Слайд 14</vt:lpstr>
      <vt:lpstr>Слайд 15</vt:lpstr>
      <vt:lpstr>Слайд 16</vt:lpstr>
      <vt:lpstr>Слайд 17</vt:lpstr>
    </vt:vector>
  </TitlesOfParts>
  <Company>Reanimator Extreme Edition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1</dc:creator>
  <cp:lastModifiedBy>User</cp:lastModifiedBy>
  <cp:revision>71</cp:revision>
  <dcterms:created xsi:type="dcterms:W3CDTF">2014-05-12T15:08:45Z</dcterms:created>
  <dcterms:modified xsi:type="dcterms:W3CDTF">2015-05-12T07:03:54Z</dcterms:modified>
</cp:coreProperties>
</file>