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57" r:id="rId3"/>
    <p:sldId id="258" r:id="rId4"/>
    <p:sldId id="259" r:id="rId5"/>
    <p:sldId id="262" r:id="rId6"/>
    <p:sldId id="265" r:id="rId7"/>
    <p:sldId id="264" r:id="rId8"/>
    <p:sldId id="267" r:id="rId9"/>
    <p:sldId id="268" r:id="rId10"/>
    <p:sldId id="269" r:id="rId11"/>
    <p:sldId id="270" r:id="rId12"/>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106" d="100"/>
          <a:sy n="106" d="100"/>
        </p:scale>
        <p:origin x="-1668" y="-8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fld id="{E44234F9-E0BF-4519-8722-EC2F9E369239}" type="datetimeFigureOut">
              <a:rPr lang="ru-RU" smtClean="0"/>
              <a:t>14.12.2018</a:t>
            </a:fld>
            <a:endParaRPr lang="ru-RU"/>
          </a:p>
        </p:txBody>
      </p:sp>
      <p:sp>
        <p:nvSpPr>
          <p:cNvPr id="19" name="Нижний колонтитул 18"/>
          <p:cNvSpPr>
            <a:spLocks noGrp="1"/>
          </p:cNvSpPr>
          <p:nvPr>
            <p:ph type="ftr" sz="quarter" idx="11"/>
          </p:nvPr>
        </p:nvSpPr>
        <p:spPr/>
        <p:txBody>
          <a:bodyPr/>
          <a:lstStyle/>
          <a:p>
            <a:endParaRPr lang="ru-RU"/>
          </a:p>
        </p:txBody>
      </p:sp>
      <p:sp>
        <p:nvSpPr>
          <p:cNvPr id="27" name="Номер слайда 26"/>
          <p:cNvSpPr>
            <a:spLocks noGrp="1"/>
          </p:cNvSpPr>
          <p:nvPr>
            <p:ph type="sldNum" sz="quarter" idx="12"/>
          </p:nvPr>
        </p:nvSpPr>
        <p:spPr/>
        <p:txBody>
          <a:bodyPr/>
          <a:lstStyle/>
          <a:p>
            <a:fld id="{D1A279BD-0431-47C3-9E57-73E039E069EF}"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E44234F9-E0BF-4519-8722-EC2F9E369239}" type="datetimeFigureOut">
              <a:rPr lang="ru-RU" smtClean="0"/>
              <a:t>14.12.2018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1A279BD-0431-47C3-9E57-73E039E069EF}"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E44234F9-E0BF-4519-8722-EC2F9E369239}" type="datetimeFigureOut">
              <a:rPr lang="ru-RU" smtClean="0"/>
              <a:t>14.12.2018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1A279BD-0431-47C3-9E57-73E039E069EF}"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E44234F9-E0BF-4519-8722-EC2F9E369239}" type="datetimeFigureOut">
              <a:rPr lang="ru-RU" smtClean="0"/>
              <a:t>14.12.2018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1A279BD-0431-47C3-9E57-73E039E069EF}"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fld id="{E44234F9-E0BF-4519-8722-EC2F9E369239}" type="datetimeFigureOut">
              <a:rPr lang="ru-RU" smtClean="0"/>
              <a:t>14.12.2018</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1A279BD-0431-47C3-9E57-73E039E069EF}"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E44234F9-E0BF-4519-8722-EC2F9E369239}" type="datetimeFigureOut">
              <a:rPr lang="ru-RU" smtClean="0"/>
              <a:t>14.12.2018</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1A279BD-0431-47C3-9E57-73E039E069EF}"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E44234F9-E0BF-4519-8722-EC2F9E369239}" type="datetimeFigureOut">
              <a:rPr lang="ru-RU" smtClean="0"/>
              <a:t>14.12.2018</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1A279BD-0431-47C3-9E57-73E039E069EF}"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E44234F9-E0BF-4519-8722-EC2F9E369239}" type="datetimeFigureOut">
              <a:rPr lang="ru-RU" smtClean="0"/>
              <a:t>14.12.2018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1A279BD-0431-47C3-9E57-73E039E069EF}"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E44234F9-E0BF-4519-8722-EC2F9E369239}" type="datetimeFigureOut">
              <a:rPr lang="ru-RU" smtClean="0"/>
              <a:t>14.12.2018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077200" y="6356350"/>
            <a:ext cx="609600" cy="365125"/>
          </a:xfrm>
        </p:spPr>
        <p:txBody>
          <a:bodyPr/>
          <a:lstStyle/>
          <a:p>
            <a:fld id="{D1A279BD-0431-47C3-9E57-73E039E069EF}" type="slidenum">
              <a:rPr lang="ru-RU" smtClean="0"/>
              <a:t>‹#›</a:t>
            </a:fld>
            <a:endParaRPr lang="ru-RU"/>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E44234F9-E0BF-4519-8722-EC2F9E369239}" type="datetimeFigureOut">
              <a:rPr lang="ru-RU" smtClean="0"/>
              <a:t>14.12.2018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1A279BD-0431-47C3-9E57-73E039E069EF}"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E44234F9-E0BF-4519-8722-EC2F9E369239}" type="datetimeFigureOut">
              <a:rPr lang="ru-RU" smtClean="0"/>
              <a:t>14.12.2018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1A279BD-0431-47C3-9E57-73E039E069EF}"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E44234F9-E0BF-4519-8722-EC2F9E369239}" type="datetimeFigureOut">
              <a:rPr lang="ru-RU" smtClean="0"/>
              <a:t>14.12.2018</a:t>
            </a:fld>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D1A279BD-0431-47C3-9E57-73E039E069EF}" type="slidenum">
              <a:rPr lang="ru-RU" smtClean="0"/>
              <a:t>‹#›</a:t>
            </a:fld>
            <a:endParaRPr lang="ru-RU"/>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571472" y="1214422"/>
            <a:ext cx="7772400" cy="1470025"/>
          </a:xfrm>
        </p:spPr>
        <p:txBody>
          <a:bodyPr>
            <a:noAutofit/>
          </a:bodyPr>
          <a:lstStyle/>
          <a:p>
            <a:r>
              <a:rPr lang="en-US" sz="5400" b="1" dirty="0" smtClean="0"/>
              <a:t>MAKTABGACHA TA’LIM MUASSASALARIDA BAYRAM ERTAKLARI </a:t>
            </a:r>
            <a:endParaRPr lang="ru-RU" sz="5400" b="1" dirty="0"/>
          </a:p>
        </p:txBody>
      </p:sp>
      <p:sp>
        <p:nvSpPr>
          <p:cNvPr id="3" name="Подзаголовок 2"/>
          <p:cNvSpPr>
            <a:spLocks noGrp="1"/>
          </p:cNvSpPr>
          <p:nvPr>
            <p:ph type="subTitle" idx="1"/>
          </p:nvPr>
        </p:nvSpPr>
        <p:spPr>
          <a:xfrm>
            <a:off x="1214414" y="4143380"/>
            <a:ext cx="6557986" cy="1495420"/>
          </a:xfrm>
        </p:spPr>
        <p:txBody>
          <a:bodyPr>
            <a:normAutofit/>
          </a:bodyPr>
          <a:lstStyle/>
          <a:p>
            <a:r>
              <a:rPr lang="en-US" sz="4800" b="1" dirty="0" smtClean="0"/>
              <a:t>UMAROVA  ZEBO</a:t>
            </a:r>
            <a:endParaRPr lang="ru-RU" sz="4800" b="1"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normAutofit/>
          </a:bodyPr>
          <a:lstStyle/>
          <a:p>
            <a:r>
              <a:rPr lang="uz-Cyrl-UZ" dirty="0"/>
              <a:t> Maktabgacha yoshidagi bolalar bilan ishlashda badiiy so‘z katta o‘rin tutadi. Bolalar xalq ertaklari, she’r, hikoyalar eshitishni yaxshi ko‘radilar. Bolalar adabiyoti avvalo o‘zining qiziqarli mazmuni, badiiy obrazlarining go‘zalligi, tilining ifodaliligi, she’riy so‘zlarining musiqiyligi bilan bolalarga quvonch baxsh etadi. Ayni vaqtda u bolalarga tarbiyaviy ta’sir ham ko‘rsatadi.  Buyuk rus dvmokrati  V. G.  Belinskiy bolalar kitobi tarbiya uchun yoziladi, tarbiya—buyuk ish, u insonning taqdirini hal qiladi» — degan edi.</a:t>
            </a:r>
            <a:endParaRPr lang="ru-RU"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normAutofit/>
          </a:bodyPr>
          <a:lstStyle/>
          <a:p>
            <a:r>
              <a:rPr lang="uz-Cyrl-UZ" dirty="0"/>
              <a:t>Ertakning ijobiy tomonlari: ertakning qiziqarli ekanligi, ertakdagi maqollar, topishmoqlar, iboralarning mazmundorligi, yaxshilikning yovuzlikning ustidan g’olib kelishi. </a:t>
            </a:r>
            <a:endParaRPr lang="ru-RU" dirty="0"/>
          </a:p>
          <a:p>
            <a:r>
              <a:rPr lang="uz-Cyrl-UZ" dirty="0"/>
              <a:t>Ertakning salbiy tomonlari: bevafolik, tarqoqlik, do’stiga va vataniga xiyonat, razillik va chaqimchilik qilgan ertak qahramonlarini Vatandan yiroqqa badarg’a qilinishi yoki ularning og’ir jazolarga hukm qilinishi.</a:t>
            </a:r>
            <a:endParaRPr lang="ru-RU" dirty="0"/>
          </a:p>
          <a:p>
            <a:endParaRPr lang="ru-RU"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r>
              <a:rPr lang="uz-Cyrl-UZ" dirty="0"/>
              <a:t>Bolalar bilan birgalikda ertaklarni sahnalashtirish orqali ertak qahramonlarining (“Oltin tarvuz”, “Zumrad va Qimmat”) o’ziga xos xususiyatlari aniqlanadi, ularga mos xatti-harakatlarni ijroda qanday aks ettirish kerakligi haqida fikrlanadi, sahna nutqini </a:t>
            </a:r>
            <a:r>
              <a:rPr lang="uz-Cyrl-UZ" i="1" dirty="0"/>
              <a:t>(ifodali,anits talaffuz),</a:t>
            </a:r>
            <a:r>
              <a:rPr lang="uz-Cyrl-UZ" dirty="0"/>
              <a:t> sahnada xarakat erkinligi, so’z va xarakat uygunligi tarbiyalanadi.</a:t>
            </a:r>
            <a:endParaRPr lang="ru-RU" dirty="0"/>
          </a:p>
          <a:p>
            <a:endParaRPr lang="ru-RU"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normAutofit lnSpcReduction="10000"/>
          </a:bodyPr>
          <a:lstStyle/>
          <a:p>
            <a:r>
              <a:rPr lang="uz-Cyrl-UZ" dirty="0"/>
              <a:t>Ertakning pedagogik qiymati shundan iboratki, bolalar unda tug’rilik, xalollik g’alaba qilganidan, kambag’al kishilar qiyinchilikdan kutilganidan, ya’ni yaxshilik, ezgulik ruyobga chiqqanidan va yomonlik, yovuzlik mahkumlikka uchraganidan quvonadilar. Ular hayotda ham doimo shunday bo’lishini istaydilar. Masalan, «Halollik» ertagida asosiy fikr kambag’allarga yordam ko’rsatish, o’z mehnati bilan hayot kechirish bo’lib, bu xatto butun xalq istagi ekanligi g’oyasi ilgari surilgan. Bunday g’alaba maishiy ertaklardan tashqari, sehrli ertaklarda ham ifodalangan.</a:t>
            </a:r>
            <a:endParaRPr lang="ru-RU" dirty="0"/>
          </a:p>
          <a:p>
            <a:endParaRPr lang="ru-RU"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RG.jpeg"/>
          <p:cNvPicPr>
            <a:picLocks noChangeAspect="1"/>
          </p:cNvPicPr>
          <p:nvPr/>
        </p:nvPicPr>
        <p:blipFill>
          <a:blip r:embed="rId2"/>
          <a:srcRect/>
          <a:stretch>
            <a:fillRect/>
          </a:stretch>
        </p:blipFill>
        <p:spPr bwMode="auto">
          <a:xfrm>
            <a:off x="285750" y="2357438"/>
            <a:ext cx="4071938" cy="3929062"/>
          </a:xfrm>
          <a:prstGeom prst="rect">
            <a:avLst/>
          </a:prstGeom>
          <a:noFill/>
          <a:ln w="9525">
            <a:noFill/>
            <a:miter lim="800000"/>
            <a:headEnd/>
            <a:tailEnd/>
          </a:ln>
        </p:spPr>
      </p:pic>
      <p:sp>
        <p:nvSpPr>
          <p:cNvPr id="3" name="TextBox 2"/>
          <p:cNvSpPr txBox="1">
            <a:spLocks noChangeArrowheads="1"/>
          </p:cNvSpPr>
          <p:nvPr/>
        </p:nvSpPr>
        <p:spPr bwMode="auto">
          <a:xfrm>
            <a:off x="1214438" y="642938"/>
            <a:ext cx="6632575" cy="646112"/>
          </a:xfrm>
          <a:prstGeom prst="rect">
            <a:avLst/>
          </a:prstGeom>
          <a:noFill/>
          <a:ln w="9525">
            <a:noFill/>
            <a:miter lim="800000"/>
            <a:headEnd/>
            <a:tailEnd/>
          </a:ln>
        </p:spPr>
        <p:txBody>
          <a:bodyPr wrap="none">
            <a:spAutoFit/>
          </a:bodyPr>
          <a:lstStyle/>
          <a:p>
            <a:r>
              <a:rPr lang="en-US" sz="3600" dirty="0">
                <a:solidFill>
                  <a:srgbClr val="FFFF00"/>
                </a:solidFill>
              </a:rPr>
              <a:t>“</a:t>
            </a:r>
            <a:r>
              <a:rPr lang="en-US" sz="3600" dirty="0" err="1">
                <a:solidFill>
                  <a:srgbClr val="FFFF00"/>
                </a:solidFill>
              </a:rPr>
              <a:t>Zumrad</a:t>
            </a:r>
            <a:r>
              <a:rPr lang="en-US" sz="3600" dirty="0">
                <a:solidFill>
                  <a:srgbClr val="FFFF00"/>
                </a:solidFill>
              </a:rPr>
              <a:t> </a:t>
            </a:r>
            <a:r>
              <a:rPr lang="en-US" sz="3600" dirty="0" err="1">
                <a:solidFill>
                  <a:srgbClr val="FFFF00"/>
                </a:solidFill>
              </a:rPr>
              <a:t>va</a:t>
            </a:r>
            <a:r>
              <a:rPr lang="en-US" sz="3600" dirty="0">
                <a:solidFill>
                  <a:srgbClr val="FFFF00"/>
                </a:solidFill>
              </a:rPr>
              <a:t> </a:t>
            </a:r>
            <a:r>
              <a:rPr lang="en-US" sz="3600" dirty="0" err="1">
                <a:solidFill>
                  <a:srgbClr val="FFFF00"/>
                </a:solidFill>
              </a:rPr>
              <a:t>Qimmat</a:t>
            </a:r>
            <a:r>
              <a:rPr lang="en-US" sz="3600" dirty="0">
                <a:solidFill>
                  <a:srgbClr val="FFFF00"/>
                </a:solidFill>
              </a:rPr>
              <a:t>”  </a:t>
            </a:r>
            <a:r>
              <a:rPr lang="en-US" sz="3600" dirty="0" err="1">
                <a:solidFill>
                  <a:srgbClr val="FFFF00"/>
                </a:solidFill>
              </a:rPr>
              <a:t>ertagidan</a:t>
            </a:r>
            <a:endParaRPr lang="ru-RU" sz="3600" dirty="0">
              <a:solidFill>
                <a:srgbClr val="FFFF00"/>
              </a:solidFill>
            </a:endParaRPr>
          </a:p>
        </p:txBody>
      </p:sp>
      <p:pic>
        <p:nvPicPr>
          <p:cNvPr id="4" name="Рисунок 3" descr="TYYY.jpeg"/>
          <p:cNvPicPr>
            <a:picLocks noChangeAspect="1"/>
          </p:cNvPicPr>
          <p:nvPr/>
        </p:nvPicPr>
        <p:blipFill>
          <a:blip r:embed="rId3"/>
          <a:srcRect/>
          <a:stretch>
            <a:fillRect/>
          </a:stretch>
        </p:blipFill>
        <p:spPr bwMode="auto">
          <a:xfrm>
            <a:off x="4000500" y="2357438"/>
            <a:ext cx="4929188" cy="3876675"/>
          </a:xfrm>
          <a:prstGeom prst="rect">
            <a:avLst/>
          </a:prstGeom>
          <a:noFill/>
          <a:ln w="9525">
            <a:noFill/>
            <a:miter lim="800000"/>
            <a:headEnd/>
            <a:tailEnd/>
          </a:ln>
        </p:spPr>
      </p:pic>
    </p:spTree>
  </p:cSld>
  <p:clrMapOvr>
    <a:masterClrMapping/>
  </p:clrMapOvr>
  <p:transition advClick="0" advTm="700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770" decel="100000"/>
                                        <p:tgtEl>
                                          <p:spTgt spid="3"/>
                                        </p:tgtEl>
                                      </p:cBhvr>
                                    </p:animEffect>
                                    <p:animScale>
                                      <p:cBhvr>
                                        <p:cTn id="8" dur="770" decel="100000"/>
                                        <p:tgtEl>
                                          <p:spTgt spid="3"/>
                                        </p:tgtEl>
                                      </p:cBhvr>
                                      <p:from x="10000" y="10000"/>
                                      <p:to x="200000" y="450000"/>
                                    </p:animScale>
                                    <p:animScale>
                                      <p:cBhvr>
                                        <p:cTn id="9" dur="1230" accel="100000" fill="hold">
                                          <p:stCondLst>
                                            <p:cond delay="770"/>
                                          </p:stCondLst>
                                        </p:cTn>
                                        <p:tgtEl>
                                          <p:spTgt spid="3"/>
                                        </p:tgtEl>
                                      </p:cBhvr>
                                      <p:from x="200000" y="450000"/>
                                      <p:to x="100000" y="100000"/>
                                    </p:animScale>
                                    <p:set>
                                      <p:cBhvr>
                                        <p:cTn id="10" dur="770" fill="hold"/>
                                        <p:tgtEl>
                                          <p:spTgt spid="3"/>
                                        </p:tgtEl>
                                        <p:attrNameLst>
                                          <p:attrName>ppt_x</p:attrName>
                                        </p:attrNameLst>
                                      </p:cBhvr>
                                      <p:to>
                                        <p:strVal val="(0.5)"/>
                                      </p:to>
                                    </p:set>
                                    <p:anim from="(0.5)" to="(#ppt_x)" calcmode="lin" valueType="num">
                                      <p:cBhvr>
                                        <p:cTn id="11" dur="1230" accel="100000" fill="hold">
                                          <p:stCondLst>
                                            <p:cond delay="770"/>
                                          </p:stCondLst>
                                        </p:cTn>
                                        <p:tgtEl>
                                          <p:spTgt spid="3"/>
                                        </p:tgtEl>
                                        <p:attrNameLst>
                                          <p:attrName>ppt_x</p:attrName>
                                        </p:attrNameLst>
                                      </p:cBhvr>
                                    </p:anim>
                                    <p:set>
                                      <p:cBhvr>
                                        <p:cTn id="12" dur="770" fill="hold"/>
                                        <p:tgtEl>
                                          <p:spTgt spid="3"/>
                                        </p:tgtEl>
                                        <p:attrNameLst>
                                          <p:attrName>ppt_y</p:attrName>
                                        </p:attrNameLst>
                                      </p:cBhvr>
                                      <p:to>
                                        <p:strVal val="(#ppt_y+0.4)"/>
                                      </p:to>
                                    </p:set>
                                    <p:anim from="(#ppt_y+0.4)" to="(#ppt_y)" calcmode="lin" valueType="num">
                                      <p:cBhvr>
                                        <p:cTn id="13" dur="1230" accel="100000" fill="hold">
                                          <p:stCondLst>
                                            <p:cond delay="770"/>
                                          </p:stCondLst>
                                        </p:cTn>
                                        <p:tgtEl>
                                          <p:spTgt spid="3"/>
                                        </p:tgtEl>
                                        <p:attrNameLst>
                                          <p:attrName>ppt_y</p:attrName>
                                        </p:attrNameLst>
                                      </p:cBhvr>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39" presetClass="entr" presetSubtype="0" accel="100000" fill="hold" nodeType="click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 fill="hold"/>
                                        <p:tgtEl>
                                          <p:spTgt spid="2"/>
                                        </p:tgtEl>
                                        <p:attrNameLst>
                                          <p:attrName>ppt_h</p:attrName>
                                        </p:attrNameLst>
                                      </p:cBhvr>
                                      <p:tavLst>
                                        <p:tav tm="0">
                                          <p:val>
                                            <p:strVal val="#ppt_h/20"/>
                                          </p:val>
                                        </p:tav>
                                        <p:tav tm="50000">
                                          <p:val>
                                            <p:strVal val="#ppt_h/20"/>
                                          </p:val>
                                        </p:tav>
                                        <p:tav tm="100000">
                                          <p:val>
                                            <p:strVal val="#ppt_h"/>
                                          </p:val>
                                        </p:tav>
                                      </p:tavLst>
                                    </p:anim>
                                    <p:anim calcmode="lin" valueType="num">
                                      <p:cBhvr>
                                        <p:cTn id="19" dur="500" fill="hold"/>
                                        <p:tgtEl>
                                          <p:spTgt spid="2"/>
                                        </p:tgtEl>
                                        <p:attrNameLst>
                                          <p:attrName>ppt_w</p:attrName>
                                        </p:attrNameLst>
                                      </p:cBhvr>
                                      <p:tavLst>
                                        <p:tav tm="0">
                                          <p:val>
                                            <p:strVal val="#ppt_w+.3"/>
                                          </p:val>
                                        </p:tav>
                                        <p:tav tm="50000">
                                          <p:val>
                                            <p:strVal val="#ppt_w+.3"/>
                                          </p:val>
                                        </p:tav>
                                        <p:tav tm="100000">
                                          <p:val>
                                            <p:strVal val="#ppt_w"/>
                                          </p:val>
                                        </p:tav>
                                      </p:tavLst>
                                    </p:anim>
                                    <p:anim calcmode="lin" valueType="num">
                                      <p:cBhvr>
                                        <p:cTn id="20" dur="500" fill="hold"/>
                                        <p:tgtEl>
                                          <p:spTgt spid="2"/>
                                        </p:tgtEl>
                                        <p:attrNameLst>
                                          <p:attrName>ppt_x</p:attrName>
                                        </p:attrNameLst>
                                      </p:cBhvr>
                                      <p:tavLst>
                                        <p:tav tm="0">
                                          <p:val>
                                            <p:strVal val="#ppt_x-.3"/>
                                          </p:val>
                                        </p:tav>
                                        <p:tav tm="50000">
                                          <p:val>
                                            <p:strVal val="#ppt_x"/>
                                          </p:val>
                                        </p:tav>
                                        <p:tav tm="100000">
                                          <p:val>
                                            <p:strVal val="#ppt_x"/>
                                          </p:val>
                                        </p:tav>
                                      </p:tavLst>
                                    </p:anim>
                                    <p:anim calcmode="lin" valueType="num">
                                      <p:cBhvr>
                                        <p:cTn id="21"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22" fill="hold" nodeType="clickPar">
                      <p:stCondLst>
                        <p:cond delay="indefinite"/>
                      </p:stCondLst>
                      <p:childTnLst>
                        <p:par>
                          <p:cTn id="23" fill="hold" nodeType="withGroup">
                            <p:stCondLst>
                              <p:cond delay="0"/>
                            </p:stCondLst>
                            <p:childTnLst>
                              <p:par>
                                <p:cTn id="24" presetID="42" presetClass="entr" presetSubtype="0" fill="hold" nodeType="click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
                                          </p:val>
                                        </p:tav>
                                        <p:tav tm="100000">
                                          <p:val>
                                            <p:strVal val="#ppt_x"/>
                                          </p:val>
                                        </p:tav>
                                      </p:tavLst>
                                    </p:anim>
                                    <p:anim calcmode="lin" valueType="num">
                                      <p:cBhvr>
                                        <p:cTn id="28"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normAutofit fontScale="92500" lnSpcReduction="10000"/>
          </a:bodyPr>
          <a:lstStyle/>
          <a:p>
            <a:r>
              <a:rPr lang="uz-Cyrl-UZ" dirty="0"/>
              <a:t>Maktabgacha ta’lim muassassalarida hayvonlar hakidagi ertaklar ko’proq tanishtiriladi</a:t>
            </a:r>
            <a:r>
              <a:rPr lang="uz-Cyrl-UZ" i="1" dirty="0"/>
              <a:t>. </a:t>
            </a:r>
            <a:r>
              <a:rPr lang="uz-Cyrl-UZ" dirty="0"/>
              <a:t>«Burining tabib bo’lgani haqida ertak» (</a:t>
            </a:r>
            <a:r>
              <a:rPr lang="uz-Cyrl-UZ" i="1" dirty="0"/>
              <a:t>Anvar Obidjon), «Kuzacha bilan tulki», «Olapar, Mosh, Musina»</a:t>
            </a:r>
            <a:r>
              <a:rPr lang="uz-Cyrl-UZ" dirty="0"/>
              <a:t> kabi ertaklar anik hayotiy hikoyalar tarzida o’qitiladi va tahlil qilinadi.</a:t>
            </a:r>
            <a:endParaRPr lang="ru-RU" dirty="0"/>
          </a:p>
          <a:p>
            <a:r>
              <a:rPr lang="uz-Cyrl-UZ" dirty="0"/>
              <a:t>Ertak matni ustida ishlashda savollarga javob berish, bolalarning o’zlari ertak mazmuniga oid savollar tuzib, javob berishlari, reja tuzish, qayta hikoyalash, ijodiy davom ettirish, ertak aytish, qahramonlarni grafik tasvirlash kabi ish turlaridan foydalaniladi. Bunday ertaklarda hayvonlarning odatlari tahlil qilinadi, ammo ularni kishilar xarakteriga taqqoslash tavsiya qilinmaydi.</a:t>
            </a:r>
            <a:endParaRPr lang="ru-RU" dirty="0"/>
          </a:p>
          <a:p>
            <a:endParaRPr lang="ru-RU"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653210"/>
          </a:xfrm>
        </p:spPr>
        <p:txBody>
          <a:bodyPr>
            <a:normAutofit fontScale="90000"/>
          </a:bodyPr>
          <a:lstStyle/>
          <a:p>
            <a:r>
              <a:rPr lang="en-US" dirty="0" err="1" smtClean="0">
                <a:latin typeface="Arial Black" pitchFamily="34" charset="0"/>
              </a:rPr>
              <a:t>Hayvonlar</a:t>
            </a:r>
            <a:r>
              <a:rPr lang="en-US" dirty="0" smtClean="0">
                <a:latin typeface="Arial Black" pitchFamily="34" charset="0"/>
              </a:rPr>
              <a:t> </a:t>
            </a:r>
            <a:r>
              <a:rPr lang="en-US" dirty="0" err="1" smtClean="0">
                <a:latin typeface="Arial Black" pitchFamily="34" charset="0"/>
              </a:rPr>
              <a:t>haqidagi</a:t>
            </a:r>
            <a:r>
              <a:rPr lang="en-US" dirty="0" smtClean="0">
                <a:latin typeface="Arial Black" pitchFamily="34" charset="0"/>
              </a:rPr>
              <a:t> </a:t>
            </a:r>
            <a:r>
              <a:rPr lang="en-US" dirty="0" err="1" smtClean="0">
                <a:latin typeface="Arial Black" pitchFamily="34" charset="0"/>
              </a:rPr>
              <a:t>ertaklar</a:t>
            </a:r>
            <a:endParaRPr lang="ru-RU" dirty="0" smtClean="0">
              <a:latin typeface="Arial Black" pitchFamily="34" charset="0"/>
            </a:endParaRPr>
          </a:p>
        </p:txBody>
      </p:sp>
      <p:sp>
        <p:nvSpPr>
          <p:cNvPr id="19459" name="Содержимое 2"/>
          <p:cNvSpPr>
            <a:spLocks noGrp="1"/>
          </p:cNvSpPr>
          <p:nvPr>
            <p:ph idx="1"/>
          </p:nvPr>
        </p:nvSpPr>
        <p:spPr/>
        <p:txBody>
          <a:bodyPr/>
          <a:lstStyle/>
          <a:p>
            <a:endParaRPr lang="ru-RU" smtClean="0"/>
          </a:p>
        </p:txBody>
      </p:sp>
      <p:pic>
        <p:nvPicPr>
          <p:cNvPr id="4" name="Рисунок 3" descr="4.jpeg"/>
          <p:cNvPicPr>
            <a:picLocks noChangeAspect="1"/>
          </p:cNvPicPr>
          <p:nvPr/>
        </p:nvPicPr>
        <p:blipFill>
          <a:blip r:embed="rId2"/>
          <a:srcRect/>
          <a:stretch>
            <a:fillRect/>
          </a:stretch>
        </p:blipFill>
        <p:spPr bwMode="auto">
          <a:xfrm>
            <a:off x="3857625" y="4429125"/>
            <a:ext cx="4681538" cy="2428875"/>
          </a:xfrm>
          <a:prstGeom prst="rect">
            <a:avLst/>
          </a:prstGeom>
          <a:noFill/>
          <a:ln w="9525">
            <a:noFill/>
            <a:miter lim="800000"/>
            <a:headEnd/>
            <a:tailEnd/>
          </a:ln>
        </p:spPr>
      </p:pic>
      <p:pic>
        <p:nvPicPr>
          <p:cNvPr id="5" name="Рисунок 4" descr="GJKL.jpeg"/>
          <p:cNvPicPr>
            <a:picLocks noChangeAspect="1"/>
          </p:cNvPicPr>
          <p:nvPr/>
        </p:nvPicPr>
        <p:blipFill>
          <a:blip r:embed="rId3"/>
          <a:srcRect/>
          <a:stretch>
            <a:fillRect/>
          </a:stretch>
        </p:blipFill>
        <p:spPr bwMode="auto">
          <a:xfrm>
            <a:off x="230188" y="1428750"/>
            <a:ext cx="2698750" cy="4572000"/>
          </a:xfrm>
          <a:prstGeom prst="rect">
            <a:avLst/>
          </a:prstGeom>
          <a:noFill/>
          <a:ln w="9525">
            <a:noFill/>
            <a:miter lim="800000"/>
            <a:headEnd/>
            <a:tailEnd/>
          </a:ln>
        </p:spPr>
      </p:pic>
      <p:pic>
        <p:nvPicPr>
          <p:cNvPr id="6" name="Рисунок 5" descr="OP.jpeg"/>
          <p:cNvPicPr>
            <a:picLocks noChangeAspect="1"/>
          </p:cNvPicPr>
          <p:nvPr/>
        </p:nvPicPr>
        <p:blipFill>
          <a:blip r:embed="rId4"/>
          <a:srcRect/>
          <a:stretch>
            <a:fillRect/>
          </a:stretch>
        </p:blipFill>
        <p:spPr bwMode="auto">
          <a:xfrm>
            <a:off x="3071813" y="1428750"/>
            <a:ext cx="4357687" cy="2776538"/>
          </a:xfrm>
          <a:prstGeom prst="rect">
            <a:avLst/>
          </a:prstGeom>
          <a:noFill/>
          <a:ln w="9525">
            <a:noFill/>
            <a:miter lim="800000"/>
            <a:headEnd/>
            <a:tailEnd/>
          </a:ln>
        </p:spPr>
      </p:pic>
    </p:spTree>
  </p:cSld>
  <p:clrMapOvr>
    <a:masterClrMapping/>
  </p:clrMapOvr>
  <p:transition advClick="0" advTm="800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nodeType="clickPar">
                      <p:stCondLst>
                        <p:cond delay="indefinite"/>
                      </p:stCondLst>
                      <p:childTnLst>
                        <p:par>
                          <p:cTn id="9" fill="hold" nodeType="withGroup">
                            <p:stCondLst>
                              <p:cond delay="0"/>
                            </p:stCondLst>
                            <p:childTnLst>
                              <p:par>
                                <p:cTn id="10" presetID="6" presetClass="entr" presetSubtype="16"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ircle(in)">
                                      <p:cBhvr>
                                        <p:cTn id="12" dur="2000"/>
                                        <p:tgtEl>
                                          <p:spTgt spid="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0" presetClass="entr" presetSubtype="0"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edge">
                                      <p:cBhvr>
                                        <p:cTn id="17" dur="2000"/>
                                        <p:tgtEl>
                                          <p:spTgt spid="6"/>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smtClean="0"/>
              <a:t>Sehrli ertaklar</a:t>
            </a:r>
            <a:endParaRPr lang="ru-RU" smtClean="0"/>
          </a:p>
        </p:txBody>
      </p:sp>
      <p:pic>
        <p:nvPicPr>
          <p:cNvPr id="13" name="Содержимое 12" descr="FHG.jpeg"/>
          <p:cNvPicPr>
            <a:picLocks noGrp="1" noChangeAspect="1"/>
          </p:cNvPicPr>
          <p:nvPr>
            <p:ph idx="1"/>
          </p:nvPr>
        </p:nvPicPr>
        <p:blipFill>
          <a:blip r:embed="rId2"/>
          <a:stretch>
            <a:fillRect/>
          </a:stretch>
        </p:blipFill>
        <p:spPr>
          <a:xfrm>
            <a:off x="428596" y="1928802"/>
            <a:ext cx="3929090" cy="3929090"/>
          </a:xfrm>
          <a:solidFill>
            <a:srgbClr val="FF0000"/>
          </a:solidFill>
          <a:ln>
            <a:solidFill>
              <a:schemeClr val="tx2">
                <a:lumMod val="50000"/>
              </a:schemeClr>
            </a:solidFill>
          </a:ln>
        </p:spPr>
      </p:pic>
      <p:pic>
        <p:nvPicPr>
          <p:cNvPr id="7" name="Рисунок 6" descr="FGF.jpeg"/>
          <p:cNvPicPr>
            <a:picLocks noChangeAspect="1"/>
          </p:cNvPicPr>
          <p:nvPr/>
        </p:nvPicPr>
        <p:blipFill>
          <a:blip r:embed="rId3"/>
          <a:stretch>
            <a:fillRect/>
          </a:stretch>
        </p:blipFill>
        <p:spPr>
          <a:xfrm>
            <a:off x="4786314" y="1643050"/>
            <a:ext cx="4000500" cy="4686300"/>
          </a:xfrm>
          <a:prstGeom prst="rect">
            <a:avLst/>
          </a:prstGeom>
          <a:solidFill>
            <a:srgbClr val="FF0000"/>
          </a:solidFill>
          <a:ln>
            <a:solidFill>
              <a:schemeClr val="tx2">
                <a:lumMod val="50000"/>
              </a:schemeClr>
            </a:solidFill>
          </a:ln>
        </p:spPr>
      </p:pic>
    </p:spTree>
  </p:cSld>
  <p:clrMapOvr>
    <a:masterClrMapping/>
  </p:clrMapOvr>
  <p:transition advClick="0" advTm="900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2"/>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nodeType="clickPar">
                      <p:stCondLst>
                        <p:cond delay="indefinite"/>
                      </p:stCondLst>
                      <p:childTnLst>
                        <p:par>
                          <p:cTn id="12" fill="hold" nodeType="withGroup">
                            <p:stCondLst>
                              <p:cond delay="0"/>
                            </p:stCondLst>
                            <p:childTnLst>
                              <p:par>
                                <p:cTn id="13" presetID="35"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2000"/>
                                        <p:tgtEl>
                                          <p:spTgt spid="7"/>
                                        </p:tgtEl>
                                      </p:cBhvr>
                                    </p:animEffect>
                                    <p:anim calcmode="lin" valueType="num">
                                      <p:cBhvr>
                                        <p:cTn id="16" dur="2000" fill="hold"/>
                                        <p:tgtEl>
                                          <p:spTgt spid="7"/>
                                        </p:tgtEl>
                                        <p:attrNameLst>
                                          <p:attrName>style.rotation</p:attrName>
                                        </p:attrNameLst>
                                      </p:cBhvr>
                                      <p:tavLst>
                                        <p:tav tm="0">
                                          <p:val>
                                            <p:fltVal val="720"/>
                                          </p:val>
                                        </p:tav>
                                        <p:tav tm="100000">
                                          <p:val>
                                            <p:fltVal val="0"/>
                                          </p:val>
                                        </p:tav>
                                      </p:tavLst>
                                    </p:anim>
                                    <p:anim calcmode="lin" valueType="num">
                                      <p:cBhvr>
                                        <p:cTn id="17" dur="2000" fill="hold"/>
                                        <p:tgtEl>
                                          <p:spTgt spid="7"/>
                                        </p:tgtEl>
                                        <p:attrNameLst>
                                          <p:attrName>ppt_h</p:attrName>
                                        </p:attrNameLst>
                                      </p:cBhvr>
                                      <p:tavLst>
                                        <p:tav tm="0">
                                          <p:val>
                                            <p:fltVal val="0"/>
                                          </p:val>
                                        </p:tav>
                                        <p:tav tm="100000">
                                          <p:val>
                                            <p:strVal val="#ppt_h"/>
                                          </p:val>
                                        </p:tav>
                                      </p:tavLst>
                                    </p:anim>
                                    <p:anim calcmode="lin" valueType="num">
                                      <p:cBhvr>
                                        <p:cTn id="18" dur="2000" fill="hold"/>
                                        <p:tgtEl>
                                          <p:spTgt spid="7"/>
                                        </p:tgtEl>
                                        <p:attrNameLst>
                                          <p:attrName>ppt_w</p:attrName>
                                        </p:attrNameLst>
                                      </p:cBhvr>
                                      <p:tavLst>
                                        <p:tav tm="0">
                                          <p:val>
                                            <p:fltVal val="0"/>
                                          </p:val>
                                        </p:tav>
                                        <p:tav tm="100000">
                                          <p:val>
                                            <p:strVal val="#ppt_w"/>
                                          </p:val>
                                        </p:tav>
                                      </p:tavLst>
                                    </p:anim>
                                  </p:childTnLst>
                                </p:cTn>
                              </p:par>
                              <p:par>
                                <p:cTn id="19" presetID="35" presetClass="entr" presetSubtype="0" fill="hold" nodeType="with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2000"/>
                                        <p:tgtEl>
                                          <p:spTgt spid="13"/>
                                        </p:tgtEl>
                                      </p:cBhvr>
                                    </p:animEffect>
                                    <p:anim calcmode="lin" valueType="num">
                                      <p:cBhvr>
                                        <p:cTn id="22" dur="2000" fill="hold"/>
                                        <p:tgtEl>
                                          <p:spTgt spid="13"/>
                                        </p:tgtEl>
                                        <p:attrNameLst>
                                          <p:attrName>style.rotation</p:attrName>
                                        </p:attrNameLst>
                                      </p:cBhvr>
                                      <p:tavLst>
                                        <p:tav tm="0">
                                          <p:val>
                                            <p:fltVal val="720"/>
                                          </p:val>
                                        </p:tav>
                                        <p:tav tm="100000">
                                          <p:val>
                                            <p:fltVal val="0"/>
                                          </p:val>
                                        </p:tav>
                                      </p:tavLst>
                                    </p:anim>
                                    <p:anim calcmode="lin" valueType="num">
                                      <p:cBhvr>
                                        <p:cTn id="23" dur="2000" fill="hold"/>
                                        <p:tgtEl>
                                          <p:spTgt spid="13"/>
                                        </p:tgtEl>
                                        <p:attrNameLst>
                                          <p:attrName>ppt_h</p:attrName>
                                        </p:attrNameLst>
                                      </p:cBhvr>
                                      <p:tavLst>
                                        <p:tav tm="0">
                                          <p:val>
                                            <p:fltVal val="0"/>
                                          </p:val>
                                        </p:tav>
                                        <p:tav tm="100000">
                                          <p:val>
                                            <p:strVal val="#ppt_h"/>
                                          </p:val>
                                        </p:tav>
                                      </p:tavLst>
                                    </p:anim>
                                    <p:anim calcmode="lin" valueType="num">
                                      <p:cBhvr>
                                        <p:cTn id="24" dur="2000" fill="hold"/>
                                        <p:tgtEl>
                                          <p:spTgt spid="13"/>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85750" y="285750"/>
            <a:ext cx="8229600" cy="1143000"/>
          </a:xfrm>
          <a:solidFill>
            <a:schemeClr val="bg2">
              <a:lumMod val="50000"/>
            </a:schemeClr>
          </a:solidFill>
        </p:spPr>
        <p:txBody>
          <a:bodyPr/>
          <a:lstStyle/>
          <a:p>
            <a:pPr>
              <a:defRPr/>
            </a:pPr>
            <a:r>
              <a:rPr lang="en-US" b="1" u="sng" dirty="0" smtClean="0"/>
              <a:t>ERTAKLARDA OBRAZLAR</a:t>
            </a:r>
            <a:endParaRPr lang="ru-RU" b="1" u="sng" dirty="0"/>
          </a:p>
        </p:txBody>
      </p:sp>
      <p:sp>
        <p:nvSpPr>
          <p:cNvPr id="3" name="Текст 2"/>
          <p:cNvSpPr>
            <a:spLocks noGrp="1"/>
          </p:cNvSpPr>
          <p:nvPr>
            <p:ph type="body" idx="1"/>
          </p:nvPr>
        </p:nvSpPr>
        <p:spPr>
          <a:xfrm>
            <a:off x="428596" y="1428736"/>
            <a:ext cx="4040188" cy="659352"/>
          </a:xfrm>
        </p:spPr>
        <p:txBody>
          <a:bodyPr>
            <a:normAutofit lnSpcReduction="10000"/>
          </a:bodyPr>
          <a:lstStyle/>
          <a:p>
            <a:pPr algn="ctr"/>
            <a:r>
              <a:rPr lang="en-US" sz="4400" dirty="0" smtClean="0">
                <a:solidFill>
                  <a:srgbClr val="FFFF00"/>
                </a:solidFill>
              </a:rPr>
              <a:t>IJOBIY</a:t>
            </a:r>
            <a:endParaRPr lang="ru-RU" sz="4400" dirty="0" smtClean="0">
              <a:solidFill>
                <a:srgbClr val="FFFF00"/>
              </a:solidFill>
            </a:endParaRPr>
          </a:p>
        </p:txBody>
      </p:sp>
      <p:sp>
        <p:nvSpPr>
          <p:cNvPr id="5" name="Текст 4"/>
          <p:cNvSpPr>
            <a:spLocks noGrp="1"/>
          </p:cNvSpPr>
          <p:nvPr>
            <p:ph type="body" sz="half" idx="3"/>
          </p:nvPr>
        </p:nvSpPr>
        <p:spPr>
          <a:xfrm>
            <a:off x="4643438" y="1428736"/>
            <a:ext cx="4041775" cy="654843"/>
          </a:xfrm>
        </p:spPr>
        <p:txBody>
          <a:bodyPr>
            <a:normAutofit lnSpcReduction="10000"/>
          </a:bodyPr>
          <a:lstStyle/>
          <a:p>
            <a:pPr algn="ctr"/>
            <a:r>
              <a:rPr lang="en-US" sz="4400" dirty="0" smtClean="0">
                <a:solidFill>
                  <a:srgbClr val="FFFF00"/>
                </a:solidFill>
              </a:rPr>
              <a:t>SALBIY</a:t>
            </a:r>
            <a:endParaRPr lang="ru-RU" sz="4400" dirty="0" smtClean="0">
              <a:solidFill>
                <a:srgbClr val="FFFF00"/>
              </a:solidFill>
            </a:endParaRPr>
          </a:p>
        </p:txBody>
      </p:sp>
      <p:pic>
        <p:nvPicPr>
          <p:cNvPr id="7" name="Содержимое 6" descr="DGFFGH.jpeg"/>
          <p:cNvPicPr>
            <a:picLocks noGrp="1" noChangeAspect="1"/>
          </p:cNvPicPr>
          <p:nvPr>
            <p:ph sz="quarter" idx="2"/>
          </p:nvPr>
        </p:nvPicPr>
        <p:blipFill>
          <a:blip r:embed="rId2"/>
          <a:stretch>
            <a:fillRect/>
          </a:stretch>
        </p:blipFill>
        <p:spPr>
          <a:xfrm>
            <a:off x="357158" y="2071678"/>
            <a:ext cx="3840521" cy="2928958"/>
          </a:xfrm>
        </p:spPr>
      </p:pic>
      <p:pic>
        <p:nvPicPr>
          <p:cNvPr id="8" name="Содержимое 7" descr="imagesYY.jpeg"/>
          <p:cNvPicPr>
            <a:picLocks noGrp="1" noChangeAspect="1"/>
          </p:cNvPicPr>
          <p:nvPr>
            <p:ph sz="quarter" idx="4"/>
          </p:nvPr>
        </p:nvPicPr>
        <p:blipFill>
          <a:blip r:embed="rId3"/>
          <a:srcRect/>
          <a:stretch>
            <a:fillRect/>
          </a:stretch>
        </p:blipFill>
        <p:spPr>
          <a:xfrm>
            <a:off x="4429124" y="2000240"/>
            <a:ext cx="4048125" cy="4529138"/>
          </a:xfrm>
        </p:spPr>
      </p:pic>
    </p:spTree>
  </p:cSld>
  <p:clrMapOvr>
    <a:masterClrMapping/>
  </p:clrMapOvr>
  <p:transition advClick="0" advTm="1200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plus(in)">
                                      <p:cBhvr>
                                        <p:cTn id="7" dur="20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5"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2000"/>
                                        <p:tgtEl>
                                          <p:spTgt spid="3">
                                            <p:txEl>
                                              <p:pRg st="0" end="0"/>
                                            </p:txEl>
                                          </p:spTgt>
                                        </p:tgtEl>
                                      </p:cBhvr>
                                    </p:animEffect>
                                    <p:anim calcmode="lin" valueType="num">
                                      <p:cBhvr>
                                        <p:cTn id="13" dur="2000" fill="hold"/>
                                        <p:tgtEl>
                                          <p:spTgt spid="3">
                                            <p:txEl>
                                              <p:pRg st="0" end="0"/>
                                            </p:txEl>
                                          </p:spTgt>
                                        </p:tgtEl>
                                        <p:attrNameLst>
                                          <p:attrName>style.rotation</p:attrName>
                                        </p:attrNameLst>
                                      </p:cBhvr>
                                      <p:tavLst>
                                        <p:tav tm="0">
                                          <p:val>
                                            <p:fltVal val="720"/>
                                          </p:val>
                                        </p:tav>
                                        <p:tav tm="100000">
                                          <p:val>
                                            <p:fltVal val="0"/>
                                          </p:val>
                                        </p:tav>
                                      </p:tavLst>
                                    </p:anim>
                                    <p:anim calcmode="lin" valueType="num">
                                      <p:cBhvr>
                                        <p:cTn id="14" dur="2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5" dur="2000" fill="hold"/>
                                        <p:tgtEl>
                                          <p:spTgt spid="3">
                                            <p:txEl>
                                              <p:pRg st="0" end="0"/>
                                            </p:txEl>
                                          </p:spTgt>
                                        </p:tgtEl>
                                        <p:attrNameLst>
                                          <p:attrName>ppt_w</p:attrName>
                                        </p:attrNameLst>
                                      </p:cBhvr>
                                      <p:tavLst>
                                        <p:tav tm="0">
                                          <p:val>
                                            <p:fltVal val="0"/>
                                          </p:val>
                                        </p:tav>
                                        <p:tav tm="100000">
                                          <p:val>
                                            <p:strVal val="#ppt_w"/>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35" presetClass="entr" presetSubtype="0" fill="hold" grpId="0" nodeType="clickEffect">
                                  <p:stCondLst>
                                    <p:cond delay="0"/>
                                  </p:stCondLst>
                                  <p:childTnLst>
                                    <p:set>
                                      <p:cBhvr>
                                        <p:cTn id="19" dur="1" fill="hold">
                                          <p:stCondLst>
                                            <p:cond delay="0"/>
                                          </p:stCondLst>
                                        </p:cTn>
                                        <p:tgtEl>
                                          <p:spTgt spid="5">
                                            <p:txEl>
                                              <p:pRg st="0" end="0"/>
                                            </p:txEl>
                                          </p:spTgt>
                                        </p:tgtEl>
                                        <p:attrNameLst>
                                          <p:attrName>style.visibility</p:attrName>
                                        </p:attrNameLst>
                                      </p:cBhvr>
                                      <p:to>
                                        <p:strVal val="visible"/>
                                      </p:to>
                                    </p:set>
                                    <p:animEffect transition="in" filter="fade">
                                      <p:cBhvr>
                                        <p:cTn id="20" dur="2000"/>
                                        <p:tgtEl>
                                          <p:spTgt spid="5">
                                            <p:txEl>
                                              <p:pRg st="0" end="0"/>
                                            </p:txEl>
                                          </p:spTgt>
                                        </p:tgtEl>
                                      </p:cBhvr>
                                    </p:animEffect>
                                    <p:anim calcmode="lin" valueType="num">
                                      <p:cBhvr>
                                        <p:cTn id="21" dur="2000" fill="hold"/>
                                        <p:tgtEl>
                                          <p:spTgt spid="5">
                                            <p:txEl>
                                              <p:pRg st="0" end="0"/>
                                            </p:txEl>
                                          </p:spTgt>
                                        </p:tgtEl>
                                        <p:attrNameLst>
                                          <p:attrName>style.rotation</p:attrName>
                                        </p:attrNameLst>
                                      </p:cBhvr>
                                      <p:tavLst>
                                        <p:tav tm="0">
                                          <p:val>
                                            <p:fltVal val="720"/>
                                          </p:val>
                                        </p:tav>
                                        <p:tav tm="100000">
                                          <p:val>
                                            <p:fltVal val="0"/>
                                          </p:val>
                                        </p:tav>
                                      </p:tavLst>
                                    </p:anim>
                                    <p:anim calcmode="lin" valueType="num">
                                      <p:cBhvr>
                                        <p:cTn id="22" dur="2000" fill="hold"/>
                                        <p:tgtEl>
                                          <p:spTgt spid="5">
                                            <p:txEl>
                                              <p:pRg st="0" end="0"/>
                                            </p:txEl>
                                          </p:spTgt>
                                        </p:tgtEl>
                                        <p:attrNameLst>
                                          <p:attrName>ppt_h</p:attrName>
                                        </p:attrNameLst>
                                      </p:cBhvr>
                                      <p:tavLst>
                                        <p:tav tm="0">
                                          <p:val>
                                            <p:fltVal val="0"/>
                                          </p:val>
                                        </p:tav>
                                        <p:tav tm="100000">
                                          <p:val>
                                            <p:strVal val="#ppt_h"/>
                                          </p:val>
                                        </p:tav>
                                      </p:tavLst>
                                    </p:anim>
                                    <p:anim calcmode="lin" valueType="num">
                                      <p:cBhvr>
                                        <p:cTn id="23" dur="2000" fill="hold"/>
                                        <p:tgtEl>
                                          <p:spTgt spid="5">
                                            <p:txEl>
                                              <p:pRg st="0" end="0"/>
                                            </p:txEl>
                                          </p:spTgt>
                                        </p:tgtEl>
                                        <p:attrNameLst>
                                          <p:attrName>ppt_w</p:attrName>
                                        </p:attrNameLst>
                                      </p:cBhvr>
                                      <p:tavLst>
                                        <p:tav tm="0">
                                          <p:val>
                                            <p:fltVal val="0"/>
                                          </p:val>
                                        </p:tav>
                                        <p:tav tm="100000">
                                          <p:val>
                                            <p:strVal val="#ppt_w"/>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21" presetClass="entr" presetSubtype="4" fill="hold" nodeType="click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wheel(4)">
                                      <p:cBhvr>
                                        <p:cTn id="28" dur="2000"/>
                                        <p:tgtEl>
                                          <p:spTgt spid="7"/>
                                        </p:tgtEl>
                                      </p:cBhvr>
                                    </p:animEffect>
                                  </p:childTnLst>
                                </p:cTn>
                              </p:par>
                              <p:par>
                                <p:cTn id="29" presetID="21" presetClass="entr" presetSubtype="4" fill="hold" nodeType="with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wheel(4)">
                                      <p:cBhvr>
                                        <p:cTn id="31"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P spid="5"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smtClean="0"/>
              <a:t>Ertak kitoblar </a:t>
            </a:r>
            <a:endParaRPr lang="ru-RU" smtClean="0"/>
          </a:p>
        </p:txBody>
      </p:sp>
      <p:pic>
        <p:nvPicPr>
          <p:cNvPr id="4" name="Содержимое 3" descr="OO.jpeg"/>
          <p:cNvPicPr>
            <a:picLocks noGrp="1" noChangeAspect="1"/>
          </p:cNvPicPr>
          <p:nvPr>
            <p:ph idx="1"/>
          </p:nvPr>
        </p:nvPicPr>
        <p:blipFill>
          <a:blip r:embed="rId2"/>
          <a:srcRect/>
          <a:stretch>
            <a:fillRect/>
          </a:stretch>
        </p:blipFill>
        <p:spPr>
          <a:xfrm>
            <a:off x="793750" y="1785938"/>
            <a:ext cx="3384550" cy="4357687"/>
          </a:xfrm>
        </p:spPr>
      </p:pic>
      <p:pic>
        <p:nvPicPr>
          <p:cNvPr id="5" name="Рисунок 4" descr="Y6U.jpeg"/>
          <p:cNvPicPr>
            <a:picLocks noChangeAspect="1"/>
          </p:cNvPicPr>
          <p:nvPr/>
        </p:nvPicPr>
        <p:blipFill>
          <a:blip r:embed="rId3"/>
          <a:srcRect/>
          <a:stretch>
            <a:fillRect/>
          </a:stretch>
        </p:blipFill>
        <p:spPr bwMode="auto">
          <a:xfrm>
            <a:off x="5000625" y="1785938"/>
            <a:ext cx="3276600" cy="4295775"/>
          </a:xfrm>
          <a:prstGeom prst="rect">
            <a:avLst/>
          </a:prstGeom>
          <a:noFill/>
          <a:ln w="9525">
            <a:noFill/>
            <a:miter lim="800000"/>
            <a:headEnd/>
            <a:tailEnd/>
          </a:ln>
        </p:spPr>
      </p:pic>
    </p:spTree>
  </p:cSld>
  <p:clrMapOvr>
    <a:masterClrMapping/>
  </p:clrMapOvr>
  <p:transition advClick="0" advTm="1100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5" presetClass="entr" presetSubtype="0" fill="hold" grpId="0" nodeType="click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7" presetClass="entr" presetSubtype="4"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0" fill="hold"/>
                                        <p:tgtEl>
                                          <p:spTgt spid="4"/>
                                        </p:tgtEl>
                                        <p:attrNameLst>
                                          <p:attrName>ppt_x</p:attrName>
                                        </p:attrNameLst>
                                      </p:cBhvr>
                                      <p:tavLst>
                                        <p:tav tm="0">
                                          <p:val>
                                            <p:strVal val="#ppt_x"/>
                                          </p:val>
                                        </p:tav>
                                        <p:tav tm="100000">
                                          <p:val>
                                            <p:strVal val="#ppt_x"/>
                                          </p:val>
                                        </p:tav>
                                      </p:tavLst>
                                    </p:anim>
                                    <p:anim calcmode="lin" valueType="num">
                                      <p:cBhvr additive="base">
                                        <p:cTn id="15" dur="5000" fill="hold"/>
                                        <p:tgtEl>
                                          <p:spTgt spid="4"/>
                                        </p:tgtEl>
                                        <p:attrNameLst>
                                          <p:attrName>ppt_y</p:attrName>
                                        </p:attrNameLst>
                                      </p:cBhvr>
                                      <p:tavLst>
                                        <p:tav tm="0">
                                          <p:val>
                                            <p:strVal val="1+#ppt_h/2"/>
                                          </p:val>
                                        </p:tav>
                                        <p:tav tm="100000">
                                          <p:val>
                                            <p:strVal val="#ppt_y"/>
                                          </p:val>
                                        </p:tav>
                                      </p:tavLst>
                                    </p:anim>
                                  </p:childTnLst>
                                </p:cTn>
                              </p:par>
                              <p:par>
                                <p:cTn id="16" presetID="7" presetClass="entr" presetSubtype="4"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0" fill="hold"/>
                                        <p:tgtEl>
                                          <p:spTgt spid="5"/>
                                        </p:tgtEl>
                                        <p:attrNameLst>
                                          <p:attrName>ppt_x</p:attrName>
                                        </p:attrNameLst>
                                      </p:cBhvr>
                                      <p:tavLst>
                                        <p:tav tm="0">
                                          <p:val>
                                            <p:strVal val="#ppt_x"/>
                                          </p:val>
                                        </p:tav>
                                        <p:tav tm="100000">
                                          <p:val>
                                            <p:strVal val="#ppt_x"/>
                                          </p:val>
                                        </p:tav>
                                      </p:tavLst>
                                    </p:anim>
                                    <p:anim calcmode="lin" valueType="num">
                                      <p:cBhvr additive="base">
                                        <p:cTn id="19" dur="50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7</TotalTime>
  <Words>386</Words>
  <Application>Microsoft Office PowerPoint</Application>
  <PresentationFormat>Экран (4:3)</PresentationFormat>
  <Paragraphs>16</Paragraphs>
  <Slides>11</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11</vt:i4>
      </vt:variant>
    </vt:vector>
  </HeadingPairs>
  <TitlesOfParts>
    <vt:vector size="12" baseType="lpstr">
      <vt:lpstr>Поток</vt:lpstr>
      <vt:lpstr>MAKTABGACHA TA’LIM MUASSASALARIDA BAYRAM ERTAKLARI </vt:lpstr>
      <vt:lpstr>Слайд 2</vt:lpstr>
      <vt:lpstr>Слайд 3</vt:lpstr>
      <vt:lpstr>Слайд 4</vt:lpstr>
      <vt:lpstr>Слайд 5</vt:lpstr>
      <vt:lpstr>Слайд 6</vt:lpstr>
      <vt:lpstr>Слайд 7</vt:lpstr>
      <vt:lpstr>Hayvonlar haqidagi ertaklar</vt:lpstr>
      <vt:lpstr>Sehrli ertaklar</vt:lpstr>
      <vt:lpstr>ERTAKLARDA OBRAZLAR</vt:lpstr>
      <vt:lpstr>Ertak kitoblar </vt:lpstr>
    </vt:vector>
  </TitlesOfParts>
  <Company>Reanimator Extreme Edition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MAKTABGACHA TA’LIM MUASSASALARIDA BAYRAM ERTAKLARI </dc:title>
  <dc:creator>user</dc:creator>
  <cp:lastModifiedBy>user</cp:lastModifiedBy>
  <cp:revision>1</cp:revision>
  <dcterms:created xsi:type="dcterms:W3CDTF">2018-12-14T11:36:01Z</dcterms:created>
  <dcterms:modified xsi:type="dcterms:W3CDTF">2018-12-14T11:44:01Z</dcterms:modified>
</cp:coreProperties>
</file>