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409" r:id="rId2"/>
    <p:sldId id="438" r:id="rId3"/>
    <p:sldId id="452" r:id="rId4"/>
    <p:sldId id="449" r:id="rId5"/>
    <p:sldId id="410" r:id="rId6"/>
    <p:sldId id="453" r:id="rId7"/>
    <p:sldId id="432" r:id="rId8"/>
    <p:sldId id="447" r:id="rId9"/>
    <p:sldId id="454" r:id="rId10"/>
    <p:sldId id="435" r:id="rId11"/>
    <p:sldId id="455" r:id="rId12"/>
    <p:sldId id="456" r:id="rId13"/>
    <p:sldId id="457" r:id="rId14"/>
    <p:sldId id="430" r:id="rId1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F2FEB1EC-8F1F-4360-ADED-A8029CF6C304}">
          <p14:sldIdLst>
            <p14:sldId id="409"/>
            <p14:sldId id="438"/>
            <p14:sldId id="452"/>
            <p14:sldId id="449"/>
            <p14:sldId id="410"/>
            <p14:sldId id="453"/>
            <p14:sldId id="432"/>
            <p14:sldId id="447"/>
            <p14:sldId id="454"/>
            <p14:sldId id="435"/>
            <p14:sldId id="455"/>
            <p14:sldId id="456"/>
            <p14:sldId id="457"/>
            <p14:sldId id="430"/>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66"/>
    <a:srgbClr val="33CC33"/>
    <a:srgbClr val="A80058"/>
    <a:srgbClr val="149C2E"/>
    <a:srgbClr val="66FFCC"/>
    <a:srgbClr val="19C13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934" autoAdjust="0"/>
    <p:restoredTop sz="94660"/>
  </p:normalViewPr>
  <p:slideViewPr>
    <p:cSldViewPr snapToGrid="0">
      <p:cViewPr varScale="1">
        <p:scale>
          <a:sx n="70" d="100"/>
          <a:sy n="70" d="100"/>
        </p:scale>
        <p:origin x="-90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154C0-84C2-4982-A987-3F67750C6438}" type="datetimeFigureOut">
              <a:rPr lang="ru-RU" smtClean="0"/>
              <a:t>19.08.2020</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68FD875-137C-4C13-BA90-335D197E9F73}" type="slidenum">
              <a:rPr lang="ru-RU" smtClean="0"/>
              <a:t>‹#›</a:t>
            </a:fld>
            <a:endParaRPr lang="ru-RU"/>
          </a:p>
        </p:txBody>
      </p:sp>
    </p:spTree>
    <p:extLst>
      <p:ext uri="{BB962C8B-B14F-4D97-AF65-F5344CB8AC3E}">
        <p14:creationId xmlns:p14="http://schemas.microsoft.com/office/powerpoint/2010/main" val="24523960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141A96BE-CA75-428B-BBC5-9F241112346E}"/>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xmlns="" id="{BB8C9C93-B56B-4688-B743-CE27EA3DB9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xmlns="" id="{745FF194-9888-4803-9524-7A922856DCAE}"/>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5" name="Нижний колонтитул 4">
            <a:extLst>
              <a:ext uri="{FF2B5EF4-FFF2-40B4-BE49-F238E27FC236}">
                <a16:creationId xmlns:a16="http://schemas.microsoft.com/office/drawing/2014/main" xmlns="" id="{F03A54B3-30EB-4102-A714-0D118C1BCD35}"/>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38CDD8B8-7C2C-41C2-AD35-83788C78C45A}"/>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403639676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EA2D1A39-BE46-458D-A8C9-3ECA1F127BBF}"/>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xmlns="" id="{2EE91B14-1C95-42C3-BC3D-1E8092077705}"/>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B86B3B91-AD91-4839-B1A1-F5322208193F}"/>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5" name="Нижний колонтитул 4">
            <a:extLst>
              <a:ext uri="{FF2B5EF4-FFF2-40B4-BE49-F238E27FC236}">
                <a16:creationId xmlns:a16="http://schemas.microsoft.com/office/drawing/2014/main" xmlns="" id="{0D22799F-3353-4F1F-8027-A64CE296E46D}"/>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0B2692C0-63AB-420A-BBA6-4B1D116B5125}"/>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56463337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E78A00E7-9554-4138-801F-03B1DE57D175}"/>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xmlns="" id="{9AD261F7-6D2F-472D-A2D7-C97D0516030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xmlns="" id="{4A119E90-9F1F-4381-8477-B6E8F6DDB074}"/>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5" name="Нижний колонтитул 4">
            <a:extLst>
              <a:ext uri="{FF2B5EF4-FFF2-40B4-BE49-F238E27FC236}">
                <a16:creationId xmlns:a16="http://schemas.microsoft.com/office/drawing/2014/main" xmlns="" id="{E8F55CA1-D94A-4AA8-A46C-6700B4F5B68F}"/>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0159DB4D-68CF-454C-AA18-268332EA4B79}"/>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327783731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246EADAA-AC61-4E52-BF3B-51EA2889B12D}"/>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xmlns="" id="{25D30279-5F09-4263-8AFC-540A919CE350}"/>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xmlns="" id="{424E78E2-7041-45F8-826D-EC5E792C15E2}"/>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xmlns="" id="{96AA2A53-8213-42E0-ADA6-87CABE29C3A2}"/>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6" name="Нижний колонтитул 5">
            <a:extLst>
              <a:ext uri="{FF2B5EF4-FFF2-40B4-BE49-F238E27FC236}">
                <a16:creationId xmlns:a16="http://schemas.microsoft.com/office/drawing/2014/main" xmlns="" id="{E311B1B4-2B5E-45D4-96DB-DCD6013E63AA}"/>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561D893C-88C8-4076-B83F-55C516EE1FC5}"/>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366358899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7CED2E89-789E-4D9A-9F8B-60E3D44AEEAA}"/>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xmlns="" id="{E761A76B-6E7E-4CD3-9550-3549978C9A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xmlns="" id="{4E8660AA-2773-46C1-8DD8-CF3778F4E39F}"/>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xmlns="" id="{47220BAE-9E4A-4BE5-B2E6-C171AD21FE7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xmlns="" id="{3B57A784-E1CC-488E-AACC-B7626D31D272}"/>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xmlns="" id="{263E77B1-69C6-4172-B846-F85EE921135D}"/>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8" name="Нижний колонтитул 7">
            <a:extLst>
              <a:ext uri="{FF2B5EF4-FFF2-40B4-BE49-F238E27FC236}">
                <a16:creationId xmlns:a16="http://schemas.microsoft.com/office/drawing/2014/main" xmlns="" id="{54B5CBCC-F519-4D18-B73F-CD2DDBC70DAD}"/>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xmlns="" id="{D2E44579-D201-43DC-90A2-2795B15A0D9C}"/>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90627537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5C850CF-2B8D-4FE4-8786-3C575ABD5223}"/>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xmlns="" id="{EEFA6FCA-F3CA-49E7-87CD-9A04E99E3371}"/>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4" name="Нижний колонтитул 3">
            <a:extLst>
              <a:ext uri="{FF2B5EF4-FFF2-40B4-BE49-F238E27FC236}">
                <a16:creationId xmlns:a16="http://schemas.microsoft.com/office/drawing/2014/main" xmlns="" id="{69E226F4-717A-40D4-8A62-DD4D3161AEE1}"/>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xmlns="" id="{675DA021-FE5A-4DEE-BE02-FC5A4EB3AA8E}"/>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171890421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xmlns="" id="{24D9E2A5-E371-4E56-B8E5-D051225FDC08}"/>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3" name="Нижний колонтитул 2">
            <a:extLst>
              <a:ext uri="{FF2B5EF4-FFF2-40B4-BE49-F238E27FC236}">
                <a16:creationId xmlns:a16="http://schemas.microsoft.com/office/drawing/2014/main" xmlns="" id="{724855D0-5EC6-401B-BF7C-02403BA542A7}"/>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xmlns="" id="{6CF656C7-1346-450C-A4F0-81A228BD5963}"/>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103730784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F81CFF4F-A56C-47ED-B778-620CF2F154CD}"/>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xmlns="" id="{98AF2F68-BAB9-4276-B107-B575B064AF0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xmlns="" id="{7991BFD8-4780-44FE-9170-D6B5468F91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C2AA14E1-4B64-4F3A-B5A9-6B5483625D73}"/>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6" name="Нижний колонтитул 5">
            <a:extLst>
              <a:ext uri="{FF2B5EF4-FFF2-40B4-BE49-F238E27FC236}">
                <a16:creationId xmlns:a16="http://schemas.microsoft.com/office/drawing/2014/main" xmlns="" id="{D189B814-88FA-4737-B961-5BFE7E9E53E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25DF5A97-EC61-415E-8ED6-C37BA8EC8AE9}"/>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19210995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1089BF11-5E3D-47CF-B973-19DC878F0B6B}"/>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xmlns="" id="{55BF2653-A83F-483A-BD91-9CDFA7123A7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xmlns="" id="{06C4F1DB-236B-4DCF-9DE8-D792FCA7BC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9AD0C578-A931-4CED-9D4F-3D364C039CC4}"/>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6" name="Нижний колонтитул 5">
            <a:extLst>
              <a:ext uri="{FF2B5EF4-FFF2-40B4-BE49-F238E27FC236}">
                <a16:creationId xmlns:a16="http://schemas.microsoft.com/office/drawing/2014/main" xmlns="" id="{688FE6C5-DC22-4EE5-BBA4-4A3F544D2723}"/>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497EF9DE-4CB2-4511-848B-7C758534ABF8}"/>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150193224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CA8875E3-7B5D-401B-8E5B-0DDE0D76A3A4}"/>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xmlns="" id="{F17BC9C0-42AF-4B67-B528-692119C8599B}"/>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B8A521DC-964F-4103-95BD-533B4A5C45F5}"/>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5" name="Нижний колонтитул 4">
            <a:extLst>
              <a:ext uri="{FF2B5EF4-FFF2-40B4-BE49-F238E27FC236}">
                <a16:creationId xmlns:a16="http://schemas.microsoft.com/office/drawing/2014/main" xmlns="" id="{DE7591C6-8C3F-496B-A5BF-0B59FEE8130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D0C59CF5-FB01-4904-B725-82B047F71A52}"/>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44506020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xmlns="" id="{5FA1CBC2-D8E6-43D9-A7FE-89A542F61544}"/>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xmlns="" id="{2D37D8C7-50C8-4487-96B3-0E62E054B0A6}"/>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786BACAE-2FB2-4457-ACB3-DBE5A2A04F1B}"/>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5" name="Нижний колонтитул 4">
            <a:extLst>
              <a:ext uri="{FF2B5EF4-FFF2-40B4-BE49-F238E27FC236}">
                <a16:creationId xmlns:a16="http://schemas.microsoft.com/office/drawing/2014/main" xmlns="" id="{179A25EF-42EE-47F7-8587-0F2E2A4BEA53}"/>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6D7A4335-7541-46CD-A9C3-F080F6A9A7A5}"/>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315254533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hree Image Text Subtitle">
    <p:spTree>
      <p:nvGrpSpPr>
        <p:cNvPr id="1" name=""/>
        <p:cNvGrpSpPr/>
        <p:nvPr/>
      </p:nvGrpSpPr>
      <p:grpSpPr>
        <a:xfrm>
          <a:off x="0" y="0"/>
          <a:ext cx="0" cy="0"/>
          <a:chOff x="0" y="0"/>
          <a:chExt cx="0" cy="0"/>
        </a:xfrm>
      </p:grpSpPr>
      <p:sp>
        <p:nvSpPr>
          <p:cNvPr id="2" name="Title 1"/>
          <p:cNvSpPr>
            <a:spLocks noGrp="1"/>
          </p:cNvSpPr>
          <p:nvPr>
            <p:ph type="title"/>
          </p:nvPr>
        </p:nvSpPr>
        <p:spPr>
          <a:xfrm>
            <a:off x="914404" y="279962"/>
            <a:ext cx="10363201" cy="817561"/>
          </a:xfrm>
        </p:spPr>
        <p:txBody>
          <a:bodyPr/>
          <a:lstStyle/>
          <a:p>
            <a:r>
              <a:rPr lang="en-US"/>
              <a:t>Click to edit Master title style</a:t>
            </a:r>
          </a:p>
        </p:txBody>
      </p:sp>
      <p:sp>
        <p:nvSpPr>
          <p:cNvPr id="4" name="Picture Placeholder 3"/>
          <p:cNvSpPr>
            <a:spLocks noGrp="1"/>
          </p:cNvSpPr>
          <p:nvPr>
            <p:ph type="pic" sz="quarter" idx="10"/>
          </p:nvPr>
        </p:nvSpPr>
        <p:spPr>
          <a:xfrm>
            <a:off x="914401" y="1397001"/>
            <a:ext cx="3328416" cy="3407438"/>
          </a:xfrm>
          <a:solidFill>
            <a:schemeClr val="bg1">
              <a:lumMod val="95000"/>
            </a:schemeClr>
          </a:solidFill>
          <a:ln w="3175">
            <a:solidFill>
              <a:schemeClr val="bg1">
                <a:lumMod val="50000"/>
                <a:alpha val="40000"/>
              </a:schemeClr>
            </a:solidFill>
          </a:ln>
          <a:effectLst>
            <a:outerShdw dist="50800" dir="5400000" algn="t" rotWithShape="0">
              <a:schemeClr val="accent1"/>
            </a:outerShdw>
          </a:effectLst>
        </p:spPr>
        <p:txBody>
          <a:bodyPr vert="horz" lIns="0" tIns="0" rIns="0" bIns="0" rtlCol="0" anchor="ctr">
            <a:normAutofit/>
          </a:bodyPr>
          <a:lstStyle>
            <a:lvl1pPr marL="0" indent="0" algn="ctr">
              <a:buNone/>
              <a:defRPr lang="en-US" sz="1399"/>
            </a:lvl1pPr>
          </a:lstStyle>
          <a:p>
            <a:pPr lvl="0"/>
            <a:endParaRPr lang="en-US"/>
          </a:p>
        </p:txBody>
      </p:sp>
      <p:sp>
        <p:nvSpPr>
          <p:cNvPr id="5" name="Picture Placeholder 3"/>
          <p:cNvSpPr>
            <a:spLocks noGrp="1"/>
          </p:cNvSpPr>
          <p:nvPr>
            <p:ph type="pic" sz="quarter" idx="11"/>
          </p:nvPr>
        </p:nvSpPr>
        <p:spPr>
          <a:xfrm>
            <a:off x="4431792" y="1397001"/>
            <a:ext cx="3328416" cy="3407438"/>
          </a:xfrm>
          <a:solidFill>
            <a:schemeClr val="bg1">
              <a:lumMod val="95000"/>
            </a:schemeClr>
          </a:solidFill>
          <a:ln w="3175">
            <a:solidFill>
              <a:schemeClr val="bg1">
                <a:lumMod val="50000"/>
                <a:alpha val="40000"/>
              </a:schemeClr>
            </a:solidFill>
          </a:ln>
          <a:effectLst>
            <a:outerShdw dist="50800" dir="5400000" algn="t" rotWithShape="0">
              <a:schemeClr val="accent4"/>
            </a:outerShdw>
          </a:effectLst>
        </p:spPr>
        <p:txBody>
          <a:bodyPr vert="horz" lIns="0" tIns="0" rIns="0" bIns="0" rtlCol="0" anchor="ctr">
            <a:normAutofit/>
          </a:bodyPr>
          <a:lstStyle>
            <a:lvl1pPr marL="0" indent="0" algn="ctr">
              <a:buNone/>
              <a:defRPr lang="en-US" sz="1399"/>
            </a:lvl1pPr>
          </a:lstStyle>
          <a:p>
            <a:pPr lvl="0"/>
            <a:endParaRPr lang="en-US"/>
          </a:p>
        </p:txBody>
      </p:sp>
      <p:sp>
        <p:nvSpPr>
          <p:cNvPr id="6" name="Picture Placeholder 3"/>
          <p:cNvSpPr>
            <a:spLocks noGrp="1"/>
          </p:cNvSpPr>
          <p:nvPr>
            <p:ph type="pic" sz="quarter" idx="12"/>
          </p:nvPr>
        </p:nvSpPr>
        <p:spPr>
          <a:xfrm>
            <a:off x="7949183" y="1397001"/>
            <a:ext cx="3328416" cy="3407438"/>
          </a:xfrm>
          <a:solidFill>
            <a:schemeClr val="bg1">
              <a:lumMod val="95000"/>
            </a:schemeClr>
          </a:solidFill>
          <a:ln w="3175">
            <a:solidFill>
              <a:schemeClr val="bg1">
                <a:lumMod val="50000"/>
                <a:alpha val="40000"/>
              </a:schemeClr>
            </a:solidFill>
          </a:ln>
          <a:effectLst>
            <a:outerShdw dist="50800" dir="5400000" algn="t" rotWithShape="0">
              <a:schemeClr val="bg2"/>
            </a:outerShdw>
          </a:effectLst>
        </p:spPr>
        <p:txBody>
          <a:bodyPr vert="horz" lIns="0" tIns="0" rIns="0" bIns="0" rtlCol="0" anchor="ctr">
            <a:normAutofit/>
          </a:bodyPr>
          <a:lstStyle>
            <a:lvl1pPr marL="0" indent="0" algn="ctr">
              <a:buNone/>
              <a:defRPr lang="en-US" sz="1399"/>
            </a:lvl1pPr>
          </a:lstStyle>
          <a:p>
            <a:pPr lvl="0"/>
            <a:endParaRPr lang="en-US"/>
          </a:p>
        </p:txBody>
      </p:sp>
      <p:sp>
        <p:nvSpPr>
          <p:cNvPr id="8" name="Text Placeholder 9"/>
          <p:cNvSpPr>
            <a:spLocks noGrp="1"/>
          </p:cNvSpPr>
          <p:nvPr>
            <p:ph type="body" sz="quarter" idx="14"/>
          </p:nvPr>
        </p:nvSpPr>
        <p:spPr>
          <a:xfrm>
            <a:off x="914401" y="4980569"/>
            <a:ext cx="3328416" cy="958851"/>
          </a:xfrm>
        </p:spPr>
        <p:txBody>
          <a:bodyPr>
            <a:noAutofit/>
          </a:bodyPr>
          <a:lstStyle>
            <a:lvl1pPr marL="0" indent="0">
              <a:buNone/>
              <a:defRPr sz="1399"/>
            </a:lvl1pPr>
            <a:lvl2pPr marL="152378" indent="-152378">
              <a:buFont typeface="Arial" panose="020B0604020202020204" pitchFamily="34" charset="0"/>
              <a:buChar char="•"/>
              <a:defRPr sz="1399"/>
            </a:lvl2pPr>
            <a:lvl3pPr marL="304757" indent="-152378">
              <a:defRPr sz="1399"/>
            </a:lvl3pPr>
            <a:lvl4pPr marL="533324" indent="-228567">
              <a:defRPr sz="1399"/>
            </a:lvl4pPr>
            <a:lvl5pPr marL="761891" indent="-228567">
              <a:defRPr sz="1399"/>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9"/>
          <p:cNvSpPr>
            <a:spLocks noGrp="1"/>
          </p:cNvSpPr>
          <p:nvPr>
            <p:ph type="body" sz="quarter" idx="15"/>
          </p:nvPr>
        </p:nvSpPr>
        <p:spPr>
          <a:xfrm>
            <a:off x="4431792" y="4980569"/>
            <a:ext cx="3328416" cy="958851"/>
          </a:xfrm>
        </p:spPr>
        <p:txBody>
          <a:bodyPr>
            <a:noAutofit/>
          </a:bodyPr>
          <a:lstStyle>
            <a:lvl1pPr marL="0" indent="0">
              <a:buNone/>
              <a:defRPr sz="1399"/>
            </a:lvl1pPr>
            <a:lvl2pPr marL="152378" indent="-152378">
              <a:buFont typeface="Arial" panose="020B0604020202020204" pitchFamily="34" charset="0"/>
              <a:buChar char="•"/>
              <a:defRPr sz="1399"/>
            </a:lvl2pPr>
            <a:lvl3pPr marL="304757" indent="-152378">
              <a:defRPr sz="1399"/>
            </a:lvl3pPr>
            <a:lvl4pPr marL="533324" indent="-228567">
              <a:defRPr sz="1399"/>
            </a:lvl4pPr>
            <a:lvl5pPr marL="761891" indent="-228567">
              <a:defRPr sz="1399"/>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Text Placeholder 9"/>
          <p:cNvSpPr>
            <a:spLocks noGrp="1"/>
          </p:cNvSpPr>
          <p:nvPr>
            <p:ph type="body" sz="quarter" idx="16"/>
          </p:nvPr>
        </p:nvSpPr>
        <p:spPr>
          <a:xfrm>
            <a:off x="7949183" y="4980569"/>
            <a:ext cx="3328416" cy="958851"/>
          </a:xfrm>
        </p:spPr>
        <p:txBody>
          <a:bodyPr>
            <a:noAutofit/>
          </a:bodyPr>
          <a:lstStyle>
            <a:lvl1pPr marL="0" indent="0">
              <a:buNone/>
              <a:defRPr sz="1399"/>
            </a:lvl1pPr>
            <a:lvl2pPr marL="152378" indent="-152378">
              <a:buFont typeface="Arial" panose="020B0604020202020204" pitchFamily="34" charset="0"/>
              <a:buChar char="•"/>
              <a:defRPr sz="1399"/>
            </a:lvl2pPr>
            <a:lvl3pPr marL="304757" indent="-152378">
              <a:defRPr sz="1399"/>
            </a:lvl3pPr>
            <a:lvl4pPr marL="533324" indent="-228567">
              <a:defRPr sz="1399"/>
            </a:lvl4pPr>
            <a:lvl5pPr marL="761891" indent="-228567">
              <a:defRPr sz="1399"/>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4"/>
          <p:cNvSpPr>
            <a:spLocks noGrp="1"/>
          </p:cNvSpPr>
          <p:nvPr>
            <p:ph type="body" sz="quarter" idx="18" hasCustomPrompt="1"/>
          </p:nvPr>
        </p:nvSpPr>
        <p:spPr>
          <a:xfrm>
            <a:off x="914404" y="933453"/>
            <a:ext cx="10363201" cy="406400"/>
          </a:xfrm>
        </p:spPr>
        <p:txBody>
          <a:bodyPr>
            <a:normAutofit/>
          </a:bodyPr>
          <a:lstStyle>
            <a:lvl1pPr marL="0" indent="0" algn="ctr">
              <a:lnSpc>
                <a:spcPct val="86000"/>
              </a:lnSpc>
              <a:spcBef>
                <a:spcPts val="0"/>
              </a:spcBef>
              <a:buNone/>
              <a:defRPr sz="1799" baseline="0"/>
            </a:lvl1pPr>
          </a:lstStyle>
          <a:p>
            <a:pPr lvl="0"/>
            <a:r>
              <a:rPr lang="en-US" dirty="0"/>
              <a:t>Click here to edit subtitle</a:t>
            </a:r>
          </a:p>
        </p:txBody>
      </p:sp>
    </p:spTree>
    <p:extLst>
      <p:ext uri="{BB962C8B-B14F-4D97-AF65-F5344CB8AC3E}">
        <p14:creationId xmlns:p14="http://schemas.microsoft.com/office/powerpoint/2010/main" val="335432187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46000"/>
          </a:schemeClr>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7D47DBC3-9780-4C82-84C5-21DDB2220AC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xmlns="" id="{DCD25FE5-3EE5-4F83-82C3-3F1027D8F8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FAAB8A18-8814-40D0-B6CD-E8F30F1782C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214DC6-9373-4927-9723-F2D54102B2A5}" type="datetimeFigureOut">
              <a:rPr lang="ru-RU" smtClean="0"/>
              <a:t>19.08.2020</a:t>
            </a:fld>
            <a:endParaRPr lang="ru-RU"/>
          </a:p>
        </p:txBody>
      </p:sp>
      <p:sp>
        <p:nvSpPr>
          <p:cNvPr id="5" name="Нижний колонтитул 4">
            <a:extLst>
              <a:ext uri="{FF2B5EF4-FFF2-40B4-BE49-F238E27FC236}">
                <a16:creationId xmlns:a16="http://schemas.microsoft.com/office/drawing/2014/main" xmlns="" id="{54213629-378D-4E24-84CB-781E75EEE39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xmlns="" id="{C8D1704A-6C59-4C37-A1CF-917030A721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85B3D8-C38B-4518-AB0A-53B4E875C67D}" type="slidenum">
              <a:rPr lang="ru-RU" smtClean="0"/>
              <a:t>‹#›</a:t>
            </a:fld>
            <a:endParaRPr lang="ru-RU"/>
          </a:p>
        </p:txBody>
      </p:sp>
    </p:spTree>
    <p:extLst>
      <p:ext uri="{BB962C8B-B14F-4D97-AF65-F5344CB8AC3E}">
        <p14:creationId xmlns:p14="http://schemas.microsoft.com/office/powerpoint/2010/main" val="39629575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bject 2">
            <a:extLst>
              <a:ext uri="{FF2B5EF4-FFF2-40B4-BE49-F238E27FC236}">
                <a16:creationId xmlns="" xmlns:a16="http://schemas.microsoft.com/office/drawing/2014/main" id="{EE80F0AA-4DF1-4DBF-9AA2-5439157D8912}"/>
              </a:ext>
            </a:extLst>
          </p:cNvPr>
          <p:cNvSpPr/>
          <p:nvPr/>
        </p:nvSpPr>
        <p:spPr>
          <a:xfrm>
            <a:off x="2239" y="3248"/>
            <a:ext cx="12175448" cy="2158055"/>
          </a:xfrm>
          <a:custGeom>
            <a:avLst/>
            <a:gdLst/>
            <a:ahLst/>
            <a:cxnLst/>
            <a:rect l="l" t="t" r="r" b="b"/>
            <a:pathLst>
              <a:path w="5760085" h="1021080">
                <a:moveTo>
                  <a:pt x="5759640" y="0"/>
                </a:moveTo>
                <a:lnTo>
                  <a:pt x="0" y="0"/>
                </a:lnTo>
                <a:lnTo>
                  <a:pt x="0" y="1020953"/>
                </a:lnTo>
                <a:lnTo>
                  <a:pt x="5759640" y="1020953"/>
                </a:lnTo>
                <a:lnTo>
                  <a:pt x="5759640" y="0"/>
                </a:lnTo>
                <a:close/>
              </a:path>
            </a:pathLst>
          </a:custGeom>
          <a:solidFill>
            <a:srgbClr val="2365C7"/>
          </a:solidFill>
        </p:spPr>
        <p:txBody>
          <a:bodyPr wrap="square" lIns="0" tIns="0" rIns="0" bIns="0" rtlCol="0"/>
          <a:lstStyle/>
          <a:p>
            <a:endParaRPr sz="2400"/>
          </a:p>
        </p:txBody>
      </p:sp>
      <p:sp>
        <p:nvSpPr>
          <p:cNvPr id="15" name="object 4">
            <a:extLst>
              <a:ext uri="{FF2B5EF4-FFF2-40B4-BE49-F238E27FC236}">
                <a16:creationId xmlns="" xmlns:a16="http://schemas.microsoft.com/office/drawing/2014/main" id="{96789AA7-9596-4F83-89FD-AEC28EE179F1}"/>
              </a:ext>
            </a:extLst>
          </p:cNvPr>
          <p:cNvSpPr txBox="1"/>
          <p:nvPr/>
        </p:nvSpPr>
        <p:spPr>
          <a:xfrm>
            <a:off x="1850321" y="2438317"/>
            <a:ext cx="5617564" cy="3292246"/>
          </a:xfrm>
          <a:prstGeom prst="rect">
            <a:avLst/>
          </a:prstGeom>
          <a:solidFill>
            <a:schemeClr val="bg1"/>
          </a:solidFill>
        </p:spPr>
        <p:txBody>
          <a:bodyPr vert="horz" wrap="square" lIns="0" tIns="29526" rIns="0" bIns="0" rtlCol="0">
            <a:spAutoFit/>
          </a:bodyPr>
          <a:lstStyle/>
          <a:p>
            <a:pPr marL="38920" algn="ctr">
              <a:lnSpc>
                <a:spcPts val="4132"/>
              </a:lnSpc>
              <a:spcBef>
                <a:spcPts val="233"/>
              </a:spcBef>
            </a:pPr>
            <a:r>
              <a:rPr lang="ru-RU" sz="3200" b="1" dirty="0" err="1">
                <a:latin typeface="Arial" panose="020B0604020202020204" pitchFamily="34" charset="0"/>
                <a:cs typeface="Arial" panose="020B0604020202020204" pitchFamily="34" charset="0"/>
              </a:rPr>
              <a:t>Geografiya</a:t>
            </a:r>
            <a:r>
              <a:rPr lang="ru-RU" sz="3200" b="1" dirty="0">
                <a:latin typeface="Arial" panose="020B0604020202020204" pitchFamily="34" charset="0"/>
                <a:cs typeface="Arial" panose="020B0604020202020204" pitchFamily="34" charset="0"/>
              </a:rPr>
              <a:t> </a:t>
            </a:r>
            <a:r>
              <a:rPr lang="ru-RU" sz="3200" b="1" dirty="0" err="1">
                <a:latin typeface="Arial" panose="020B0604020202020204" pitchFamily="34" charset="0"/>
                <a:cs typeface="Arial" panose="020B0604020202020204" pitchFamily="34" charset="0"/>
              </a:rPr>
              <a:t>fanini</a:t>
            </a:r>
            <a:r>
              <a:rPr lang="ru-RU" sz="3200" b="1" dirty="0">
                <a:latin typeface="Arial" panose="020B0604020202020204" pitchFamily="34" charset="0"/>
                <a:cs typeface="Arial" panose="020B0604020202020204" pitchFamily="34" charset="0"/>
              </a:rPr>
              <a:t> </a:t>
            </a:r>
            <a:r>
              <a:rPr lang="ru-RU" sz="3200" b="1" dirty="0" err="1">
                <a:latin typeface="Arial" panose="020B0604020202020204" pitchFamily="34" charset="0"/>
                <a:cs typeface="Arial" panose="020B0604020202020204" pitchFamily="34" charset="0"/>
              </a:rPr>
              <a:t>o‘qitishda</a:t>
            </a:r>
            <a:r>
              <a:rPr lang="ru-RU" sz="3200" b="1" dirty="0">
                <a:latin typeface="Arial" panose="020B0604020202020204" pitchFamily="34" charset="0"/>
                <a:cs typeface="Arial" panose="020B0604020202020204" pitchFamily="34" charset="0"/>
              </a:rPr>
              <a:t> </a:t>
            </a:r>
            <a:r>
              <a:rPr lang="ru-RU" sz="3200" b="1" dirty="0" err="1">
                <a:latin typeface="Arial" panose="020B0604020202020204" pitchFamily="34" charset="0"/>
                <a:cs typeface="Arial" panose="020B0604020202020204" pitchFamily="34" charset="0"/>
              </a:rPr>
              <a:t>ilg‘or</a:t>
            </a:r>
            <a:r>
              <a:rPr lang="ru-RU" sz="3200" b="1" dirty="0">
                <a:latin typeface="Arial" panose="020B0604020202020204" pitchFamily="34" charset="0"/>
                <a:cs typeface="Arial" panose="020B0604020202020204" pitchFamily="34" charset="0"/>
              </a:rPr>
              <a:t> </a:t>
            </a:r>
            <a:r>
              <a:rPr lang="ru-RU" sz="3200" b="1" dirty="0" err="1">
                <a:latin typeface="Arial" panose="020B0604020202020204" pitchFamily="34" charset="0"/>
                <a:cs typeface="Arial" panose="020B0604020202020204" pitchFamily="34" charset="0"/>
              </a:rPr>
              <a:t>xorijiy</a:t>
            </a:r>
            <a:r>
              <a:rPr lang="ru-RU" sz="3200" b="1" dirty="0">
                <a:latin typeface="Arial" panose="020B0604020202020204" pitchFamily="34" charset="0"/>
                <a:cs typeface="Arial" panose="020B0604020202020204" pitchFamily="34" charset="0"/>
              </a:rPr>
              <a:t> </a:t>
            </a:r>
            <a:r>
              <a:rPr lang="ru-RU" sz="3200" b="1" dirty="0" err="1">
                <a:latin typeface="Arial" panose="020B0604020202020204" pitchFamily="34" charset="0"/>
                <a:cs typeface="Arial" panose="020B0604020202020204" pitchFamily="34" charset="0"/>
              </a:rPr>
              <a:t>pedagogik</a:t>
            </a:r>
            <a:r>
              <a:rPr lang="ru-RU" sz="3200" b="1" dirty="0">
                <a:latin typeface="Arial" panose="020B0604020202020204" pitchFamily="34" charset="0"/>
                <a:cs typeface="Arial" panose="020B0604020202020204" pitchFamily="34" charset="0"/>
              </a:rPr>
              <a:t> </a:t>
            </a:r>
            <a:r>
              <a:rPr lang="ru-RU" sz="3200" b="1" dirty="0" err="1">
                <a:latin typeface="Arial" panose="020B0604020202020204" pitchFamily="34" charset="0"/>
                <a:cs typeface="Arial" panose="020B0604020202020204" pitchFamily="34" charset="0"/>
              </a:rPr>
              <a:t>tajribalardan</a:t>
            </a:r>
            <a:r>
              <a:rPr lang="ru-RU" sz="3200" b="1" dirty="0">
                <a:latin typeface="Arial" panose="020B0604020202020204" pitchFamily="34" charset="0"/>
                <a:cs typeface="Arial" panose="020B0604020202020204" pitchFamily="34" charset="0"/>
              </a:rPr>
              <a:t> </a:t>
            </a:r>
            <a:r>
              <a:rPr lang="ru-RU" sz="3200" b="1" dirty="0" err="1" smtClean="0">
                <a:latin typeface="Arial" panose="020B0604020202020204" pitchFamily="34" charset="0"/>
                <a:cs typeface="Arial" panose="020B0604020202020204" pitchFamily="34" charset="0"/>
              </a:rPr>
              <a:t>foydalanish</a:t>
            </a:r>
            <a:endParaRPr lang="ru-RU" sz="3200" dirty="0">
              <a:latin typeface="Arial" panose="020B0604020202020204" pitchFamily="34" charset="0"/>
              <a:cs typeface="Arial" panose="020B0604020202020204" pitchFamily="34" charset="0"/>
            </a:endParaRPr>
          </a:p>
          <a:p>
            <a:pPr marL="38920" algn="ctr">
              <a:lnSpc>
                <a:spcPts val="4132"/>
              </a:lnSpc>
              <a:spcBef>
                <a:spcPts val="233"/>
              </a:spcBef>
            </a:pPr>
            <a:endParaRPr lang="en-US" sz="2800" dirty="0" smtClean="0">
              <a:latin typeface="Arial" panose="020B0604020202020204" pitchFamily="34" charset="0"/>
              <a:cs typeface="Arial" panose="020B0604020202020204" pitchFamily="34" charset="0"/>
            </a:endParaRPr>
          </a:p>
          <a:p>
            <a:pPr marL="38920" algn="ctr">
              <a:spcBef>
                <a:spcPts val="233"/>
              </a:spcBef>
            </a:pPr>
            <a:r>
              <a:rPr lang="en-US" sz="2400" b="1" dirty="0" smtClean="0">
                <a:latin typeface="Arial" panose="020B0604020202020204" pitchFamily="34" charset="0"/>
                <a:cs typeface="Arial" panose="020B0604020202020204" pitchFamily="34" charset="0"/>
              </a:rPr>
              <a:t>O</a:t>
            </a:r>
            <a:r>
              <a:rPr lang="id-ID" sz="2400" b="1" dirty="0" smtClean="0">
                <a:latin typeface="Arial" panose="020B0604020202020204" pitchFamily="34" charset="0"/>
                <a:cs typeface="Arial" panose="020B0604020202020204" pitchFamily="34" charset="0"/>
              </a:rPr>
              <a:t>‘</a:t>
            </a:r>
            <a:r>
              <a:rPr sz="2400" b="1" dirty="0" err="1" smtClean="0">
                <a:latin typeface="Arial" panose="020B0604020202020204" pitchFamily="34" charset="0"/>
                <a:cs typeface="Arial" panose="020B0604020202020204" pitchFamily="34" charset="0"/>
              </a:rPr>
              <a:t>qituvchi</a:t>
            </a:r>
            <a:r>
              <a:rPr sz="2400" b="1" dirty="0">
                <a:latin typeface="Arial" panose="020B0604020202020204" pitchFamily="34" charset="0"/>
                <a:cs typeface="Arial" panose="020B0604020202020204" pitchFamily="34" charset="0"/>
              </a:rPr>
              <a:t>:</a:t>
            </a:r>
          </a:p>
          <a:p>
            <a:pPr marL="68443" algn="ctr"/>
            <a:r>
              <a:rPr lang="en-US" sz="2400" b="1" spc="11" dirty="0" err="1" smtClean="0">
                <a:latin typeface="Arial" panose="020B0604020202020204" pitchFamily="34" charset="0"/>
                <a:cs typeface="Arial" panose="020B0604020202020204" pitchFamily="34" charset="0"/>
              </a:rPr>
              <a:t>Abdullayeva</a:t>
            </a:r>
            <a:r>
              <a:rPr lang="en-US" sz="2400" b="1" spc="11" dirty="0" smtClean="0">
                <a:latin typeface="Arial" panose="020B0604020202020204" pitchFamily="34" charset="0"/>
                <a:cs typeface="Arial" panose="020B0604020202020204" pitchFamily="34" charset="0"/>
              </a:rPr>
              <a:t> </a:t>
            </a:r>
            <a:r>
              <a:rPr lang="en-US" sz="2400" b="1" spc="11" dirty="0" err="1" smtClean="0">
                <a:latin typeface="Arial" panose="020B0604020202020204" pitchFamily="34" charset="0"/>
                <a:cs typeface="Arial" panose="020B0604020202020204" pitchFamily="34" charset="0"/>
              </a:rPr>
              <a:t>Dilnoza</a:t>
            </a:r>
            <a:r>
              <a:rPr lang="en-US" sz="2400" b="1" spc="11" dirty="0" smtClean="0">
                <a:latin typeface="Arial" panose="020B0604020202020204" pitchFamily="34" charset="0"/>
                <a:cs typeface="Arial" panose="020B0604020202020204" pitchFamily="34" charset="0"/>
              </a:rPr>
              <a:t> </a:t>
            </a:r>
          </a:p>
          <a:p>
            <a:pPr marL="68443" algn="ctr"/>
            <a:r>
              <a:rPr lang="en-US" sz="2400" b="1" spc="11" dirty="0" err="1" smtClean="0">
                <a:latin typeface="Arial" panose="020B0604020202020204" pitchFamily="34" charset="0"/>
                <a:cs typeface="Arial" panose="020B0604020202020204" pitchFamily="34" charset="0"/>
              </a:rPr>
              <a:t>Narzullayevna</a:t>
            </a:r>
            <a:endParaRPr sz="2400" b="1" dirty="0">
              <a:latin typeface="Arial" panose="020B0604020202020204" pitchFamily="34" charset="0"/>
              <a:cs typeface="Arial" panose="020B0604020202020204" pitchFamily="34" charset="0"/>
            </a:endParaRPr>
          </a:p>
        </p:txBody>
      </p:sp>
      <p:sp>
        <p:nvSpPr>
          <p:cNvPr id="16" name="object 5">
            <a:extLst>
              <a:ext uri="{FF2B5EF4-FFF2-40B4-BE49-F238E27FC236}">
                <a16:creationId xmlns="" xmlns:a16="http://schemas.microsoft.com/office/drawing/2014/main" id="{A8BAE388-D6D2-40E9-8208-E39C1E0E7029}"/>
              </a:ext>
            </a:extLst>
          </p:cNvPr>
          <p:cNvSpPr/>
          <p:nvPr/>
        </p:nvSpPr>
        <p:spPr>
          <a:xfrm>
            <a:off x="927619" y="2644423"/>
            <a:ext cx="727494" cy="1438704"/>
          </a:xfrm>
          <a:custGeom>
            <a:avLst/>
            <a:gdLst/>
            <a:ahLst/>
            <a:cxnLst/>
            <a:rect l="l" t="t" r="r" b="b"/>
            <a:pathLst>
              <a:path w="344170" h="680719">
                <a:moveTo>
                  <a:pt x="343828" y="0"/>
                </a:moveTo>
                <a:lnTo>
                  <a:pt x="0" y="0"/>
                </a:lnTo>
                <a:lnTo>
                  <a:pt x="0" y="680466"/>
                </a:lnTo>
                <a:lnTo>
                  <a:pt x="343828" y="680466"/>
                </a:lnTo>
                <a:lnTo>
                  <a:pt x="343828" y="0"/>
                </a:lnTo>
                <a:close/>
              </a:path>
            </a:pathLst>
          </a:custGeom>
          <a:solidFill>
            <a:srgbClr val="2365C7"/>
          </a:solidFill>
        </p:spPr>
        <p:txBody>
          <a:bodyPr wrap="square" lIns="0" tIns="0" rIns="0" bIns="0" rtlCol="0"/>
          <a:lstStyle/>
          <a:p>
            <a:endParaRPr sz="2400"/>
          </a:p>
        </p:txBody>
      </p:sp>
      <p:sp>
        <p:nvSpPr>
          <p:cNvPr id="17" name="object 6">
            <a:extLst>
              <a:ext uri="{FF2B5EF4-FFF2-40B4-BE49-F238E27FC236}">
                <a16:creationId xmlns="" xmlns:a16="http://schemas.microsoft.com/office/drawing/2014/main" id="{ACB4B4C4-B96E-4D3D-A3B1-019ECDA735A1}"/>
              </a:ext>
            </a:extLst>
          </p:cNvPr>
          <p:cNvSpPr/>
          <p:nvPr/>
        </p:nvSpPr>
        <p:spPr>
          <a:xfrm>
            <a:off x="927619" y="4438107"/>
            <a:ext cx="727494" cy="1438704"/>
          </a:xfrm>
          <a:custGeom>
            <a:avLst/>
            <a:gdLst/>
            <a:ahLst/>
            <a:cxnLst/>
            <a:rect l="l" t="t" r="r" b="b"/>
            <a:pathLst>
              <a:path w="344170" h="680719">
                <a:moveTo>
                  <a:pt x="343828" y="0"/>
                </a:moveTo>
                <a:lnTo>
                  <a:pt x="0" y="0"/>
                </a:lnTo>
                <a:lnTo>
                  <a:pt x="0" y="680457"/>
                </a:lnTo>
                <a:lnTo>
                  <a:pt x="343828" y="680457"/>
                </a:lnTo>
                <a:lnTo>
                  <a:pt x="343828" y="0"/>
                </a:lnTo>
                <a:close/>
              </a:path>
            </a:pathLst>
          </a:custGeom>
          <a:solidFill>
            <a:srgbClr val="96989A"/>
          </a:solidFill>
        </p:spPr>
        <p:txBody>
          <a:bodyPr wrap="square" lIns="0" tIns="0" rIns="0" bIns="0" rtlCol="0"/>
          <a:lstStyle/>
          <a:p>
            <a:endParaRPr sz="2400"/>
          </a:p>
        </p:txBody>
      </p:sp>
      <p:sp>
        <p:nvSpPr>
          <p:cNvPr id="18" name="object 2">
            <a:extLst>
              <a:ext uri="{FF2B5EF4-FFF2-40B4-BE49-F238E27FC236}">
                <a16:creationId xmlns="" xmlns:a16="http://schemas.microsoft.com/office/drawing/2014/main" id="{CE68ADA6-8540-41B8-AEDA-12525C40B298}"/>
              </a:ext>
            </a:extLst>
          </p:cNvPr>
          <p:cNvSpPr txBox="1">
            <a:spLocks/>
          </p:cNvSpPr>
          <p:nvPr/>
        </p:nvSpPr>
        <p:spPr>
          <a:xfrm>
            <a:off x="1850319" y="410027"/>
            <a:ext cx="4855293" cy="1157224"/>
          </a:xfrm>
          <a:prstGeom prst="rect">
            <a:avLst/>
          </a:prstGeom>
        </p:spPr>
        <p:txBody>
          <a:bodyPr vert="horz" wrap="square" lIns="0" tIns="30912" rIns="0" bIns="0" rtlCol="0">
            <a:spAutoFit/>
          </a:bodyPr>
          <a:lstStyle>
            <a:lvl1pPr>
              <a:defRPr sz="3400" b="1" i="0">
                <a:solidFill>
                  <a:schemeClr val="bg1"/>
                </a:solidFill>
                <a:latin typeface="Arial"/>
                <a:ea typeface="+mj-ea"/>
                <a:cs typeface="Arial"/>
              </a:defRPr>
            </a:lvl1pPr>
          </a:lstStyle>
          <a:p>
            <a:pPr marL="26882" defTabSz="1935510">
              <a:spcBef>
                <a:spcPts val="241"/>
              </a:spcBef>
              <a:defRPr/>
            </a:pPr>
            <a:r>
              <a:rPr lang="en-US" sz="7200" kern="0" spc="21" dirty="0" err="1">
                <a:solidFill>
                  <a:sysClr val="window" lastClr="FFFFFF"/>
                </a:solidFill>
              </a:rPr>
              <a:t>Geograﬁya</a:t>
            </a:r>
            <a:endParaRPr lang="en-US" sz="7200" kern="0" spc="21" dirty="0">
              <a:solidFill>
                <a:sysClr val="window" lastClr="FFFFFF"/>
              </a:solidFill>
            </a:endParaRPr>
          </a:p>
        </p:txBody>
      </p:sp>
      <p:sp>
        <p:nvSpPr>
          <p:cNvPr id="19" name="object 11">
            <a:extLst>
              <a:ext uri="{FF2B5EF4-FFF2-40B4-BE49-F238E27FC236}">
                <a16:creationId xmlns="" xmlns:a16="http://schemas.microsoft.com/office/drawing/2014/main" id="{51515ADB-0A54-4D48-B21C-0D1BD48457B7}"/>
              </a:ext>
            </a:extLst>
          </p:cNvPr>
          <p:cNvSpPr/>
          <p:nvPr/>
        </p:nvSpPr>
        <p:spPr>
          <a:xfrm>
            <a:off x="695817" y="534444"/>
            <a:ext cx="709744" cy="982496"/>
          </a:xfrm>
          <a:custGeom>
            <a:avLst/>
            <a:gdLst/>
            <a:ahLst/>
            <a:cxnLst/>
            <a:rect l="l" t="t" r="r" b="b"/>
            <a:pathLst>
              <a:path w="335280" h="464184">
                <a:moveTo>
                  <a:pt x="311425" y="417294"/>
                </a:moveTo>
                <a:lnTo>
                  <a:pt x="71097" y="417294"/>
                </a:lnTo>
                <a:lnTo>
                  <a:pt x="67618" y="420771"/>
                </a:lnTo>
                <a:lnTo>
                  <a:pt x="67618" y="460180"/>
                </a:lnTo>
                <a:lnTo>
                  <a:pt x="71097" y="463657"/>
                </a:lnTo>
                <a:lnTo>
                  <a:pt x="311425" y="463657"/>
                </a:lnTo>
                <a:lnTo>
                  <a:pt x="314902" y="460180"/>
                </a:lnTo>
                <a:lnTo>
                  <a:pt x="314902" y="448203"/>
                </a:lnTo>
                <a:lnTo>
                  <a:pt x="83073" y="448203"/>
                </a:lnTo>
                <a:lnTo>
                  <a:pt x="83073" y="432748"/>
                </a:lnTo>
                <a:lnTo>
                  <a:pt x="314902" y="432748"/>
                </a:lnTo>
                <a:lnTo>
                  <a:pt x="314902" y="420771"/>
                </a:lnTo>
                <a:lnTo>
                  <a:pt x="311425" y="417294"/>
                </a:lnTo>
                <a:close/>
              </a:path>
              <a:path w="335280" h="464184">
                <a:moveTo>
                  <a:pt x="314902" y="432748"/>
                </a:moveTo>
                <a:lnTo>
                  <a:pt x="299448" y="432748"/>
                </a:lnTo>
                <a:lnTo>
                  <a:pt x="299448" y="448203"/>
                </a:lnTo>
                <a:lnTo>
                  <a:pt x="314902" y="448203"/>
                </a:lnTo>
                <a:lnTo>
                  <a:pt x="314902" y="432748"/>
                </a:lnTo>
                <a:close/>
              </a:path>
              <a:path w="335280" h="464184">
                <a:moveTo>
                  <a:pt x="195508" y="0"/>
                </a:moveTo>
                <a:lnTo>
                  <a:pt x="187008" y="0"/>
                </a:lnTo>
                <a:lnTo>
                  <a:pt x="183531" y="3477"/>
                </a:lnTo>
                <a:lnTo>
                  <a:pt x="183531" y="7725"/>
                </a:lnTo>
                <a:lnTo>
                  <a:pt x="135417" y="15996"/>
                </a:lnTo>
                <a:lnTo>
                  <a:pt x="91752" y="35545"/>
                </a:lnTo>
                <a:lnTo>
                  <a:pt x="54456" y="64705"/>
                </a:lnTo>
                <a:lnTo>
                  <a:pt x="25451" y="101810"/>
                </a:lnTo>
                <a:lnTo>
                  <a:pt x="6658" y="145194"/>
                </a:lnTo>
                <a:lnTo>
                  <a:pt x="0" y="193191"/>
                </a:lnTo>
                <a:lnTo>
                  <a:pt x="6658" y="241186"/>
                </a:lnTo>
                <a:lnTo>
                  <a:pt x="25451" y="284570"/>
                </a:lnTo>
                <a:lnTo>
                  <a:pt x="54456" y="321675"/>
                </a:lnTo>
                <a:lnTo>
                  <a:pt x="91752" y="350835"/>
                </a:lnTo>
                <a:lnTo>
                  <a:pt x="135417" y="370384"/>
                </a:lnTo>
                <a:lnTo>
                  <a:pt x="183531" y="378655"/>
                </a:lnTo>
                <a:lnTo>
                  <a:pt x="183531" y="417294"/>
                </a:lnTo>
                <a:lnTo>
                  <a:pt x="198986" y="417294"/>
                </a:lnTo>
                <a:lnTo>
                  <a:pt x="198986" y="363200"/>
                </a:lnTo>
                <a:lnTo>
                  <a:pt x="183531" y="363200"/>
                </a:lnTo>
                <a:lnTo>
                  <a:pt x="138337" y="357127"/>
                </a:lnTo>
                <a:lnTo>
                  <a:pt x="97726" y="339989"/>
                </a:lnTo>
                <a:lnTo>
                  <a:pt x="63319" y="313405"/>
                </a:lnTo>
                <a:lnTo>
                  <a:pt x="36736" y="278997"/>
                </a:lnTo>
                <a:lnTo>
                  <a:pt x="19598" y="238385"/>
                </a:lnTo>
                <a:lnTo>
                  <a:pt x="13525" y="193191"/>
                </a:lnTo>
                <a:lnTo>
                  <a:pt x="19598" y="147996"/>
                </a:lnTo>
                <a:lnTo>
                  <a:pt x="36724" y="107412"/>
                </a:lnTo>
                <a:lnTo>
                  <a:pt x="63319" y="72977"/>
                </a:lnTo>
                <a:lnTo>
                  <a:pt x="97726" y="46394"/>
                </a:lnTo>
                <a:lnTo>
                  <a:pt x="138337" y="29256"/>
                </a:lnTo>
                <a:lnTo>
                  <a:pt x="183531" y="23183"/>
                </a:lnTo>
                <a:lnTo>
                  <a:pt x="198986" y="23183"/>
                </a:lnTo>
                <a:lnTo>
                  <a:pt x="198986" y="3477"/>
                </a:lnTo>
                <a:lnTo>
                  <a:pt x="195508" y="0"/>
                </a:lnTo>
                <a:close/>
              </a:path>
              <a:path w="335280" h="464184">
                <a:moveTo>
                  <a:pt x="198986" y="23183"/>
                </a:moveTo>
                <a:lnTo>
                  <a:pt x="183531" y="23183"/>
                </a:lnTo>
                <a:lnTo>
                  <a:pt x="183531" y="46365"/>
                </a:lnTo>
                <a:lnTo>
                  <a:pt x="141817" y="54226"/>
                </a:lnTo>
                <a:lnTo>
                  <a:pt x="104370" y="75125"/>
                </a:lnTo>
                <a:lnTo>
                  <a:pt x="74062" y="106776"/>
                </a:lnTo>
                <a:lnTo>
                  <a:pt x="53770" y="146893"/>
                </a:lnTo>
                <a:lnTo>
                  <a:pt x="46367" y="193191"/>
                </a:lnTo>
                <a:lnTo>
                  <a:pt x="53028" y="239117"/>
                </a:lnTo>
                <a:lnTo>
                  <a:pt x="71837" y="278493"/>
                </a:lnTo>
                <a:lnTo>
                  <a:pt x="101032" y="309588"/>
                </a:lnTo>
                <a:lnTo>
                  <a:pt x="138850" y="330673"/>
                </a:lnTo>
                <a:lnTo>
                  <a:pt x="183531" y="340017"/>
                </a:lnTo>
                <a:lnTo>
                  <a:pt x="183531" y="363200"/>
                </a:lnTo>
                <a:lnTo>
                  <a:pt x="198986" y="363200"/>
                </a:lnTo>
                <a:lnTo>
                  <a:pt x="199104" y="339989"/>
                </a:lnTo>
                <a:lnTo>
                  <a:pt x="244724" y="329180"/>
                </a:lnTo>
                <a:lnTo>
                  <a:pt x="252263" y="324561"/>
                </a:lnTo>
                <a:lnTo>
                  <a:pt x="191260" y="324561"/>
                </a:lnTo>
                <a:lnTo>
                  <a:pt x="156991" y="319945"/>
                </a:lnTo>
                <a:lnTo>
                  <a:pt x="125611" y="306835"/>
                </a:lnTo>
                <a:lnTo>
                  <a:pt x="98632" y="286118"/>
                </a:lnTo>
                <a:lnTo>
                  <a:pt x="77565" y="258681"/>
                </a:lnTo>
                <a:lnTo>
                  <a:pt x="96984" y="248926"/>
                </a:lnTo>
                <a:lnTo>
                  <a:pt x="118873" y="248926"/>
                </a:lnTo>
                <a:lnTo>
                  <a:pt x="114829" y="244872"/>
                </a:lnTo>
                <a:lnTo>
                  <a:pt x="70516" y="244872"/>
                </a:lnTo>
                <a:lnTo>
                  <a:pt x="65867" y="232409"/>
                </a:lnTo>
                <a:lnTo>
                  <a:pt x="62522" y="219574"/>
                </a:lnTo>
                <a:lnTo>
                  <a:pt x="60517" y="206468"/>
                </a:lnTo>
                <a:lnTo>
                  <a:pt x="59889" y="193191"/>
                </a:lnTo>
                <a:lnTo>
                  <a:pt x="59987" y="185464"/>
                </a:lnTo>
                <a:lnTo>
                  <a:pt x="60664" y="177638"/>
                </a:lnTo>
                <a:lnTo>
                  <a:pt x="62014" y="170009"/>
                </a:lnTo>
                <a:lnTo>
                  <a:pt x="148081" y="170009"/>
                </a:lnTo>
                <a:lnTo>
                  <a:pt x="133398" y="155326"/>
                </a:lnTo>
                <a:lnTo>
                  <a:pt x="131371" y="154551"/>
                </a:lnTo>
                <a:lnTo>
                  <a:pt x="65589" y="154551"/>
                </a:lnTo>
                <a:lnTo>
                  <a:pt x="82571" y="119302"/>
                </a:lnTo>
                <a:lnTo>
                  <a:pt x="108573" y="91125"/>
                </a:lnTo>
                <a:lnTo>
                  <a:pt x="141603" y="71624"/>
                </a:lnTo>
                <a:lnTo>
                  <a:pt x="179669" y="62402"/>
                </a:lnTo>
                <a:lnTo>
                  <a:pt x="253050" y="62402"/>
                </a:lnTo>
                <a:lnTo>
                  <a:pt x="250146" y="60372"/>
                </a:lnTo>
                <a:lnTo>
                  <a:pt x="198986" y="47138"/>
                </a:lnTo>
                <a:lnTo>
                  <a:pt x="198986" y="23183"/>
                </a:lnTo>
                <a:close/>
              </a:path>
              <a:path w="335280" h="464184">
                <a:moveTo>
                  <a:pt x="312558" y="118907"/>
                </a:moveTo>
                <a:lnTo>
                  <a:pt x="299156" y="118907"/>
                </a:lnTo>
                <a:lnTo>
                  <a:pt x="319500" y="166940"/>
                </a:lnTo>
                <a:lnTo>
                  <a:pt x="319841" y="217291"/>
                </a:lnTo>
                <a:lnTo>
                  <a:pt x="301291" y="264092"/>
                </a:lnTo>
                <a:lnTo>
                  <a:pt x="264963" y="301475"/>
                </a:lnTo>
                <a:lnTo>
                  <a:pt x="229922" y="318669"/>
                </a:lnTo>
                <a:lnTo>
                  <a:pt x="191260" y="324561"/>
                </a:lnTo>
                <a:lnTo>
                  <a:pt x="252263" y="324561"/>
                </a:lnTo>
                <a:lnTo>
                  <a:pt x="283418" y="305469"/>
                </a:lnTo>
                <a:lnTo>
                  <a:pt x="312825" y="271469"/>
                </a:lnTo>
                <a:lnTo>
                  <a:pt x="330700" y="229768"/>
                </a:lnTo>
                <a:lnTo>
                  <a:pt x="334799" y="182952"/>
                </a:lnTo>
                <a:lnTo>
                  <a:pt x="321567" y="131792"/>
                </a:lnTo>
                <a:lnTo>
                  <a:pt x="312558" y="118907"/>
                </a:lnTo>
                <a:close/>
              </a:path>
              <a:path w="335280" h="464184">
                <a:moveTo>
                  <a:pt x="118873" y="248926"/>
                </a:moveTo>
                <a:lnTo>
                  <a:pt x="96984" y="248926"/>
                </a:lnTo>
                <a:lnTo>
                  <a:pt x="142383" y="294328"/>
                </a:lnTo>
                <a:lnTo>
                  <a:pt x="147308" y="294422"/>
                </a:lnTo>
                <a:lnTo>
                  <a:pt x="150303" y="291334"/>
                </a:lnTo>
                <a:lnTo>
                  <a:pt x="166629" y="275008"/>
                </a:lnTo>
                <a:lnTo>
                  <a:pt x="144893" y="275008"/>
                </a:lnTo>
                <a:lnTo>
                  <a:pt x="118873" y="248926"/>
                </a:lnTo>
                <a:close/>
              </a:path>
              <a:path w="335280" h="464184">
                <a:moveTo>
                  <a:pt x="148081" y="170009"/>
                </a:moveTo>
                <a:lnTo>
                  <a:pt x="126251" y="170009"/>
                </a:lnTo>
                <a:lnTo>
                  <a:pt x="188071" y="231829"/>
                </a:lnTo>
                <a:lnTo>
                  <a:pt x="144893" y="275008"/>
                </a:lnTo>
                <a:lnTo>
                  <a:pt x="166629" y="275008"/>
                </a:lnTo>
                <a:lnTo>
                  <a:pt x="207392" y="234245"/>
                </a:lnTo>
                <a:lnTo>
                  <a:pt x="207490" y="229320"/>
                </a:lnTo>
                <a:lnTo>
                  <a:pt x="204397" y="226325"/>
                </a:lnTo>
                <a:lnTo>
                  <a:pt x="148081" y="170009"/>
                </a:lnTo>
                <a:close/>
              </a:path>
              <a:path w="335280" h="464184">
                <a:moveTo>
                  <a:pt x="98046" y="231152"/>
                </a:moveTo>
                <a:lnTo>
                  <a:pt x="95050" y="232700"/>
                </a:lnTo>
                <a:lnTo>
                  <a:pt x="70516" y="244872"/>
                </a:lnTo>
                <a:lnTo>
                  <a:pt x="114829" y="244872"/>
                </a:lnTo>
                <a:lnTo>
                  <a:pt x="104033" y="234050"/>
                </a:lnTo>
                <a:lnTo>
                  <a:pt x="101621" y="231731"/>
                </a:lnTo>
                <a:lnTo>
                  <a:pt x="98046" y="231152"/>
                </a:lnTo>
                <a:close/>
              </a:path>
              <a:path w="335280" h="464184">
                <a:moveTo>
                  <a:pt x="201693" y="62402"/>
                </a:moveTo>
                <a:lnTo>
                  <a:pt x="179669" y="62402"/>
                </a:lnTo>
                <a:lnTo>
                  <a:pt x="128570" y="113403"/>
                </a:lnTo>
                <a:lnTo>
                  <a:pt x="128473" y="118328"/>
                </a:lnTo>
                <a:lnTo>
                  <a:pt x="131565" y="121324"/>
                </a:lnTo>
                <a:lnTo>
                  <a:pt x="188650" y="178412"/>
                </a:lnTo>
                <a:lnTo>
                  <a:pt x="193579" y="178509"/>
                </a:lnTo>
                <a:lnTo>
                  <a:pt x="196574" y="175417"/>
                </a:lnTo>
                <a:lnTo>
                  <a:pt x="212867" y="159091"/>
                </a:lnTo>
                <a:lnTo>
                  <a:pt x="191260" y="159091"/>
                </a:lnTo>
                <a:lnTo>
                  <a:pt x="148082" y="115912"/>
                </a:lnTo>
                <a:lnTo>
                  <a:pt x="201693" y="62402"/>
                </a:lnTo>
                <a:close/>
              </a:path>
              <a:path w="335280" h="464184">
                <a:moveTo>
                  <a:pt x="242939" y="107316"/>
                </a:moveTo>
                <a:lnTo>
                  <a:pt x="239943" y="110408"/>
                </a:lnTo>
                <a:lnTo>
                  <a:pt x="191260" y="159091"/>
                </a:lnTo>
                <a:lnTo>
                  <a:pt x="212867" y="159091"/>
                </a:lnTo>
                <a:lnTo>
                  <a:pt x="245160" y="126734"/>
                </a:lnTo>
                <a:lnTo>
                  <a:pt x="267097" y="126734"/>
                </a:lnTo>
                <a:lnTo>
                  <a:pt x="247863" y="107412"/>
                </a:lnTo>
                <a:lnTo>
                  <a:pt x="242939" y="107316"/>
                </a:lnTo>
                <a:close/>
              </a:path>
              <a:path w="335280" h="464184">
                <a:moveTo>
                  <a:pt x="267097" y="126734"/>
                </a:moveTo>
                <a:lnTo>
                  <a:pt x="245160" y="126734"/>
                </a:lnTo>
                <a:lnTo>
                  <a:pt x="265831" y="147502"/>
                </a:lnTo>
                <a:lnTo>
                  <a:pt x="270760" y="147600"/>
                </a:lnTo>
                <a:lnTo>
                  <a:pt x="273754" y="144508"/>
                </a:lnTo>
                <a:lnTo>
                  <a:pt x="289953" y="128182"/>
                </a:lnTo>
                <a:lnTo>
                  <a:pt x="268538" y="128182"/>
                </a:lnTo>
                <a:lnTo>
                  <a:pt x="267097" y="126734"/>
                </a:lnTo>
                <a:close/>
              </a:path>
              <a:path w="335280" h="464184">
                <a:moveTo>
                  <a:pt x="253050" y="62402"/>
                </a:moveTo>
                <a:lnTo>
                  <a:pt x="201693" y="62402"/>
                </a:lnTo>
                <a:lnTo>
                  <a:pt x="226707" y="66859"/>
                </a:lnTo>
                <a:lnTo>
                  <a:pt x="250182" y="75960"/>
                </a:lnTo>
                <a:lnTo>
                  <a:pt x="271485" y="89391"/>
                </a:lnTo>
                <a:lnTo>
                  <a:pt x="289980" y="106833"/>
                </a:lnTo>
                <a:lnTo>
                  <a:pt x="268538" y="128182"/>
                </a:lnTo>
                <a:lnTo>
                  <a:pt x="289953" y="128182"/>
                </a:lnTo>
                <a:lnTo>
                  <a:pt x="299156" y="118907"/>
                </a:lnTo>
                <a:lnTo>
                  <a:pt x="312558" y="118907"/>
                </a:lnTo>
                <a:lnTo>
                  <a:pt x="292178" y="89761"/>
                </a:lnTo>
                <a:lnTo>
                  <a:pt x="253050" y="62402"/>
                </a:lnTo>
                <a:close/>
              </a:path>
            </a:pathLst>
          </a:custGeom>
          <a:solidFill>
            <a:srgbClr val="00AEEF"/>
          </a:solidFill>
        </p:spPr>
        <p:txBody>
          <a:bodyPr wrap="square" lIns="0" tIns="0" rIns="0" bIns="0" rtlCol="0"/>
          <a:lstStyle/>
          <a:p>
            <a:pPr defTabSz="1935510"/>
            <a:endParaRPr sz="3800">
              <a:solidFill>
                <a:prstClr val="black"/>
              </a:solidFill>
              <a:latin typeface="Calibri"/>
            </a:endParaRPr>
          </a:p>
        </p:txBody>
      </p:sp>
      <p:sp>
        <p:nvSpPr>
          <p:cNvPr id="24" name="object 12">
            <a:extLst>
              <a:ext uri="{FF2B5EF4-FFF2-40B4-BE49-F238E27FC236}">
                <a16:creationId xmlns="" xmlns:a16="http://schemas.microsoft.com/office/drawing/2014/main" id="{7BBBEFBB-2F62-43EB-AF31-953972EFBEBF}"/>
              </a:ext>
            </a:extLst>
          </p:cNvPr>
          <p:cNvSpPr/>
          <p:nvPr/>
        </p:nvSpPr>
        <p:spPr>
          <a:xfrm>
            <a:off x="1165717" y="893261"/>
            <a:ext cx="131733" cy="229832"/>
          </a:xfrm>
          <a:custGeom>
            <a:avLst/>
            <a:gdLst/>
            <a:ahLst/>
            <a:cxnLst/>
            <a:rect l="l" t="t" r="r" b="b"/>
            <a:pathLst>
              <a:path w="62229" h="108584">
                <a:moveTo>
                  <a:pt x="46944" y="0"/>
                </a:moveTo>
                <a:lnTo>
                  <a:pt x="44046" y="388"/>
                </a:lnTo>
                <a:lnTo>
                  <a:pt x="41704" y="2223"/>
                </a:lnTo>
                <a:lnTo>
                  <a:pt x="3186" y="33036"/>
                </a:lnTo>
                <a:lnTo>
                  <a:pt x="1061" y="34678"/>
                </a:lnTo>
                <a:lnTo>
                  <a:pt x="0" y="37288"/>
                </a:lnTo>
                <a:lnTo>
                  <a:pt x="288" y="39992"/>
                </a:lnTo>
                <a:lnTo>
                  <a:pt x="8500" y="105677"/>
                </a:lnTo>
                <a:lnTo>
                  <a:pt x="11686" y="108574"/>
                </a:lnTo>
                <a:lnTo>
                  <a:pt x="16517" y="108574"/>
                </a:lnTo>
                <a:lnTo>
                  <a:pt x="17481" y="108380"/>
                </a:lnTo>
                <a:lnTo>
                  <a:pt x="60177" y="91285"/>
                </a:lnTo>
                <a:lnTo>
                  <a:pt x="61001" y="90027"/>
                </a:lnTo>
                <a:lnTo>
                  <a:pt x="22021" y="90027"/>
                </a:lnTo>
                <a:lnTo>
                  <a:pt x="16035" y="42407"/>
                </a:lnTo>
                <a:lnTo>
                  <a:pt x="40184" y="23086"/>
                </a:lnTo>
                <a:lnTo>
                  <a:pt x="55742" y="23086"/>
                </a:lnTo>
                <a:lnTo>
                  <a:pt x="54187" y="7533"/>
                </a:lnTo>
                <a:lnTo>
                  <a:pt x="54090" y="4733"/>
                </a:lnTo>
                <a:lnTo>
                  <a:pt x="52257" y="2223"/>
                </a:lnTo>
                <a:lnTo>
                  <a:pt x="49550" y="1065"/>
                </a:lnTo>
                <a:lnTo>
                  <a:pt x="46944" y="0"/>
                </a:lnTo>
                <a:close/>
              </a:path>
              <a:path w="62229" h="108584">
                <a:moveTo>
                  <a:pt x="55742" y="23086"/>
                </a:moveTo>
                <a:lnTo>
                  <a:pt x="40184" y="23086"/>
                </a:lnTo>
                <a:lnTo>
                  <a:pt x="45882" y="80467"/>
                </a:lnTo>
                <a:lnTo>
                  <a:pt x="22021" y="90027"/>
                </a:lnTo>
                <a:lnTo>
                  <a:pt x="61001" y="90027"/>
                </a:lnTo>
                <a:lnTo>
                  <a:pt x="62204" y="88192"/>
                </a:lnTo>
                <a:lnTo>
                  <a:pt x="61916" y="84811"/>
                </a:lnTo>
                <a:lnTo>
                  <a:pt x="55742" y="23086"/>
                </a:lnTo>
                <a:close/>
              </a:path>
            </a:pathLst>
          </a:custGeom>
          <a:solidFill>
            <a:srgbClr val="00AEEF"/>
          </a:solidFill>
        </p:spPr>
        <p:txBody>
          <a:bodyPr wrap="square" lIns="0" tIns="0" rIns="0" bIns="0" rtlCol="0"/>
          <a:lstStyle/>
          <a:p>
            <a:pPr defTabSz="1935510"/>
            <a:endParaRPr sz="3800">
              <a:solidFill>
                <a:prstClr val="black"/>
              </a:solidFill>
              <a:latin typeface="Calibri"/>
            </a:endParaRPr>
          </a:p>
        </p:txBody>
      </p:sp>
      <p:pic>
        <p:nvPicPr>
          <p:cNvPr id="25" name="Picture 22" descr="EARTH4"/>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9615727" y="140146"/>
            <a:ext cx="1927285" cy="1884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93903" y="3207224"/>
            <a:ext cx="4643647" cy="32870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19863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B502AA49-E765-4404-A718-16F7A99C0E1D}"/>
              </a:ext>
            </a:extLst>
          </p:cNvPr>
          <p:cNvSpPr>
            <a:spLocks noGrp="1"/>
          </p:cNvSpPr>
          <p:nvPr>
            <p:ph type="title"/>
          </p:nvPr>
        </p:nvSpPr>
        <p:spPr>
          <a:xfrm>
            <a:off x="109182" y="95534"/>
            <a:ext cx="11873552" cy="163773"/>
          </a:xfrm>
          <a:solidFill>
            <a:srgbClr val="0070C0"/>
          </a:solidFill>
        </p:spPr>
        <p:txBody>
          <a:bodyPr>
            <a:noAutofit/>
          </a:bodyPr>
          <a:lstStyle/>
          <a:p>
            <a:pPr algn="ctr"/>
            <a:r>
              <a:rPr lang="ru-RU" sz="4000" b="1" dirty="0">
                <a:solidFill>
                  <a:schemeClr val="bg1"/>
                </a:solidFill>
                <a:latin typeface="Arial" panose="020B0604020202020204" pitchFamily="34" charset="0"/>
                <a:cs typeface="Arial" panose="020B0604020202020204" pitchFamily="34" charset="0"/>
              </a:rPr>
              <a:t/>
            </a:r>
            <a:br>
              <a:rPr lang="ru-RU" sz="4000" b="1" dirty="0">
                <a:solidFill>
                  <a:schemeClr val="bg1"/>
                </a:solidFill>
                <a:latin typeface="Arial" panose="020B0604020202020204" pitchFamily="34" charset="0"/>
                <a:cs typeface="Arial" panose="020B0604020202020204" pitchFamily="34" charset="0"/>
              </a:rPr>
            </a:br>
            <a:endParaRPr lang="ru-RU" sz="4000" b="1" dirty="0">
              <a:solidFill>
                <a:schemeClr val="bg1"/>
              </a:solidFill>
              <a:latin typeface="Arial" panose="020B0604020202020204" pitchFamily="34" charset="0"/>
              <a:cs typeface="Arial" panose="020B0604020202020204" pitchFamily="34" charset="0"/>
            </a:endParaRPr>
          </a:p>
        </p:txBody>
      </p:sp>
      <p:sp>
        <p:nvSpPr>
          <p:cNvPr id="6" name="Текст 5">
            <a:extLst>
              <a:ext uri="{FF2B5EF4-FFF2-40B4-BE49-F238E27FC236}">
                <a16:creationId xmlns="" xmlns:a16="http://schemas.microsoft.com/office/drawing/2014/main" id="{75AFB3F2-6249-45F4-8FEF-8913F9173F9C}"/>
              </a:ext>
            </a:extLst>
          </p:cNvPr>
          <p:cNvSpPr>
            <a:spLocks noGrp="1"/>
          </p:cNvSpPr>
          <p:nvPr>
            <p:ph type="body" sz="quarter" idx="14"/>
          </p:nvPr>
        </p:nvSpPr>
        <p:spPr>
          <a:xfrm>
            <a:off x="204717" y="436729"/>
            <a:ext cx="11750722" cy="2047164"/>
          </a:xfrm>
          <a:solidFill>
            <a:schemeClr val="accent1">
              <a:lumMod val="40000"/>
              <a:lumOff val="60000"/>
            </a:schemeClr>
          </a:solidFill>
        </p:spPr>
        <p:txBody>
          <a:bodyPr/>
          <a:lstStyle/>
          <a:p>
            <a:r>
              <a:rPr lang="ru-RU" sz="3200" b="1" dirty="0" err="1">
                <a:latin typeface="Arial" panose="020B0604020202020204" pitchFamily="34" charset="0"/>
                <a:cs typeface="Arial" panose="020B0604020202020204" pitchFamily="34" charset="0"/>
              </a:rPr>
              <a:t>Reja</a:t>
            </a:r>
            <a:r>
              <a:rPr lang="ru-RU" sz="3200" b="1" dirty="0">
                <a:latin typeface="Arial" panose="020B0604020202020204" pitchFamily="34" charset="0"/>
                <a:cs typeface="Arial" panose="020B0604020202020204" pitchFamily="34" charset="0"/>
              </a:rPr>
              <a:t>:</a:t>
            </a:r>
            <a:endParaRPr lang="ru-RU" sz="3200" dirty="0">
              <a:latin typeface="Arial" panose="020B0604020202020204" pitchFamily="34" charset="0"/>
              <a:cs typeface="Arial" panose="020B0604020202020204" pitchFamily="34" charset="0"/>
            </a:endParaRPr>
          </a:p>
          <a:p>
            <a:r>
              <a:rPr lang="ru-RU" sz="3200" dirty="0">
                <a:latin typeface="Arial" panose="020B0604020202020204" pitchFamily="34" charset="0"/>
                <a:cs typeface="Arial" panose="020B0604020202020204" pitchFamily="34" charset="0"/>
              </a:rPr>
              <a:t> 1. </a:t>
            </a:r>
            <a:r>
              <a:rPr lang="ru-RU" sz="3200" dirty="0" err="1">
                <a:latin typeface="Arial" panose="020B0604020202020204" pitchFamily="34" charset="0"/>
                <a:cs typeface="Arial" panose="020B0604020202020204" pitchFamily="34" charset="0"/>
              </a:rPr>
              <a:t>Xorijda</a:t>
            </a:r>
            <a:r>
              <a:rPr lang="ru-RU" sz="3200" dirty="0">
                <a:latin typeface="Arial" panose="020B0604020202020204" pitchFamily="34" charset="0"/>
                <a:cs typeface="Arial" panose="020B0604020202020204" pitchFamily="34" charset="0"/>
              </a:rPr>
              <a:t> </a:t>
            </a:r>
            <a:r>
              <a:rPr lang="ru-RU" sz="3200" dirty="0" err="1">
                <a:latin typeface="Arial" panose="020B0604020202020204" pitchFamily="34" charset="0"/>
                <a:cs typeface="Arial" panose="020B0604020202020204" pitchFamily="34" charset="0"/>
              </a:rPr>
              <a:t>geografiya</a:t>
            </a:r>
            <a:r>
              <a:rPr lang="ru-RU" sz="3200" dirty="0">
                <a:latin typeface="Arial" panose="020B0604020202020204" pitchFamily="34" charset="0"/>
                <a:cs typeface="Arial" panose="020B0604020202020204" pitchFamily="34" charset="0"/>
              </a:rPr>
              <a:t> </a:t>
            </a:r>
            <a:r>
              <a:rPr lang="ru-RU" sz="3200" dirty="0" err="1">
                <a:latin typeface="Arial" panose="020B0604020202020204" pitchFamily="34" charset="0"/>
                <a:cs typeface="Arial" panose="020B0604020202020204" pitchFamily="34" charset="0"/>
              </a:rPr>
              <a:t>ta’limi</a:t>
            </a:r>
            <a:r>
              <a:rPr lang="uz-Cyrl-UZ" sz="3200" dirty="0">
                <a:latin typeface="Arial" panose="020B0604020202020204" pitchFamily="34" charset="0"/>
                <a:cs typeface="Arial" panose="020B0604020202020204" pitchFamily="34" charset="0"/>
              </a:rPr>
              <a:t>. </a:t>
            </a:r>
            <a:endParaRPr lang="ru-RU" sz="3200" dirty="0">
              <a:latin typeface="Arial" panose="020B0604020202020204" pitchFamily="34" charset="0"/>
              <a:cs typeface="Arial" panose="020B0604020202020204" pitchFamily="34" charset="0"/>
            </a:endParaRPr>
          </a:p>
          <a:p>
            <a:r>
              <a:rPr lang="ru-RU" sz="3200" dirty="0">
                <a:latin typeface="Arial" panose="020B0604020202020204" pitchFamily="34" charset="0"/>
                <a:cs typeface="Arial" panose="020B0604020202020204" pitchFamily="34" charset="0"/>
              </a:rPr>
              <a:t>2. </a:t>
            </a:r>
            <a:r>
              <a:rPr lang="ru-RU" sz="3200" dirty="0" err="1">
                <a:latin typeface="Arial" panose="020B0604020202020204" pitchFamily="34" charset="0"/>
                <a:cs typeface="Arial" panose="020B0604020202020204" pitchFamily="34" charset="0"/>
              </a:rPr>
              <a:t>Xorijiy</a:t>
            </a:r>
            <a:r>
              <a:rPr lang="ru-RU" sz="3200" dirty="0">
                <a:latin typeface="Arial" panose="020B0604020202020204" pitchFamily="34" charset="0"/>
                <a:cs typeface="Arial" panose="020B0604020202020204" pitchFamily="34" charset="0"/>
              </a:rPr>
              <a:t> </a:t>
            </a:r>
            <a:r>
              <a:rPr lang="ru-RU" sz="3200" dirty="0" err="1">
                <a:latin typeface="Arial" panose="020B0604020202020204" pitchFamily="34" charset="0"/>
                <a:cs typeface="Arial" panose="020B0604020202020204" pitchFamily="34" charset="0"/>
              </a:rPr>
              <a:t>ta’lim</a:t>
            </a:r>
            <a:r>
              <a:rPr lang="ru-RU" sz="3200" dirty="0">
                <a:latin typeface="Arial" panose="020B0604020202020204" pitchFamily="34" charset="0"/>
                <a:cs typeface="Arial" panose="020B0604020202020204" pitchFamily="34" charset="0"/>
              </a:rPr>
              <a:t> </a:t>
            </a:r>
            <a:r>
              <a:rPr lang="ru-RU" sz="3200" dirty="0" err="1">
                <a:latin typeface="Arial" panose="020B0604020202020204" pitchFamily="34" charset="0"/>
                <a:cs typeface="Arial" panose="020B0604020202020204" pitchFamily="34" charset="0"/>
              </a:rPr>
              <a:t>muassasalarining</a:t>
            </a:r>
            <a:r>
              <a:rPr lang="ru-RU" sz="3200" dirty="0">
                <a:latin typeface="Arial" panose="020B0604020202020204" pitchFamily="34" charset="0"/>
                <a:cs typeface="Arial" panose="020B0604020202020204" pitchFamily="34" charset="0"/>
              </a:rPr>
              <a:t> </a:t>
            </a:r>
            <a:r>
              <a:rPr lang="ru-RU" sz="3200" dirty="0" err="1">
                <a:latin typeface="Arial" panose="020B0604020202020204" pitchFamily="34" charset="0"/>
                <a:cs typeface="Arial" panose="020B0604020202020204" pitchFamily="34" charset="0"/>
              </a:rPr>
              <a:t>tajribasi</a:t>
            </a:r>
            <a:r>
              <a:rPr lang="uz-Cyrl-UZ" sz="3200" dirty="0">
                <a:latin typeface="Arial" panose="020B0604020202020204" pitchFamily="34" charset="0"/>
                <a:cs typeface="Arial" panose="020B0604020202020204" pitchFamily="34" charset="0"/>
              </a:rPr>
              <a:t>.</a:t>
            </a:r>
            <a:endParaRPr lang="ru-RU" sz="3200" dirty="0">
              <a:latin typeface="Arial" panose="020B0604020202020204" pitchFamily="34" charset="0"/>
              <a:cs typeface="Arial" panose="020B0604020202020204" pitchFamily="34" charset="0"/>
            </a:endParaRPr>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99546" y="2593376"/>
            <a:ext cx="7169502" cy="4155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8491" y="3265597"/>
            <a:ext cx="4355160" cy="2811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264044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9F499D18-8323-4C2F-B373-5750A017D9B5}"/>
              </a:ext>
            </a:extLst>
          </p:cNvPr>
          <p:cNvSpPr>
            <a:spLocks noGrp="1"/>
          </p:cNvSpPr>
          <p:nvPr>
            <p:ph type="title"/>
          </p:nvPr>
        </p:nvSpPr>
        <p:spPr>
          <a:xfrm>
            <a:off x="914404" y="163774"/>
            <a:ext cx="10363201" cy="1610436"/>
          </a:xfrm>
          <a:solidFill>
            <a:srgbClr val="0070C0"/>
          </a:solidFill>
        </p:spPr>
        <p:txBody>
          <a:bodyPr>
            <a:normAutofit fontScale="90000"/>
          </a:bodyPr>
          <a:lstStyle/>
          <a:p>
            <a:pPr algn="ctr"/>
            <a:r>
              <a:rPr lang="uz-Cyrl-UZ" sz="2800" b="1" dirty="0">
                <a:solidFill>
                  <a:schemeClr val="bg1"/>
                </a:solidFill>
                <a:latin typeface="Arial" panose="020B0604020202020204" pitchFamily="34" charset="0"/>
                <a:cs typeface="Arial" panose="020B0604020202020204" pitchFamily="34" charset="0"/>
              </a:rPr>
              <a:t>Keyingi o‘n yilliklarda geografiya o‘qituvchilarini tayyorlash va ularning malakasini oshirish tizimi ancha yuqori pog‘onaga ko‘tarildi. Hozirgi kunda geografiya ta’limi jahonning ko‘pgina mamlakatlarida 3 ta yo‘nalishda olib borilmoqda.</a:t>
            </a:r>
            <a:endParaRPr lang="ru-RU" sz="2800" b="1" dirty="0">
              <a:solidFill>
                <a:schemeClr val="bg1"/>
              </a:solidFill>
              <a:latin typeface="Arial" panose="020B0604020202020204" pitchFamily="34" charset="0"/>
              <a:cs typeface="Arial" panose="020B0604020202020204" pitchFamily="34" charset="0"/>
            </a:endParaRPr>
          </a:p>
        </p:txBody>
      </p:sp>
      <p:sp>
        <p:nvSpPr>
          <p:cNvPr id="6" name="Текст 5">
            <a:extLst>
              <a:ext uri="{FF2B5EF4-FFF2-40B4-BE49-F238E27FC236}">
                <a16:creationId xmlns:a16="http://schemas.microsoft.com/office/drawing/2014/main" xmlns="" id="{CC0B3880-2775-4AFA-8E5B-8DF8106A5358}"/>
              </a:ext>
            </a:extLst>
          </p:cNvPr>
          <p:cNvSpPr>
            <a:spLocks noGrp="1"/>
          </p:cNvSpPr>
          <p:nvPr>
            <p:ph type="body" sz="quarter" idx="14"/>
          </p:nvPr>
        </p:nvSpPr>
        <p:spPr>
          <a:xfrm>
            <a:off x="109182" y="2774914"/>
            <a:ext cx="3862317" cy="2929849"/>
          </a:xfrm>
          <a:solidFill>
            <a:schemeClr val="accent1">
              <a:lumMod val="60000"/>
              <a:lumOff val="40000"/>
            </a:schemeClr>
          </a:solidFill>
        </p:spPr>
        <p:txBody>
          <a:bodyPr/>
          <a:lstStyle/>
          <a:p>
            <a:pPr algn="ctr"/>
            <a:r>
              <a:rPr lang="uz-Cyrl-UZ" sz="2800" dirty="0">
                <a:latin typeface="Arial" panose="020B0604020202020204" pitchFamily="34" charset="0"/>
                <a:cs typeface="Arial" panose="020B0604020202020204" pitchFamily="34" charset="0"/>
              </a:rPr>
              <a:t>Barcha o‘quvchilar uchun yagona o‘quv rejasi va dasturi asosida (Sharqiy </a:t>
            </a:r>
            <a:r>
              <a:rPr lang="en-US" sz="2800" dirty="0" smtClean="0">
                <a:latin typeface="Arial" panose="020B0604020202020204" pitchFamily="34" charset="0"/>
                <a:cs typeface="Arial" panose="020B0604020202020204" pitchFamily="34" charset="0"/>
              </a:rPr>
              <a:t>Ye</a:t>
            </a:r>
            <a:r>
              <a:rPr lang="uz-Cyrl-UZ" sz="2800" dirty="0" smtClean="0">
                <a:latin typeface="Arial" panose="020B0604020202020204" pitchFamily="34" charset="0"/>
                <a:cs typeface="Arial" panose="020B0604020202020204" pitchFamily="34" charset="0"/>
              </a:rPr>
              <a:t>vropa </a:t>
            </a:r>
            <a:r>
              <a:rPr lang="uz-Cyrl-UZ" sz="2800" dirty="0">
                <a:latin typeface="Arial" panose="020B0604020202020204" pitchFamily="34" charset="0"/>
                <a:cs typeface="Arial" panose="020B0604020202020204" pitchFamily="34" charset="0"/>
              </a:rPr>
              <a:t>va sobiq ittifoq o‘rnida vujudga kelgan) o‘qitish.</a:t>
            </a:r>
            <a:endParaRPr lang="ru-RU" sz="3000" b="1" dirty="0">
              <a:latin typeface="Arial" pitchFamily="34" charset="0"/>
              <a:cs typeface="Arial" pitchFamily="34" charset="0"/>
            </a:endParaRPr>
          </a:p>
        </p:txBody>
      </p:sp>
      <p:sp>
        <p:nvSpPr>
          <p:cNvPr id="7" name="Текст 5">
            <a:extLst>
              <a:ext uri="{FF2B5EF4-FFF2-40B4-BE49-F238E27FC236}">
                <a16:creationId xmlns:a16="http://schemas.microsoft.com/office/drawing/2014/main" xmlns="" id="{CC0B3880-2775-4AFA-8E5B-8DF8106A5358}"/>
              </a:ext>
            </a:extLst>
          </p:cNvPr>
          <p:cNvSpPr>
            <a:spLocks noGrp="1"/>
          </p:cNvSpPr>
          <p:nvPr>
            <p:ph type="body" sz="quarter" idx="14"/>
          </p:nvPr>
        </p:nvSpPr>
        <p:spPr>
          <a:xfrm>
            <a:off x="8070377" y="2774914"/>
            <a:ext cx="4121623" cy="2916201"/>
          </a:xfrm>
          <a:solidFill>
            <a:schemeClr val="accent1">
              <a:lumMod val="60000"/>
              <a:lumOff val="40000"/>
            </a:schemeClr>
          </a:solidFill>
        </p:spPr>
        <p:txBody>
          <a:bodyPr/>
          <a:lstStyle/>
          <a:p>
            <a:pPr marL="531813" indent="-531813" algn="ctr"/>
            <a:r>
              <a:rPr lang="uz-Cyrl-UZ" sz="2500" dirty="0" smtClean="0">
                <a:latin typeface="Arial" panose="020B0604020202020204" pitchFamily="34" charset="0"/>
                <a:cs typeface="Arial" panose="020B0604020202020204" pitchFamily="34" charset="0"/>
              </a:rPr>
              <a:t>Barcha o‘quvchilar uchun o‘rganish majburiy bo‘lgan fanlar qatorida qo‘shimcha fakul’tativ mashg‘ulotlar (Filippin, Fransiya, YAponiya va ko‘pchilik mamlakatlarda) o‘qitish.</a:t>
            </a:r>
            <a:r>
              <a:rPr lang="en-US" sz="2500" b="1" dirty="0" smtClean="0">
                <a:latin typeface="Arial" pitchFamily="34" charset="0"/>
                <a:cs typeface="Arial" pitchFamily="34" charset="0"/>
              </a:rPr>
              <a:t> </a:t>
            </a:r>
            <a:endParaRPr lang="ru-RU" sz="2500" b="1" dirty="0">
              <a:latin typeface="Arial" pitchFamily="34" charset="0"/>
              <a:cs typeface="Arial" pitchFamily="34" charset="0"/>
            </a:endParaRPr>
          </a:p>
          <a:p>
            <a:endParaRPr lang="ru-RU" sz="3000" dirty="0">
              <a:latin typeface="Arial" pitchFamily="34" charset="0"/>
              <a:cs typeface="Arial" pitchFamily="34" charset="0"/>
            </a:endParaRPr>
          </a:p>
        </p:txBody>
      </p:sp>
      <p:sp>
        <p:nvSpPr>
          <p:cNvPr id="3" name="Стрелка вниз 2"/>
          <p:cNvSpPr/>
          <p:nvPr/>
        </p:nvSpPr>
        <p:spPr>
          <a:xfrm>
            <a:off x="1767592" y="1854076"/>
            <a:ext cx="484632" cy="92083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Стрелка вниз 13"/>
          <p:cNvSpPr/>
          <p:nvPr/>
        </p:nvSpPr>
        <p:spPr>
          <a:xfrm>
            <a:off x="9885943" y="1821156"/>
            <a:ext cx="484632" cy="92083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Стрелка вниз 9"/>
          <p:cNvSpPr/>
          <p:nvPr/>
        </p:nvSpPr>
        <p:spPr>
          <a:xfrm>
            <a:off x="5745985" y="1821157"/>
            <a:ext cx="484632" cy="92083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екст 5">
            <a:extLst>
              <a:ext uri="{FF2B5EF4-FFF2-40B4-BE49-F238E27FC236}">
                <a16:creationId xmlns:a16="http://schemas.microsoft.com/office/drawing/2014/main" xmlns="" id="{CC0B3880-2775-4AFA-8E5B-8DF8106A5358}"/>
              </a:ext>
            </a:extLst>
          </p:cNvPr>
          <p:cNvSpPr>
            <a:spLocks noGrp="1"/>
          </p:cNvSpPr>
          <p:nvPr>
            <p:ph type="body" sz="quarter" idx="14"/>
          </p:nvPr>
        </p:nvSpPr>
        <p:spPr>
          <a:xfrm>
            <a:off x="4053385" y="2741996"/>
            <a:ext cx="3971500" cy="2949120"/>
          </a:xfrm>
          <a:solidFill>
            <a:schemeClr val="accent1">
              <a:lumMod val="60000"/>
              <a:lumOff val="40000"/>
            </a:schemeClr>
          </a:solidFill>
        </p:spPr>
        <p:txBody>
          <a:bodyPr/>
          <a:lstStyle/>
          <a:p>
            <a:pPr algn="ctr"/>
            <a:r>
              <a:rPr lang="uz-Cyrl-UZ" sz="2800" dirty="0">
                <a:latin typeface="Arial" panose="020B0604020202020204" pitchFamily="34" charset="0"/>
                <a:cs typeface="Arial" panose="020B0604020202020204" pitchFamily="34" charset="0"/>
              </a:rPr>
              <a:t>Bir necha asosiy fanlar qatorida ayrim kurslarni </a:t>
            </a:r>
            <a:r>
              <a:rPr lang="uz-Cyrl-UZ" sz="2800" dirty="0" smtClean="0">
                <a:latin typeface="Arial" panose="020B0604020202020204" pitchFamily="34" charset="0"/>
                <a:cs typeface="Arial" panose="020B0604020202020204" pitchFamily="34" charset="0"/>
              </a:rPr>
              <a:t>fakultativ </a:t>
            </a:r>
            <a:r>
              <a:rPr lang="uz-Cyrl-UZ" sz="2800" dirty="0">
                <a:latin typeface="Arial" panose="020B0604020202020204" pitchFamily="34" charset="0"/>
                <a:cs typeface="Arial" panose="020B0604020202020204" pitchFamily="34" charset="0"/>
              </a:rPr>
              <a:t>tarzida o‘qitish (AQSH, Buyuk Britaniya, Kanada, </a:t>
            </a:r>
            <a:r>
              <a:rPr lang="en-US" sz="2800" dirty="0" smtClean="0">
                <a:latin typeface="Arial" panose="020B0604020202020204" pitchFamily="34" charset="0"/>
                <a:cs typeface="Arial" panose="020B0604020202020204" pitchFamily="34" charset="0"/>
              </a:rPr>
              <a:t>Ye</a:t>
            </a:r>
            <a:r>
              <a:rPr lang="uz-Cyrl-UZ" sz="2800" dirty="0" smtClean="0">
                <a:latin typeface="Arial" panose="020B0604020202020204" pitchFamily="34" charset="0"/>
                <a:cs typeface="Arial" panose="020B0604020202020204" pitchFamily="34" charset="0"/>
              </a:rPr>
              <a:t>vropaning </a:t>
            </a:r>
            <a:r>
              <a:rPr lang="uz-Cyrl-UZ" sz="2800" dirty="0">
                <a:latin typeface="Arial" panose="020B0604020202020204" pitchFamily="34" charset="0"/>
                <a:cs typeface="Arial" panose="020B0604020202020204" pitchFamily="34" charset="0"/>
              </a:rPr>
              <a:t>ko‘pchilik mamlakatlarida) </a:t>
            </a:r>
            <a:endParaRPr lang="ru-RU" sz="2800" dirty="0">
              <a:latin typeface="Arial" panose="020B0604020202020204" pitchFamily="34" charset="0"/>
              <a:cs typeface="Arial" panose="020B0604020202020204" pitchFamily="34" charset="0"/>
            </a:endParaRPr>
          </a:p>
          <a:p>
            <a:endParaRPr lang="ru-RU" sz="3000" b="1" dirty="0">
              <a:latin typeface="Arial" pitchFamily="34" charset="0"/>
              <a:cs typeface="Arial" pitchFamily="34" charset="0"/>
            </a:endParaRPr>
          </a:p>
        </p:txBody>
      </p:sp>
    </p:spTree>
    <p:extLst>
      <p:ext uri="{BB962C8B-B14F-4D97-AF65-F5344CB8AC3E}">
        <p14:creationId xmlns:p14="http://schemas.microsoft.com/office/powerpoint/2010/main" val="357073328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 calcmode="lin" valueType="num">
                                      <p:cBhvr additive="base">
                                        <p:cTn id="7" dur="500" fill="hold"/>
                                        <p:tgtEl>
                                          <p:spTgt spid="6">
                                            <p:bg/>
                                          </p:spTgt>
                                        </p:tgtEl>
                                        <p:attrNameLst>
                                          <p:attrName>ppt_x</p:attrName>
                                        </p:attrNameLst>
                                      </p:cBhvr>
                                      <p:tavLst>
                                        <p:tav tm="0">
                                          <p:val>
                                            <p:strVal val="#ppt_x"/>
                                          </p:val>
                                        </p:tav>
                                        <p:tav tm="100000">
                                          <p:val>
                                            <p:strVal val="#ppt_x"/>
                                          </p:val>
                                        </p:tav>
                                      </p:tavLst>
                                    </p:anim>
                                    <p:anim calcmode="lin" valueType="num">
                                      <p:cBhvr additive="base">
                                        <p:cTn id="8" dur="500" fill="hold"/>
                                        <p:tgtEl>
                                          <p:spTgt spid="6">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bg/>
                                          </p:spTgt>
                                        </p:tgtEl>
                                        <p:attrNameLst>
                                          <p:attrName>style.visibility</p:attrName>
                                        </p:attrNameLst>
                                      </p:cBhvr>
                                      <p:to>
                                        <p:strVal val="visible"/>
                                      </p:to>
                                    </p:set>
                                    <p:anim calcmode="lin" valueType="num">
                                      <p:cBhvr additive="base">
                                        <p:cTn id="19" dur="500" fill="hold"/>
                                        <p:tgtEl>
                                          <p:spTgt spid="11">
                                            <p:bg/>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bg/>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xEl>
                                              <p:pRg st="0" end="0"/>
                                            </p:txEl>
                                          </p:spTgt>
                                        </p:tgtEl>
                                        <p:attrNameLst>
                                          <p:attrName>style.visibility</p:attrName>
                                        </p:attrNameLst>
                                      </p:cBhvr>
                                      <p:to>
                                        <p:strVal val="visible"/>
                                      </p:to>
                                    </p:set>
                                    <p:anim calcmode="lin" valueType="num">
                                      <p:cBhvr additive="base">
                                        <p:cTn id="25"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bg/>
                                          </p:spTgt>
                                        </p:tgtEl>
                                        <p:attrNameLst>
                                          <p:attrName>style.visibility</p:attrName>
                                        </p:attrNameLst>
                                      </p:cBhvr>
                                      <p:to>
                                        <p:strVal val="visible"/>
                                      </p:to>
                                    </p:set>
                                    <p:anim calcmode="lin" valueType="num">
                                      <p:cBhvr additive="base">
                                        <p:cTn id="31" dur="500" fill="hold"/>
                                        <p:tgtEl>
                                          <p:spTgt spid="7">
                                            <p:bg/>
                                          </p:spTgt>
                                        </p:tgtEl>
                                        <p:attrNameLst>
                                          <p:attrName>ppt_x</p:attrName>
                                        </p:attrNameLst>
                                      </p:cBhvr>
                                      <p:tavLst>
                                        <p:tav tm="0">
                                          <p:val>
                                            <p:strVal val="#ppt_x"/>
                                          </p:val>
                                        </p:tav>
                                        <p:tav tm="100000">
                                          <p:val>
                                            <p:strVal val="#ppt_x"/>
                                          </p:val>
                                        </p:tav>
                                      </p:tavLst>
                                    </p:anim>
                                    <p:anim calcmode="lin" valueType="num">
                                      <p:cBhvr additive="base">
                                        <p:cTn id="32" dur="500" fill="hold"/>
                                        <p:tgtEl>
                                          <p:spTgt spid="7">
                                            <p:bg/>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
                                            <p:txEl>
                                              <p:pRg st="0" end="0"/>
                                            </p:txEl>
                                          </p:spTgt>
                                        </p:tgtEl>
                                        <p:attrNameLst>
                                          <p:attrName>style.visibility</p:attrName>
                                        </p:attrNameLst>
                                      </p:cBhvr>
                                      <p:to>
                                        <p:strVal val="visible"/>
                                      </p:to>
                                    </p:set>
                                    <p:anim calcmode="lin" valueType="num">
                                      <p:cBhvr additive="base">
                                        <p:cTn id="3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P spid="7" grpId="0" build="p" animBg="1"/>
      <p:bldP spid="11"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B502AA49-E765-4404-A718-16F7A99C0E1D}"/>
              </a:ext>
            </a:extLst>
          </p:cNvPr>
          <p:cNvSpPr>
            <a:spLocks noGrp="1"/>
          </p:cNvSpPr>
          <p:nvPr>
            <p:ph type="title"/>
          </p:nvPr>
        </p:nvSpPr>
        <p:spPr>
          <a:xfrm>
            <a:off x="150125" y="109182"/>
            <a:ext cx="11900847" cy="6496334"/>
          </a:xfrm>
          <a:solidFill>
            <a:schemeClr val="accent1">
              <a:lumMod val="40000"/>
              <a:lumOff val="60000"/>
            </a:schemeClr>
          </a:solidFill>
        </p:spPr>
        <p:txBody>
          <a:bodyPr>
            <a:noAutofit/>
          </a:bodyPr>
          <a:lstStyle/>
          <a:p>
            <a:pPr algn="ctr"/>
            <a:r>
              <a:rPr lang="en-US" sz="3600" dirty="0" err="1">
                <a:latin typeface="Arial" panose="020B0604020202020204" pitchFamily="34" charset="0"/>
                <a:cs typeface="Arial" panose="020B0604020202020204" pitchFamily="34" charset="0"/>
              </a:rPr>
              <a:t>Rivojlangan</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mamlakatlarda</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geografiya</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ta’limining</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mazmuni</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sifat</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jihatidan</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yuqori</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bo‘lib</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o‘quvchilar</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ma’lum</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ko‘nikmalarni</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shakllantirishga</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qaratilgan</a:t>
            </a:r>
            <a:r>
              <a:rPr lang="en-US" sz="3600" dirty="0">
                <a:latin typeface="Arial" panose="020B0604020202020204" pitchFamily="34" charset="0"/>
                <a:cs typeface="Arial" panose="020B0604020202020204" pitchFamily="34" charset="0"/>
              </a:rPr>
              <a:t>. Bu </a:t>
            </a:r>
            <a:r>
              <a:rPr lang="en-US" sz="3600" dirty="0" err="1">
                <a:latin typeface="Arial" panose="020B0604020202020204" pitchFamily="34" charset="0"/>
                <a:cs typeface="Arial" panose="020B0604020202020204" pitchFamily="34" charset="0"/>
              </a:rPr>
              <a:t>davlatlarda</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geografiya</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ta’limi</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ko‘proq</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muammolarni</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turli</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nazariya</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va</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qonunlarni</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kategoriyalarni</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o‘rganishga</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bag‘ishlangan</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bo‘lib</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o‘quvchilarga</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o‘zlashtirishda</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birmuncha</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qiyinchiliklar</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tug‘diradi</a:t>
            </a:r>
            <a:r>
              <a:rPr lang="en-US" sz="3600" dirty="0">
                <a:latin typeface="Arial" panose="020B0604020202020204" pitchFamily="34" charset="0"/>
                <a:cs typeface="Arial" panose="020B0604020202020204" pitchFamily="34" charset="0"/>
              </a:rPr>
              <a:t>. </a:t>
            </a:r>
            <a:r>
              <a:rPr lang="ru-RU" sz="3600" dirty="0" smtClean="0">
                <a:latin typeface="Arial" panose="020B0604020202020204" pitchFamily="34" charset="0"/>
                <a:cs typeface="Arial" panose="020B0604020202020204" pitchFamily="34" charset="0"/>
              </a:rPr>
              <a:t/>
            </a:r>
            <a:br>
              <a:rPr lang="ru-RU" sz="3600" dirty="0" smtClean="0">
                <a:latin typeface="Arial" panose="020B0604020202020204" pitchFamily="34" charset="0"/>
                <a:cs typeface="Arial" panose="020B0604020202020204" pitchFamily="34" charset="0"/>
              </a:rPr>
            </a:br>
            <a:r>
              <a:rPr lang="en-US" sz="3600" dirty="0" err="1" smtClean="0">
                <a:latin typeface="Arial" panose="020B0604020202020204" pitchFamily="34" charset="0"/>
                <a:cs typeface="Arial" panose="020B0604020202020204" pitchFamily="34" charset="0"/>
              </a:rPr>
              <a:t>Rivojlangan</a:t>
            </a:r>
            <a:r>
              <a:rPr lang="en-US" sz="3600" dirty="0" smtClean="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g‘arb</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mamlakatlari</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geografiya</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ta’limida</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ta’limning</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ruhiy</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jabhalari</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asosiy</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o‘rinni</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egallagan</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O‘quvchi</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ruhiyati</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uni</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bilish</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faoliyatini</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o‘rganish</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katta</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e’tibor</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beriladi</a:t>
            </a:r>
            <a:r>
              <a:rPr lang="en-US" sz="3600" dirty="0">
                <a:latin typeface="Arial" panose="020B0604020202020204" pitchFamily="34" charset="0"/>
                <a:cs typeface="Arial" panose="020B0604020202020204" pitchFamily="34" charset="0"/>
              </a:rPr>
              <a:t>.</a:t>
            </a:r>
            <a:endParaRPr lang="ru-RU" sz="36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6656520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Текст 5">
            <a:extLst>
              <a:ext uri="{FF2B5EF4-FFF2-40B4-BE49-F238E27FC236}">
                <a16:creationId xmlns="" xmlns:a16="http://schemas.microsoft.com/office/drawing/2014/main" id="{75AFB3F2-6249-45F4-8FEF-8913F9173F9C}"/>
              </a:ext>
            </a:extLst>
          </p:cNvPr>
          <p:cNvSpPr>
            <a:spLocks noGrp="1"/>
          </p:cNvSpPr>
          <p:nvPr>
            <p:ph type="body" sz="quarter" idx="14"/>
          </p:nvPr>
        </p:nvSpPr>
        <p:spPr>
          <a:xfrm>
            <a:off x="232013" y="95534"/>
            <a:ext cx="11750721" cy="6588601"/>
          </a:xfrm>
          <a:solidFill>
            <a:schemeClr val="bg1"/>
          </a:solidFill>
        </p:spPr>
        <p:txBody>
          <a:bodyPr/>
          <a:lstStyle/>
          <a:p>
            <a:pPr algn="ctr"/>
            <a:r>
              <a:rPr lang="en-US" sz="3000" dirty="0" err="1">
                <a:latin typeface="Arial" panose="020B0604020202020204" pitchFamily="34" charset="0"/>
                <a:cs typeface="Arial" panose="020B0604020202020204" pitchFamily="34" charset="0"/>
              </a:rPr>
              <a:t>G</a:t>
            </a:r>
            <a:r>
              <a:rPr lang="en-US" sz="3000" dirty="0" err="1" smtClean="0">
                <a:latin typeface="Arial" panose="020B0604020202020204" pitchFamily="34" charset="0"/>
                <a:cs typeface="Arial" panose="020B0604020202020204" pitchFamily="34" charset="0"/>
              </a:rPr>
              <a:t>eografiya</a:t>
            </a:r>
            <a:r>
              <a:rPr lang="en-US" sz="3000" dirty="0" smtClean="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darsligi</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rivojlangan</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mamlakatlar</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geografiya</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ta’limi</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metodikasida</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eng</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etakchi</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o‘rinni</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egallaydi</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Buyuk</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Britaniya</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geografiya</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ta’limi</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kuchli</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tomonlari</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qo‘yidagilardan</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iborat</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Ta’limning</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nazariy</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tomonlarini</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kuchaytirish</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ya’ni</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unda</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hozirgi</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zamon</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geografik</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tadqiqot</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metodlarini</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ko‘proq</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o‘rgatish</a:t>
            </a:r>
            <a:r>
              <a:rPr lang="en-US" sz="3000" dirty="0">
                <a:latin typeface="Arial" panose="020B0604020202020204" pitchFamily="34" charset="0"/>
                <a:cs typeface="Arial" panose="020B0604020202020204" pitchFamily="34" charset="0"/>
              </a:rPr>
              <a:t>. </a:t>
            </a:r>
            <a:endParaRPr lang="ru-RU" sz="3000" dirty="0">
              <a:latin typeface="Arial" panose="020B0604020202020204" pitchFamily="34" charset="0"/>
              <a:cs typeface="Arial" panose="020B0604020202020204" pitchFamily="34"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5140" y="3057099"/>
            <a:ext cx="5939173" cy="3411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771" y="2833335"/>
            <a:ext cx="5246402" cy="34912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11142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B502AA49-E765-4404-A718-16F7A99C0E1D}"/>
              </a:ext>
            </a:extLst>
          </p:cNvPr>
          <p:cNvSpPr>
            <a:spLocks noGrp="1"/>
          </p:cNvSpPr>
          <p:nvPr>
            <p:ph type="title"/>
          </p:nvPr>
        </p:nvSpPr>
        <p:spPr>
          <a:xfrm>
            <a:off x="150125" y="109182"/>
            <a:ext cx="11900847" cy="6496334"/>
          </a:xfrm>
          <a:solidFill>
            <a:schemeClr val="accent1">
              <a:lumMod val="40000"/>
              <a:lumOff val="60000"/>
            </a:schemeClr>
          </a:solidFill>
        </p:spPr>
        <p:txBody>
          <a:bodyPr>
            <a:noAutofit/>
          </a:bodyPr>
          <a:lstStyle/>
          <a:p>
            <a:r>
              <a:rPr lang="en-US" sz="3600" dirty="0"/>
              <a:t> </a:t>
            </a:r>
            <a:r>
              <a:rPr lang="en-US" sz="3200" dirty="0">
                <a:latin typeface="Arial" panose="020B0604020202020204" pitchFamily="34" charset="0"/>
                <a:cs typeface="Arial" panose="020B0604020202020204" pitchFamily="34" charset="0"/>
              </a:rPr>
              <a:t>5-8 </a:t>
            </a:r>
            <a:r>
              <a:rPr lang="en-US" sz="3200" dirty="0" err="1">
                <a:latin typeface="Arial" panose="020B0604020202020204" pitchFamily="34" charset="0"/>
                <a:cs typeface="Arial" panose="020B0604020202020204" pitchFamily="34" charset="0"/>
              </a:rPr>
              <a:t>sinflarda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geografiyaga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haftada</a:t>
            </a:r>
            <a:r>
              <a:rPr lang="en-US" sz="3200" dirty="0">
                <a:latin typeface="Arial" panose="020B0604020202020204" pitchFamily="34" charset="0"/>
                <a:cs typeface="Arial" panose="020B0604020202020204" pitchFamily="34" charset="0"/>
              </a:rPr>
              <a:t> 2 </a:t>
            </a:r>
            <a:r>
              <a:rPr lang="en-US" sz="3200" dirty="0" err="1">
                <a:latin typeface="Arial" panose="020B0604020202020204" pitchFamily="34" charset="0"/>
                <a:cs typeface="Arial" panose="020B0604020202020204" pitchFamily="34" charset="0"/>
              </a:rPr>
              <a:t>soat</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vaqt</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ajratilgan</a:t>
            </a:r>
            <a:r>
              <a:rPr lang="en-US" sz="3200" dirty="0">
                <a:latin typeface="Arial" panose="020B0604020202020204" pitchFamily="34" charset="0"/>
                <a:cs typeface="Arial" panose="020B0604020202020204" pitchFamily="34" charset="0"/>
              </a:rPr>
              <a:t>. Bu </a:t>
            </a:r>
            <a:r>
              <a:rPr lang="en-US" sz="3200" dirty="0" err="1">
                <a:latin typeface="Arial" panose="020B0604020202020204" pitchFamily="34" charset="0"/>
                <a:cs typeface="Arial" panose="020B0604020202020204" pitchFamily="34" charset="0"/>
              </a:rPr>
              <a:t>sinflarda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asosan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Yevropa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va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jahonning</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etakchi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mamlakatlari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geografiyasi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o‘rganiladi</a:t>
            </a:r>
            <a:r>
              <a:rPr lang="en-US" sz="3200" dirty="0" smtClean="0">
                <a:latin typeface="Arial" panose="020B0604020202020204" pitchFamily="34" charset="0"/>
                <a:cs typeface="Arial" panose="020B0604020202020204" pitchFamily="34" charset="0"/>
              </a:rPr>
              <a:t>.</a:t>
            </a:r>
            <a:br>
              <a:rPr lang="en-US" sz="3200" dirty="0" smtClean="0">
                <a:latin typeface="Arial" panose="020B0604020202020204" pitchFamily="34" charset="0"/>
                <a:cs typeface="Arial" panose="020B0604020202020204" pitchFamily="34" charset="0"/>
              </a:rPr>
            </a:br>
            <a:r>
              <a:rPr lang="en-US" sz="3200" dirty="0" smtClean="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Topografiya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na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kartografiya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asoslari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bo‘yicha</a:t>
            </a:r>
            <a:r>
              <a:rPr lang="en-US" sz="3200" dirty="0">
                <a:latin typeface="Arial" panose="020B0604020202020204" pitchFamily="34" charset="0"/>
                <a:cs typeface="Arial" panose="020B0604020202020204" pitchFamily="34" charset="0"/>
              </a:rPr>
              <a:t> ham </a:t>
            </a:r>
            <a:r>
              <a:rPr lang="en-US" sz="3200" dirty="0" err="1">
                <a:latin typeface="Arial" panose="020B0604020202020204" pitchFamily="34" charset="0"/>
                <a:cs typeface="Arial" panose="020B0604020202020204" pitchFamily="34" charset="0"/>
              </a:rPr>
              <a:t>bilimlar</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beriladi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O‘qituvchilar</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diqqatiga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bir</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necha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variantdagi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darsliklar</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tavsiya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etiladi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Mamlakatlar</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va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xalqlar</a:t>
            </a:r>
            <a:r>
              <a:rPr lang="en-US" sz="3200" dirty="0">
                <a:latin typeface="Arial" panose="020B0604020202020204" pitchFamily="34" charset="0"/>
                <a:cs typeface="Arial" panose="020B0604020202020204" pitchFamily="34" charset="0"/>
              </a:rPr>
              <a:t>», </a:t>
            </a:r>
            <a:r>
              <a:rPr lang="en-US" sz="3200" dirty="0" smtClean="0">
                <a:latin typeface="Arial" panose="020B0604020202020204" pitchFamily="34" charset="0"/>
                <a:cs typeface="Arial" panose="020B0604020202020204" pitchFamily="34" charset="0"/>
              </a:rPr>
              <a:t>«</a:t>
            </a:r>
            <a:r>
              <a:rPr lang="en-US" sz="3200" dirty="0" err="1" smtClean="0">
                <a:latin typeface="Arial" panose="020B0604020202020204" pitchFamily="34" charset="0"/>
                <a:cs typeface="Arial" panose="020B0604020202020204" pitchFamily="34" charset="0"/>
              </a:rPr>
              <a:t>Yer</a:t>
            </a:r>
            <a:r>
              <a:rPr lang="en-US" sz="3200" dirty="0" smtClean="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va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inson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Yangi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geografiya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Yer</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bilimi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va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hokazo</a:t>
            </a:r>
            <a:r>
              <a:rPr lang="en-US" sz="3200" dirty="0">
                <a:latin typeface="Arial" panose="020B0604020202020204" pitchFamily="34" charset="0"/>
                <a:cs typeface="Arial" panose="020B0604020202020204" pitchFamily="34" charset="0"/>
              </a:rPr>
              <a:t>.</a:t>
            </a:r>
            <a:r>
              <a:rPr lang="ru-RU" sz="3200" dirty="0">
                <a:latin typeface="Arial" panose="020B0604020202020204" pitchFamily="34" charset="0"/>
                <a:cs typeface="Arial" panose="020B0604020202020204" pitchFamily="34" charset="0"/>
              </a:rPr>
              <a:t/>
            </a:r>
            <a:br>
              <a:rPr lang="ru-RU" sz="3200" dirty="0">
                <a:latin typeface="Arial" panose="020B0604020202020204" pitchFamily="34" charset="0"/>
                <a:cs typeface="Arial" panose="020B0604020202020204" pitchFamily="34" charset="0"/>
              </a:rPr>
            </a:br>
            <a:r>
              <a:rPr lang="en-US" sz="3200" dirty="0">
                <a:latin typeface="Arial" panose="020B0604020202020204" pitchFamily="34" charset="0"/>
                <a:cs typeface="Arial" panose="020B0604020202020204" pitchFamily="34" charset="0"/>
              </a:rPr>
              <a:t> </a:t>
            </a:r>
            <a:r>
              <a:rPr lang="en-US" sz="3200" dirty="0" smtClean="0">
                <a:latin typeface="Arial" panose="020B0604020202020204" pitchFamily="34" charset="0"/>
                <a:cs typeface="Arial" panose="020B0604020202020204" pitchFamily="34" charset="0"/>
              </a:rPr>
              <a:t>9-10 </a:t>
            </a:r>
            <a:r>
              <a:rPr lang="en-US" sz="3200" dirty="0" err="1">
                <a:latin typeface="Arial" panose="020B0604020202020204" pitchFamily="34" charset="0"/>
                <a:cs typeface="Arial" panose="020B0604020202020204" pitchFamily="34" charset="0"/>
              </a:rPr>
              <a:t>sinflarda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geografiya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mustaqil</a:t>
            </a:r>
            <a:r>
              <a:rPr lang="en-US" sz="3200" dirty="0">
                <a:latin typeface="Arial" panose="020B0604020202020204" pitchFamily="34" charset="0"/>
                <a:cs typeface="Arial" panose="020B0604020202020204" pitchFamily="34" charset="0"/>
              </a:rPr>
              <a:t> fan </a:t>
            </a:r>
            <a:r>
              <a:rPr lang="en-US" sz="3200" dirty="0" err="1">
                <a:latin typeface="Arial" panose="020B0604020202020204" pitchFamily="34" charset="0"/>
                <a:cs typeface="Arial" panose="020B0604020202020204" pitchFamily="34" charset="0"/>
              </a:rPr>
              <a:t>sifatida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o‘rganilmaydi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desa</a:t>
            </a:r>
            <a:r>
              <a:rPr lang="en-US" sz="3200" dirty="0">
                <a:latin typeface="Arial" panose="020B0604020202020204" pitchFamily="34" charset="0"/>
                <a:cs typeface="Arial" panose="020B0604020202020204" pitchFamily="34" charset="0"/>
              </a:rPr>
              <a:t> ham </a:t>
            </a:r>
            <a:r>
              <a:rPr lang="en-US" sz="3200" dirty="0" err="1">
                <a:latin typeface="Arial" panose="020B0604020202020204" pitchFamily="34" charset="0"/>
                <a:cs typeface="Arial" panose="020B0604020202020204" pitchFamily="34" charset="0"/>
              </a:rPr>
              <a:t>bo‘ladi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Ayrim</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ma’muriy</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bo‘linmalarda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qiziquvchan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o‘quvchilar</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bilan</a:t>
            </a:r>
            <a:r>
              <a:rPr lang="en-US" sz="3200" dirty="0">
                <a:latin typeface="Arial" panose="020B0604020202020204" pitchFamily="34" charset="0"/>
                <a:cs typeface="Arial" panose="020B0604020202020204" pitchFamily="34" charset="0"/>
              </a:rPr>
              <a:t> </a:t>
            </a:r>
            <a:r>
              <a:rPr lang="en-US" sz="3200" dirty="0" err="1" smtClean="0">
                <a:latin typeface="Arial" panose="020B0604020202020204" pitchFamily="34" charset="0"/>
                <a:cs typeface="Arial" panose="020B0604020202020204" pitchFamily="34" charset="0"/>
              </a:rPr>
              <a:t>Yevropa</a:t>
            </a:r>
            <a:r>
              <a:rPr lang="en-US" sz="3200" dirty="0" smtClean="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va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Germaniya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geografiyasi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chuqur</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o‘rganiladi</a:t>
            </a:r>
            <a:r>
              <a:rPr lang="en-US" sz="3200" dirty="0">
                <a:latin typeface="Arial" panose="020B0604020202020204" pitchFamily="34" charset="0"/>
                <a:cs typeface="Arial" panose="020B0604020202020204" pitchFamily="34" charset="0"/>
              </a:rPr>
              <a:t>. </a:t>
            </a:r>
            <a:r>
              <a:rPr lang="en-US" sz="3200" dirty="0" smtClean="0">
                <a:latin typeface="Arial" panose="020B0604020202020204" pitchFamily="34" charset="0"/>
                <a:cs typeface="Arial" panose="020B0604020202020204" pitchFamily="34" charset="0"/>
              </a:rPr>
              <a:t/>
            </a:r>
            <a:br>
              <a:rPr lang="en-US" sz="3200" dirty="0" smtClean="0">
                <a:latin typeface="Arial" panose="020B0604020202020204" pitchFamily="34" charset="0"/>
                <a:cs typeface="Arial" panose="020B0604020202020204" pitchFamily="34" charset="0"/>
              </a:rPr>
            </a:br>
            <a:r>
              <a:rPr lang="en-US" sz="3200" dirty="0" smtClean="0">
                <a:latin typeface="Arial" panose="020B0604020202020204" pitchFamily="34" charset="0"/>
                <a:cs typeface="Arial" panose="020B0604020202020204" pitchFamily="34" charset="0"/>
              </a:rPr>
              <a:t>Bu </a:t>
            </a:r>
            <a:r>
              <a:rPr lang="en-US" sz="3200" dirty="0" err="1">
                <a:latin typeface="Arial" panose="020B0604020202020204" pitchFamily="34" charset="0"/>
                <a:cs typeface="Arial" panose="020B0604020202020204" pitchFamily="34" charset="0"/>
              </a:rPr>
              <a:t>kurslarda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mamlakatlar</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iqtisodi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siyosiy</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va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davlat</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tuzumiga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oid</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bilimlar</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etakchi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o‘rinni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egallaydi</a:t>
            </a:r>
            <a:r>
              <a:rPr lang="en-US" sz="3200" dirty="0">
                <a:latin typeface="Arial" panose="020B0604020202020204" pitchFamily="34" charset="0"/>
                <a:cs typeface="Arial" panose="020B0604020202020204" pitchFamily="34" charset="0"/>
              </a:rPr>
              <a:t>. </a:t>
            </a:r>
            <a:endParaRPr lang="ru-RU" sz="32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0558120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Текст 5">
            <a:extLst>
              <a:ext uri="{FF2B5EF4-FFF2-40B4-BE49-F238E27FC236}">
                <a16:creationId xmlns="" xmlns:a16="http://schemas.microsoft.com/office/drawing/2014/main" id="{75AFB3F2-6249-45F4-8FEF-8913F9173F9C}"/>
              </a:ext>
            </a:extLst>
          </p:cNvPr>
          <p:cNvSpPr>
            <a:spLocks noGrp="1"/>
          </p:cNvSpPr>
          <p:nvPr>
            <p:ph type="body" sz="quarter" idx="14"/>
          </p:nvPr>
        </p:nvSpPr>
        <p:spPr>
          <a:xfrm>
            <a:off x="204717" y="259308"/>
            <a:ext cx="11859904" cy="4367284"/>
          </a:xfrm>
          <a:solidFill>
            <a:schemeClr val="bg1"/>
          </a:solidFill>
        </p:spPr>
        <p:txBody>
          <a:bodyPr/>
          <a:lstStyle/>
          <a:p>
            <a:pPr algn="ctr">
              <a:tabLst>
                <a:tab pos="587374" algn="l"/>
              </a:tabLst>
            </a:pPr>
            <a:r>
              <a:rPr lang="en-US" sz="3200" dirty="0" err="1">
                <a:latin typeface="Arial" panose="020B0604020202020204" pitchFamily="34" charset="0"/>
                <a:cs typeface="Arial" panose="020B0604020202020204" pitchFamily="34" charset="0"/>
              </a:rPr>
              <a:t>Vengriya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maktablarida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geografiya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ta’limi</a:t>
            </a:r>
            <a:r>
              <a:rPr lang="en-US" sz="3200" dirty="0">
                <a:latin typeface="Arial" panose="020B0604020202020204" pitchFamily="34" charset="0"/>
                <a:cs typeface="Arial" panose="020B0604020202020204" pitchFamily="34" charset="0"/>
              </a:rPr>
              <a:t> 7 </a:t>
            </a:r>
            <a:r>
              <a:rPr lang="en-US" sz="3200" dirty="0" err="1">
                <a:latin typeface="Arial" panose="020B0604020202020204" pitchFamily="34" charset="0"/>
                <a:cs typeface="Arial" panose="020B0604020202020204" pitchFamily="34" charset="0"/>
              </a:rPr>
              <a:t>yil</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davom</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qiladi</a:t>
            </a:r>
            <a:r>
              <a:rPr lang="en-US" sz="3200" dirty="0">
                <a:latin typeface="Arial" panose="020B0604020202020204" pitchFamily="34" charset="0"/>
                <a:cs typeface="Arial" panose="020B0604020202020204" pitchFamily="34" charset="0"/>
              </a:rPr>
              <a:t>. 4 </a:t>
            </a:r>
            <a:r>
              <a:rPr lang="en-US" sz="3200" dirty="0" err="1">
                <a:latin typeface="Arial" panose="020B0604020202020204" pitchFamily="34" charset="0"/>
                <a:cs typeface="Arial" panose="020B0604020202020204" pitchFamily="34" charset="0"/>
              </a:rPr>
              <a:t>yil</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asosiy</a:t>
            </a:r>
            <a:r>
              <a:rPr lang="en-US" sz="3200" dirty="0">
                <a:latin typeface="Arial" panose="020B0604020202020204" pitchFamily="34" charset="0"/>
                <a:cs typeface="Arial" panose="020B0604020202020204" pitchFamily="34" charset="0"/>
              </a:rPr>
              <a:t> (5-8 </a:t>
            </a:r>
            <a:r>
              <a:rPr lang="en-US" sz="3200" dirty="0" err="1">
                <a:latin typeface="Arial" panose="020B0604020202020204" pitchFamily="34" charset="0"/>
                <a:cs typeface="Arial" panose="020B0604020202020204" pitchFamily="34" charset="0"/>
              </a:rPr>
              <a:t>sinf</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va</a:t>
            </a:r>
            <a:r>
              <a:rPr lang="en-US" sz="3200" dirty="0">
                <a:latin typeface="Arial" panose="020B0604020202020204" pitchFamily="34" charset="0"/>
                <a:cs typeface="Arial" panose="020B0604020202020204" pitchFamily="34" charset="0"/>
              </a:rPr>
              <a:t> 3 </a:t>
            </a:r>
            <a:r>
              <a:rPr lang="en-US" sz="3200" dirty="0" err="1">
                <a:latin typeface="Arial" panose="020B0604020202020204" pitchFamily="34" charset="0"/>
                <a:cs typeface="Arial" panose="020B0604020202020204" pitchFamily="34" charset="0"/>
              </a:rPr>
              <a:t>yil</a:t>
            </a:r>
            <a:r>
              <a:rPr lang="en-US" sz="3200" dirty="0">
                <a:latin typeface="Arial" panose="020B0604020202020204" pitchFamily="34" charset="0"/>
                <a:cs typeface="Arial" panose="020B0604020202020204" pitchFamily="34" charset="0"/>
              </a:rPr>
              <a:t> (9–10-11 </a:t>
            </a:r>
            <a:r>
              <a:rPr lang="en-US" sz="3200" dirty="0" err="1">
                <a:latin typeface="Arial" panose="020B0604020202020204" pitchFamily="34" charset="0"/>
                <a:cs typeface="Arial" panose="020B0604020202020204" pitchFamily="34" charset="0"/>
              </a:rPr>
              <a:t>sinf</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gimnaziyada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Darslar</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haftada</a:t>
            </a:r>
            <a:r>
              <a:rPr lang="en-US" sz="3200" dirty="0">
                <a:latin typeface="Arial" panose="020B0604020202020204" pitchFamily="34" charset="0"/>
                <a:cs typeface="Arial" panose="020B0604020202020204" pitchFamily="34" charset="0"/>
              </a:rPr>
              <a:t> 2 </a:t>
            </a:r>
            <a:r>
              <a:rPr lang="en-US" sz="3200" dirty="0" err="1">
                <a:latin typeface="Arial" panose="020B0604020202020204" pitchFamily="34" charset="0"/>
                <a:cs typeface="Arial" panose="020B0604020202020204" pitchFamily="34" charset="0"/>
              </a:rPr>
              <a:t>soat</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Geografiya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ta’limi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jarayonida</a:t>
            </a:r>
            <a:r>
              <a:rPr lang="en-US" sz="3200" dirty="0">
                <a:latin typeface="Arial" panose="020B0604020202020204" pitchFamily="34" charset="0"/>
                <a:cs typeface="Arial" panose="020B0604020202020204" pitchFamily="34" charset="0"/>
              </a:rPr>
              <a:t> 65% </a:t>
            </a:r>
            <a:r>
              <a:rPr lang="en-US" sz="3200" dirty="0" err="1">
                <a:latin typeface="Arial" panose="020B0604020202020204" pitchFamily="34" charset="0"/>
                <a:cs typeface="Arial" panose="020B0604020202020204" pitchFamily="34" charset="0"/>
              </a:rPr>
              <a:t>vaqt</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yangi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mavzuni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bayon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qilishga</a:t>
            </a:r>
            <a:r>
              <a:rPr lang="en-US" sz="3200" dirty="0">
                <a:latin typeface="Arial" panose="020B0604020202020204" pitchFamily="34" charset="0"/>
                <a:cs typeface="Arial" panose="020B0604020202020204" pitchFamily="34" charset="0"/>
              </a:rPr>
              <a:t>, 3</a:t>
            </a:r>
            <a:r>
              <a:rPr lang="en-US" sz="3200" dirty="0" smtClean="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ekskursiyalarga</a:t>
            </a:r>
            <a:r>
              <a:rPr lang="en-US" sz="3200" dirty="0">
                <a:latin typeface="Arial" panose="020B0604020202020204" pitchFamily="34" charset="0"/>
                <a:cs typeface="Arial" panose="020B0604020202020204" pitchFamily="34" charset="0"/>
              </a:rPr>
              <a:t>, 29% </a:t>
            </a:r>
            <a:r>
              <a:rPr lang="en-US" sz="3200" dirty="0" err="1">
                <a:latin typeface="Arial" panose="020B0604020202020204" pitchFamily="34" charset="0"/>
                <a:cs typeface="Arial" panose="020B0604020202020204" pitchFamily="34" charset="0"/>
              </a:rPr>
              <a:t>amaliy</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mashg‘ulotlarga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ajratiladi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Keyingi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paytlarda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Vengriya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gimnaziyalarida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geografiyaga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ajratilgan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soatlar</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kamaytirilishi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kuzatilmoqda</a:t>
            </a:r>
            <a:r>
              <a:rPr lang="en-US" sz="3200" dirty="0">
                <a:latin typeface="Arial" panose="020B0604020202020204" pitchFamily="34" charset="0"/>
                <a:cs typeface="Arial" panose="020B0604020202020204" pitchFamily="34" charset="0"/>
              </a:rPr>
              <a:t>. </a:t>
            </a:r>
            <a:endParaRPr lang="ru-RU" sz="2400" dirty="0">
              <a:solidFill>
                <a:srgbClr val="5F5F5F"/>
              </a:solidFill>
              <a:latin typeface="Arial" panose="020B0604020202020204" pitchFamily="34" charset="0"/>
              <a:cs typeface="Arial" panose="020B0604020202020204" pitchFamily="34" charset="0"/>
            </a:endParaRPr>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35795" y="4148919"/>
            <a:ext cx="3765053" cy="2567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753134"/>
            <a:ext cx="4487380" cy="27868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87379" y="4148919"/>
            <a:ext cx="3428321" cy="2567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6057224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wipe(down)">
                                      <p:cBhvr>
                                        <p:cTn id="7" dur="500"/>
                                        <p:tgtEl>
                                          <p:spTgt spid="6">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down)">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098"/>
                                        </p:tgtEl>
                                        <p:attrNameLst>
                                          <p:attrName>style.visibility</p:attrName>
                                        </p:attrNameLst>
                                      </p:cBhvr>
                                      <p:to>
                                        <p:strVal val="visible"/>
                                      </p:to>
                                    </p:set>
                                    <p:animEffect transition="in" filter="barn(inVertical)">
                                      <p:cBhvr>
                                        <p:cTn id="17" dur="500"/>
                                        <p:tgtEl>
                                          <p:spTgt spid="409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4099"/>
                                        </p:tgtEl>
                                        <p:attrNameLst>
                                          <p:attrName>style.visibility</p:attrName>
                                        </p:attrNameLst>
                                      </p:cBhvr>
                                      <p:to>
                                        <p:strVal val="visible"/>
                                      </p:to>
                                    </p:set>
                                    <p:animEffect transition="in" filter="barn(inVertical)">
                                      <p:cBhvr>
                                        <p:cTn id="22" dur="500"/>
                                        <p:tgtEl>
                                          <p:spTgt spid="409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075"/>
                                        </p:tgtEl>
                                        <p:attrNameLst>
                                          <p:attrName>style.visibility</p:attrName>
                                        </p:attrNameLst>
                                      </p:cBhvr>
                                      <p:to>
                                        <p:strVal val="visible"/>
                                      </p:to>
                                    </p:set>
                                    <p:animEffect transition="in" filter="barn(inVertical)">
                                      <p:cBhvr>
                                        <p:cTn id="27" dur="5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63C03C1D-4388-4C08-A224-B5F5694425A9}"/>
              </a:ext>
            </a:extLst>
          </p:cNvPr>
          <p:cNvSpPr>
            <a:spLocks noGrp="1"/>
          </p:cNvSpPr>
          <p:nvPr>
            <p:ph type="title"/>
          </p:nvPr>
        </p:nvSpPr>
        <p:spPr>
          <a:xfrm>
            <a:off x="232012" y="163773"/>
            <a:ext cx="11659421" cy="559558"/>
          </a:xfrm>
          <a:solidFill>
            <a:srgbClr val="0070C0"/>
          </a:solidFill>
        </p:spPr>
        <p:txBody>
          <a:bodyPr>
            <a:noAutofit/>
          </a:bodyPr>
          <a:lstStyle/>
          <a:p>
            <a:pPr algn="ctr"/>
            <a:r>
              <a:rPr lang="en-US" sz="3600" b="1" dirty="0" err="1">
                <a:solidFill>
                  <a:schemeClr val="bg1"/>
                </a:solidFill>
              </a:rPr>
              <a:t>Xorijiy</a:t>
            </a:r>
            <a:r>
              <a:rPr lang="en-US" sz="3600" b="1" dirty="0">
                <a:solidFill>
                  <a:schemeClr val="bg1"/>
                </a:solidFill>
              </a:rPr>
              <a:t> </a:t>
            </a:r>
            <a:r>
              <a:rPr lang="en-US" sz="3600" b="1" dirty="0" err="1">
                <a:solidFill>
                  <a:schemeClr val="bg1"/>
                </a:solidFill>
              </a:rPr>
              <a:t>ta’lim</a:t>
            </a:r>
            <a:r>
              <a:rPr lang="en-US" sz="3600" b="1" dirty="0">
                <a:solidFill>
                  <a:schemeClr val="bg1"/>
                </a:solidFill>
              </a:rPr>
              <a:t> </a:t>
            </a:r>
            <a:r>
              <a:rPr lang="en-US" sz="3600" b="1" dirty="0" err="1">
                <a:solidFill>
                  <a:schemeClr val="bg1"/>
                </a:solidFill>
              </a:rPr>
              <a:t>muassasalarining</a:t>
            </a:r>
            <a:r>
              <a:rPr lang="en-US" sz="3600" b="1" dirty="0">
                <a:solidFill>
                  <a:schemeClr val="bg1"/>
                </a:solidFill>
              </a:rPr>
              <a:t> </a:t>
            </a:r>
            <a:r>
              <a:rPr lang="en-US" sz="3600" b="1" dirty="0" err="1">
                <a:solidFill>
                  <a:schemeClr val="bg1"/>
                </a:solidFill>
              </a:rPr>
              <a:t>tajribasi</a:t>
            </a:r>
            <a:r>
              <a:rPr lang="en-US" sz="3600" b="1" dirty="0">
                <a:solidFill>
                  <a:schemeClr val="bg1"/>
                </a:solidFill>
              </a:rPr>
              <a:t>.</a:t>
            </a:r>
            <a:endParaRPr lang="ru-RU" sz="3600" b="1" dirty="0">
              <a:solidFill>
                <a:schemeClr val="bg1"/>
              </a:solidFill>
              <a:latin typeface="Arial" panose="020B0604020202020204" pitchFamily="34" charset="0"/>
              <a:cs typeface="Arial" panose="020B0604020202020204" pitchFamily="34" charset="0"/>
            </a:endParaRPr>
          </a:p>
        </p:txBody>
      </p:sp>
      <p:sp>
        <p:nvSpPr>
          <p:cNvPr id="6" name="Текст 5">
            <a:extLst>
              <a:ext uri="{FF2B5EF4-FFF2-40B4-BE49-F238E27FC236}">
                <a16:creationId xmlns="" xmlns:a16="http://schemas.microsoft.com/office/drawing/2014/main" id="{96CA2D24-5C66-46CD-A876-430EB4313DB2}"/>
              </a:ext>
            </a:extLst>
          </p:cNvPr>
          <p:cNvSpPr>
            <a:spLocks noGrp="1"/>
          </p:cNvSpPr>
          <p:nvPr>
            <p:ph type="body" sz="quarter" idx="14"/>
          </p:nvPr>
        </p:nvSpPr>
        <p:spPr>
          <a:xfrm>
            <a:off x="272955" y="928048"/>
            <a:ext cx="6482687" cy="5500047"/>
          </a:xfrm>
          <a:solidFill>
            <a:schemeClr val="bg1"/>
          </a:solidFill>
        </p:spPr>
        <p:txBody>
          <a:bodyPr/>
          <a:lstStyle/>
          <a:p>
            <a:r>
              <a:rPr lang="en-US" sz="2800" dirty="0" err="1">
                <a:latin typeface="Arial" panose="020B0604020202020204" pitchFamily="34" charset="0"/>
                <a:cs typeface="Arial" panose="020B0604020202020204" pitchFamily="34" charset="0"/>
              </a:rPr>
              <a:t>Sharqning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ilg‘or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mamlakatlaridan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biri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Yaponiyada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fuqaroni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yoshlarni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tarbiyalashning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samarali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ta’sirchan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usulidan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foydalaniladi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Bunday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tarbiyaning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asosiy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maskani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sifatida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maktab</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tanlangan</a:t>
            </a:r>
            <a:r>
              <a:rPr lang="en-US" sz="2800" dirty="0">
                <a:latin typeface="Arial" panose="020B0604020202020204" pitchFamily="34" charset="0"/>
                <a:cs typeface="Arial" panose="020B0604020202020204" pitchFamily="34" charset="0"/>
              </a:rPr>
              <a:t>. </a:t>
            </a:r>
            <a:endParaRPr lang="en-US" sz="2800" dirty="0" smtClean="0">
              <a:latin typeface="Arial" panose="020B0604020202020204" pitchFamily="34" charset="0"/>
              <a:cs typeface="Arial" panose="020B0604020202020204" pitchFamily="34" charset="0"/>
            </a:endParaRPr>
          </a:p>
          <a:p>
            <a:r>
              <a:rPr lang="en-US" sz="2800" dirty="0" err="1" smtClean="0">
                <a:latin typeface="Arial" panose="020B0604020202020204" pitchFamily="34" charset="0"/>
                <a:cs typeface="Arial" panose="020B0604020202020204" pitchFamily="34" charset="0"/>
              </a:rPr>
              <a:t>Chunki</a:t>
            </a:r>
            <a:r>
              <a:rPr lang="en-US" sz="2800" dirty="0" smtClean="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maktabda</a:t>
            </a:r>
            <a:r>
              <a:rPr lang="en-US" sz="2800" dirty="0">
                <a:latin typeface="Arial" panose="020B0604020202020204" pitchFamily="34" charset="0"/>
                <a:cs typeface="Arial" panose="020B0604020202020204" pitchFamily="34" charset="0"/>
              </a:rPr>
              <a:t> bola </a:t>
            </a:r>
            <a:r>
              <a:rPr lang="en-US" sz="2800" dirty="0" err="1">
                <a:latin typeface="Arial" panose="020B0604020202020204" pitchFamily="34" charset="0"/>
                <a:cs typeface="Arial" panose="020B0604020202020204" pitchFamily="34" charset="0"/>
              </a:rPr>
              <a:t>bilim</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olishdan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tashqari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shaxs</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sifatida</a:t>
            </a:r>
            <a:r>
              <a:rPr lang="en-US" sz="2800" dirty="0">
                <a:latin typeface="Arial" panose="020B0604020202020204" pitchFamily="34" charset="0"/>
                <a:cs typeface="Arial" panose="020B0604020202020204" pitchFamily="34" charset="0"/>
              </a:rPr>
              <a:t> ham </a:t>
            </a:r>
            <a:r>
              <a:rPr lang="en-US" sz="2800" dirty="0" err="1">
                <a:latin typeface="Arial" panose="020B0604020202020204" pitchFamily="34" charset="0"/>
                <a:cs typeface="Arial" panose="020B0604020202020204" pitchFamily="34" charset="0"/>
              </a:rPr>
              <a:t>shakllanadi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Kunchiqar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mamlakatda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fuqaro</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tarbiyasi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axloqiy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tarbiya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tizimi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doirasida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amalga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oshiriladi</a:t>
            </a:r>
            <a:r>
              <a:rPr lang="en-US" sz="2800" dirty="0">
                <a:latin typeface="Arial" panose="020B0604020202020204" pitchFamily="34" charset="0"/>
                <a:cs typeface="Arial" panose="020B0604020202020204" pitchFamily="34" charset="0"/>
              </a:rPr>
              <a:t>.</a:t>
            </a:r>
            <a:endParaRPr lang="ru-RU" sz="2800" dirty="0">
              <a:latin typeface="Arial" panose="020B0604020202020204" pitchFamily="34" charset="0"/>
              <a:cs typeface="Arial" panose="020B0604020202020204" pitchFamily="34" charset="0"/>
            </a:endParaRPr>
          </a:p>
          <a:p>
            <a:r>
              <a:rPr lang="en-US" sz="2800" dirty="0" smtClean="0">
                <a:latin typeface="Arial" panose="020B0604020202020204" pitchFamily="34" charset="0"/>
                <a:cs typeface="Arial" panose="020B0604020202020204" pitchFamily="34" charset="0"/>
              </a:rPr>
              <a:t>   </a:t>
            </a:r>
            <a:endParaRPr lang="ru-RU" sz="2800" dirty="0">
              <a:latin typeface="Arial" panose="020B0604020202020204" pitchFamily="34" charset="0"/>
              <a:cs typeface="Arial" panose="020B0604020202020204" pitchFamily="34" charset="0"/>
            </a:endParaRPr>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55449" y="1035713"/>
            <a:ext cx="3813387" cy="2537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00385" y="3720176"/>
            <a:ext cx="3768451" cy="2507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7338361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6">
                                            <p:bg/>
                                          </p:spTgt>
                                        </p:tgtEl>
                                        <p:attrNameLst>
                                          <p:attrName>style.visibility</p:attrName>
                                        </p:attrNameLst>
                                      </p:cBhvr>
                                      <p:to>
                                        <p:strVal val="visible"/>
                                      </p:to>
                                    </p:set>
                                    <p:animEffect transition="in" filter="wipe(down)">
                                      <p:cBhvr>
                                        <p:cTn id="14" dur="500"/>
                                        <p:tgtEl>
                                          <p:spTgt spid="6">
                                            <p:bg/>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Effect transition="in" filter="wipe(down)">
                                      <p:cBhvr>
                                        <p:cTn id="19" dur="500"/>
                                        <p:tgtEl>
                                          <p:spTgt spid="6">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6">
                                            <p:txEl>
                                              <p:pRg st="1" end="1"/>
                                            </p:txEl>
                                          </p:spTgt>
                                        </p:tgtEl>
                                        <p:attrNameLst>
                                          <p:attrName>style.visibility</p:attrName>
                                        </p:attrNameLst>
                                      </p:cBhvr>
                                      <p:to>
                                        <p:strVal val="visible"/>
                                      </p:to>
                                    </p:set>
                                    <p:animEffect transition="in" filter="wipe(down)">
                                      <p:cBhvr>
                                        <p:cTn id="24" dur="500"/>
                                        <p:tgtEl>
                                          <p:spTgt spid="6">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6">
                                            <p:txEl>
                                              <p:pRg st="2" end="2"/>
                                            </p:txEl>
                                          </p:spTgt>
                                        </p:tgtEl>
                                        <p:attrNameLst>
                                          <p:attrName>style.visibility</p:attrName>
                                        </p:attrNameLst>
                                      </p:cBhvr>
                                      <p:to>
                                        <p:strVal val="visible"/>
                                      </p:to>
                                    </p:set>
                                    <p:animEffect transition="in" filter="wipe(down)">
                                      <p:cBhvr>
                                        <p:cTn id="29" dur="500"/>
                                        <p:tgtEl>
                                          <p:spTgt spid="6">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wipe(down)">
                                      <p:cBhvr>
                                        <p:cTn id="34" dur="500"/>
                                        <p:tgtEl>
                                          <p:spTgt spid="3"/>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down)">
                                      <p:cBhvr>
                                        <p:cTn id="3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Текст 5">
            <a:extLst>
              <a:ext uri="{FF2B5EF4-FFF2-40B4-BE49-F238E27FC236}">
                <a16:creationId xmlns="" xmlns:a16="http://schemas.microsoft.com/office/drawing/2014/main" id="{96CA2D24-5C66-46CD-A876-430EB4313DB2}"/>
              </a:ext>
            </a:extLst>
          </p:cNvPr>
          <p:cNvSpPr>
            <a:spLocks noGrp="1"/>
          </p:cNvSpPr>
          <p:nvPr>
            <p:ph type="body" sz="quarter" idx="14"/>
          </p:nvPr>
        </p:nvSpPr>
        <p:spPr>
          <a:xfrm>
            <a:off x="232012" y="245660"/>
            <a:ext cx="11505063" cy="3643952"/>
          </a:xfrm>
          <a:solidFill>
            <a:schemeClr val="accent1">
              <a:lumMod val="40000"/>
              <a:lumOff val="60000"/>
            </a:schemeClr>
          </a:solidFill>
        </p:spPr>
        <p:txBody>
          <a:bodyPr/>
          <a:lstStyle/>
          <a:p>
            <a:pPr algn="just"/>
            <a:r>
              <a:rPr lang="en-US" sz="2800" dirty="0">
                <a:latin typeface="Arial" panose="020B0604020202020204" pitchFamily="34" charset="0"/>
                <a:cs typeface="Arial" panose="020B0604020202020204" pitchFamily="34" charset="0"/>
              </a:rPr>
              <a:t>XXR </a:t>
            </a:r>
            <a:r>
              <a:rPr lang="en-US" sz="2800" dirty="0" err="1">
                <a:latin typeface="Arial" panose="020B0604020202020204" pitchFamily="34" charset="0"/>
                <a:cs typeface="Arial" panose="020B0604020202020204" pitchFamily="34" charset="0"/>
              </a:rPr>
              <a:t>oliy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ta’lim</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tizimi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universitetlar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kollejlar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va</a:t>
            </a:r>
            <a:r>
              <a:rPr lang="en-US" sz="2800" dirty="0">
                <a:latin typeface="Arial" panose="020B0604020202020204" pitchFamily="34" charset="0"/>
                <a:cs typeface="Arial" panose="020B0604020202020204" pitchFamily="34" charset="0"/>
              </a:rPr>
              <a:t> professional </a:t>
            </a:r>
            <a:r>
              <a:rPr lang="en-US" sz="2800" dirty="0" err="1">
                <a:latin typeface="Arial" panose="020B0604020202020204" pitchFamily="34" charset="0"/>
                <a:cs typeface="Arial" panose="020B0604020202020204" pitchFamily="34" charset="0"/>
              </a:rPr>
              <a:t>oliy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maktablardan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tashkil</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topgan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Mazkur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o‘quv</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yurtlari</a:t>
            </a:r>
            <a:r>
              <a:rPr lang="en-US" sz="2800" dirty="0">
                <a:latin typeface="Arial" panose="020B0604020202020204" pitchFamily="34" charset="0"/>
                <a:cs typeface="Arial" panose="020B0604020202020204" pitchFamily="34" charset="0"/>
              </a:rPr>
              <a:t> fan, </a:t>
            </a:r>
            <a:r>
              <a:rPr lang="en-US" sz="2800" dirty="0" err="1">
                <a:latin typeface="Arial" panose="020B0604020202020204" pitchFamily="34" charset="0"/>
                <a:cs typeface="Arial" panose="020B0604020202020204" pitchFamily="34" charset="0"/>
              </a:rPr>
              <a:t>texnika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madaniyatni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rivojlantirish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hamda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jahon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ta’lim</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tizimida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raqobatbardosh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ilmiy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markazlarga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aylanishni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o‘z</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oldilariga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maqsad</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qilib</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qo‘yganlar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Asosiy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e’tibor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siyosiy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iqtisodiy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huquqiy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sohalarga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qaratilgan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bo‘lib</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shular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bilan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birga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moliya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mashinasozlik</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elektronika</a:t>
            </a:r>
            <a:r>
              <a:rPr lang="en-US" sz="2800" dirty="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kompyuter</a:t>
            </a:r>
            <a:r>
              <a:rPr lang="en-US" sz="2800" dirty="0" smtClean="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texnologiyalari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kabi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sohalar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rivoji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uchun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ahamiyatli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bo‘lgan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kadrlar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tayyorlashga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kuchli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e’tibor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beriladi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Xitoy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oliygohlari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politexnik</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biron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ma’lum</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texnik</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yo‘nalishga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egaligi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bilan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ajralib</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turadi</a:t>
            </a:r>
            <a:r>
              <a:rPr lang="en-US" sz="2800" dirty="0">
                <a:latin typeface="Arial" panose="020B0604020202020204" pitchFamily="34" charset="0"/>
                <a:cs typeface="Arial" panose="020B0604020202020204" pitchFamily="34" charset="0"/>
              </a:rPr>
              <a:t>.</a:t>
            </a:r>
            <a:endParaRPr lang="ru-RU" sz="2800" dirty="0">
              <a:latin typeface="Arial" panose="020B0604020202020204" pitchFamily="34" charset="0"/>
              <a:cs typeface="Arial" panose="020B0604020202020204" pitchFamily="34" charset="0"/>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2496" y="3889612"/>
            <a:ext cx="4325795" cy="26732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1125" y="3889612"/>
            <a:ext cx="4318355" cy="26732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814148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wipe(down)">
                                      <p:cBhvr>
                                        <p:cTn id="7" dur="500"/>
                                        <p:tgtEl>
                                          <p:spTgt spid="6">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down)">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6147"/>
                                        </p:tgtEl>
                                        <p:attrNameLst>
                                          <p:attrName>style.visibility</p:attrName>
                                        </p:attrNameLst>
                                      </p:cBhvr>
                                      <p:to>
                                        <p:strVal val="visible"/>
                                      </p:to>
                                    </p:set>
                                    <p:animEffect transition="in" filter="barn(inVertical)">
                                      <p:cBhvr>
                                        <p:cTn id="17" dur="500"/>
                                        <p:tgtEl>
                                          <p:spTgt spid="614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6146"/>
                                        </p:tgtEl>
                                        <p:attrNameLst>
                                          <p:attrName>style.visibility</p:attrName>
                                        </p:attrNameLst>
                                      </p:cBhvr>
                                      <p:to>
                                        <p:strVal val="visible"/>
                                      </p:to>
                                    </p:set>
                                    <p:animEffect transition="in" filter="barn(inVertical)">
                                      <p:cBhvr>
                                        <p:cTn id="22" dur="5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B502AA49-E765-4404-A718-16F7A99C0E1D}"/>
              </a:ext>
            </a:extLst>
          </p:cNvPr>
          <p:cNvSpPr>
            <a:spLocks noGrp="1"/>
          </p:cNvSpPr>
          <p:nvPr>
            <p:ph type="title"/>
          </p:nvPr>
        </p:nvSpPr>
        <p:spPr>
          <a:xfrm>
            <a:off x="136478" y="136478"/>
            <a:ext cx="12055522" cy="3657600"/>
          </a:xfrm>
          <a:solidFill>
            <a:schemeClr val="accent1">
              <a:lumMod val="40000"/>
              <a:lumOff val="60000"/>
            </a:schemeClr>
          </a:solidFill>
        </p:spPr>
        <p:txBody>
          <a:bodyPr>
            <a:noAutofit/>
          </a:bodyPr>
          <a:lstStyle/>
          <a:p>
            <a:pPr algn="ctr"/>
            <a:r>
              <a:rPr lang="uz-Cyrl-UZ" sz="2800" dirty="0">
                <a:latin typeface="Arial" panose="020B0604020202020204" pitchFamily="34" charset="0"/>
                <a:cs typeface="Arial" panose="020B0604020202020204" pitchFamily="34" charset="0"/>
              </a:rPr>
              <a:t>Fransiya ta’limida bolalarning go‘daklik chog‘idanoq maktabda o‘qitish uchun tayyor holda olib kelish g‘oyat muhim masala hisoblanadi. Fransiyada boshlang‘ich ta’lim maktablariga 6 yoshdan 11 yoshgacha bo‘lgan bolalar jalb qilinadilar. O‘quvchilar 11 yoshda boshlang‘ich maktabni tugallab o‘rta maktabga o‘tadilar. O‘rta ta’lim esa kollejlar va litseylarda amalga oshiriladi. O‘rta ta’lim ikki bosqichda beriladi. Birinchi bosqichni (11 yoshdan 15 yoshgacha) tugatgach, o‘quvchilar kasbiy yo‘nalishlari bo‘yicha guvohnoma oladilar.</a:t>
            </a:r>
            <a:endParaRPr lang="ru-RU" sz="2800" dirty="0">
              <a:latin typeface="Arial" panose="020B0604020202020204" pitchFamily="34" charset="0"/>
              <a:cs typeface="Arial" panose="020B0604020202020204" pitchFamily="34" charset="0"/>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107" y="3938540"/>
            <a:ext cx="5214607" cy="26942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0373" y="3938541"/>
            <a:ext cx="5300993" cy="273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2180795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B502AA49-E765-4404-A718-16F7A99C0E1D}"/>
              </a:ext>
            </a:extLst>
          </p:cNvPr>
          <p:cNvSpPr>
            <a:spLocks noGrp="1"/>
          </p:cNvSpPr>
          <p:nvPr>
            <p:ph type="title"/>
          </p:nvPr>
        </p:nvSpPr>
        <p:spPr>
          <a:xfrm>
            <a:off x="136478" y="136478"/>
            <a:ext cx="12055522" cy="3657600"/>
          </a:xfrm>
          <a:solidFill>
            <a:schemeClr val="accent1">
              <a:lumMod val="40000"/>
              <a:lumOff val="60000"/>
            </a:schemeClr>
          </a:solidFill>
        </p:spPr>
        <p:txBody>
          <a:bodyPr>
            <a:noAutofit/>
          </a:bodyPr>
          <a:lstStyle/>
          <a:p>
            <a:r>
              <a:rPr lang="uz-Cyrl-UZ" sz="2800" dirty="0">
                <a:latin typeface="Arial" panose="020B0604020202020204" pitchFamily="34" charset="0"/>
                <a:cs typeface="Arial" panose="020B0604020202020204" pitchFamily="34" charset="0"/>
              </a:rPr>
              <a:t>Malaka oshirish kurslaridan o‘tish uchun aniq muddat belgilab qo‘yilmagan. O‘qituvchilar o‘z ixtiyorlari bilan test markazlarida imtihon topshiradilar. SHu imtihonlar davrida o‘qituvchi faoliyatida ayrim nuqsonlar sezilib, malaka oshirishga ehtiyoj aniqlansa, o‘z vaqti va mablag‘lari hisobiga malaka oshiriladi. Avstraliya, </a:t>
            </a:r>
            <a:r>
              <a:rPr lang="uz-Cyrl-UZ" sz="2800" dirty="0" smtClean="0">
                <a:latin typeface="Arial" panose="020B0604020202020204" pitchFamily="34" charset="0"/>
                <a:cs typeface="Arial" panose="020B0604020202020204" pitchFamily="34" charset="0"/>
              </a:rPr>
              <a:t>AQS</a:t>
            </a:r>
            <a:r>
              <a:rPr lang="en-US" sz="2800" dirty="0" smtClean="0">
                <a:latin typeface="Arial" panose="020B0604020202020204" pitchFamily="34" charset="0"/>
                <a:cs typeface="Arial" panose="020B0604020202020204" pitchFamily="34" charset="0"/>
              </a:rPr>
              <a:t>h</a:t>
            </a:r>
            <a:r>
              <a:rPr lang="uz-Cyrl-UZ" sz="2800" dirty="0" smtClean="0">
                <a:latin typeface="Arial" panose="020B0604020202020204" pitchFamily="34" charset="0"/>
                <a:cs typeface="Arial" panose="020B0604020202020204" pitchFamily="34" charset="0"/>
              </a:rPr>
              <a:t>, </a:t>
            </a:r>
            <a:r>
              <a:rPr lang="uz-Cyrl-UZ" sz="2800" dirty="0">
                <a:latin typeface="Arial" panose="020B0604020202020204" pitchFamily="34" charset="0"/>
                <a:cs typeface="Arial" panose="020B0604020202020204" pitchFamily="34" charset="0"/>
              </a:rPr>
              <a:t>Buyuk Britaniya, Niderlandiya, Malayziya, </a:t>
            </a:r>
            <a:r>
              <a:rPr lang="uz-Cyrl-UZ" sz="2800" dirty="0" smtClean="0">
                <a:latin typeface="Arial" panose="020B0604020202020204" pitchFamily="34" charset="0"/>
                <a:cs typeface="Arial" panose="020B0604020202020204" pitchFamily="34" charset="0"/>
              </a:rPr>
              <a:t>Y</a:t>
            </a:r>
            <a:r>
              <a:rPr lang="en-US" sz="2800" dirty="0" smtClean="0">
                <a:latin typeface="Arial" panose="020B0604020202020204" pitchFamily="34" charset="0"/>
                <a:cs typeface="Arial" panose="020B0604020202020204" pitchFamily="34" charset="0"/>
              </a:rPr>
              <a:t>a</a:t>
            </a:r>
            <a:r>
              <a:rPr lang="uz-Cyrl-UZ" sz="2800" dirty="0" smtClean="0">
                <a:latin typeface="Arial" panose="020B0604020202020204" pitchFamily="34" charset="0"/>
                <a:cs typeface="Arial" panose="020B0604020202020204" pitchFamily="34" charset="0"/>
              </a:rPr>
              <a:t>ngi </a:t>
            </a:r>
            <a:r>
              <a:rPr lang="uz-Cyrl-UZ" sz="2800" dirty="0">
                <a:latin typeface="Arial" panose="020B0604020202020204" pitchFamily="34" charset="0"/>
                <a:cs typeface="Arial" panose="020B0604020202020204" pitchFamily="34" charset="0"/>
              </a:rPr>
              <a:t>Zelandiya, </a:t>
            </a:r>
            <a:r>
              <a:rPr lang="uz-Cyrl-UZ" sz="2800" dirty="0" smtClean="0">
                <a:latin typeface="Arial" panose="020B0604020202020204" pitchFamily="34" charset="0"/>
                <a:cs typeface="Arial" panose="020B0604020202020204" pitchFamily="34" charset="0"/>
              </a:rPr>
              <a:t>S</a:t>
            </a:r>
            <a:r>
              <a:rPr lang="en-US" sz="2800" dirty="0" smtClean="0">
                <a:latin typeface="Arial" panose="020B0604020202020204" pitchFamily="34" charset="0"/>
                <a:cs typeface="Arial" panose="020B0604020202020204" pitchFamily="34" charset="0"/>
              </a:rPr>
              <a:t>h</a:t>
            </a:r>
            <a:r>
              <a:rPr lang="uz-Cyrl-UZ" sz="2800" dirty="0" smtClean="0">
                <a:latin typeface="Arial" panose="020B0604020202020204" pitchFamily="34" charset="0"/>
                <a:cs typeface="Arial" panose="020B0604020202020204" pitchFamily="34" charset="0"/>
              </a:rPr>
              <a:t>vetsiya </a:t>
            </a:r>
            <a:r>
              <a:rPr lang="uz-Cyrl-UZ" sz="2800" dirty="0">
                <a:latin typeface="Arial" panose="020B0604020202020204" pitchFamily="34" charset="0"/>
                <a:cs typeface="Arial" panose="020B0604020202020204" pitchFamily="34" charset="0"/>
              </a:rPr>
              <a:t>kabi jahon davlatlarining 200 dan ortiq oliy ta’lim muassasalarida geografiya yo‘nalishi bo‘yicha oliy ma’lumot haqida diplom va guvoxnoma, qayta tayyorlov bo‘yicha </a:t>
            </a:r>
            <a:r>
              <a:rPr lang="uz-Cyrl-UZ" sz="2800" dirty="0" smtClean="0">
                <a:latin typeface="Arial" panose="020B0604020202020204" pitchFamily="34" charset="0"/>
                <a:cs typeface="Arial" panose="020B0604020202020204" pitchFamily="34" charset="0"/>
              </a:rPr>
              <a:t>guvo</a:t>
            </a:r>
            <a:r>
              <a:rPr lang="en-US" sz="2800" dirty="0" smtClean="0">
                <a:latin typeface="Arial" panose="020B0604020202020204" pitchFamily="34" charset="0"/>
                <a:cs typeface="Arial" panose="020B0604020202020204" pitchFamily="34" charset="0"/>
              </a:rPr>
              <a:t>h</a:t>
            </a:r>
            <a:r>
              <a:rPr lang="uz-Cyrl-UZ" sz="2800" dirty="0" smtClean="0">
                <a:latin typeface="Arial" panose="020B0604020202020204" pitchFamily="34" charset="0"/>
                <a:cs typeface="Arial" panose="020B0604020202020204" pitchFamily="34" charset="0"/>
              </a:rPr>
              <a:t>noma</a:t>
            </a:r>
            <a:r>
              <a:rPr lang="uz-Cyrl-UZ" sz="2800" dirty="0">
                <a:latin typeface="Arial" panose="020B0604020202020204" pitchFamily="34" charset="0"/>
                <a:cs typeface="Arial" panose="020B0604020202020204" pitchFamily="34" charset="0"/>
              </a:rPr>
              <a:t>, </a:t>
            </a:r>
            <a:r>
              <a:rPr lang="uz-Cyrl-UZ" sz="2800" dirty="0" smtClean="0">
                <a:latin typeface="Arial" panose="020B0604020202020204" pitchFamily="34" charset="0"/>
                <a:cs typeface="Arial" panose="020B0604020202020204" pitchFamily="34" charset="0"/>
              </a:rPr>
              <a:t>ma</a:t>
            </a:r>
            <a:r>
              <a:rPr lang="en-US" sz="2800" dirty="0" err="1" smtClean="0">
                <a:latin typeface="Arial" panose="020B0604020202020204" pitchFamily="34" charset="0"/>
                <a:cs typeface="Arial" panose="020B0604020202020204" pitchFamily="34" charset="0"/>
              </a:rPr>
              <a:t>gis</a:t>
            </a:r>
            <a:r>
              <a:rPr lang="uz-Cyrl-UZ" sz="2800" dirty="0" smtClean="0">
                <a:latin typeface="Arial" panose="020B0604020202020204" pitchFamily="34" charset="0"/>
                <a:cs typeface="Arial" panose="020B0604020202020204" pitchFamily="34" charset="0"/>
              </a:rPr>
              <a:t>tratura </a:t>
            </a:r>
            <a:r>
              <a:rPr lang="uz-Cyrl-UZ" sz="2800" dirty="0">
                <a:latin typeface="Arial" panose="020B0604020202020204" pitchFamily="34" charset="0"/>
                <a:cs typeface="Arial" panose="020B0604020202020204" pitchFamily="34" charset="0"/>
              </a:rPr>
              <a:t>hamda doktorantura bosqichlari bo‘yicha diplomlarga ega bo‘lish mumkin. </a:t>
            </a:r>
            <a:endParaRPr lang="ru-RU" sz="2800" dirty="0">
              <a:latin typeface="Arial" panose="020B0604020202020204" pitchFamily="34" charset="0"/>
              <a:cs typeface="Arial" panose="020B0604020202020204" pitchFamily="34" charset="0"/>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5922" y="3924894"/>
            <a:ext cx="4069277" cy="27079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7606" y="3924894"/>
            <a:ext cx="4421875" cy="27079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2523995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B502AA49-E765-4404-A718-16F7A99C0E1D}"/>
              </a:ext>
            </a:extLst>
          </p:cNvPr>
          <p:cNvSpPr>
            <a:spLocks noGrp="1"/>
          </p:cNvSpPr>
          <p:nvPr>
            <p:ph type="title"/>
          </p:nvPr>
        </p:nvSpPr>
        <p:spPr>
          <a:xfrm>
            <a:off x="136478" y="136478"/>
            <a:ext cx="12055522" cy="4435522"/>
          </a:xfrm>
          <a:solidFill>
            <a:schemeClr val="accent1">
              <a:lumMod val="40000"/>
              <a:lumOff val="60000"/>
            </a:schemeClr>
          </a:solidFill>
        </p:spPr>
        <p:txBody>
          <a:bodyPr>
            <a:noAutofit/>
          </a:bodyPr>
          <a:lstStyle/>
          <a:p>
            <a:r>
              <a:rPr lang="en-US" sz="2800" dirty="0" smtClean="0">
                <a:latin typeface="Arial" panose="020B0604020202020204" pitchFamily="34" charset="0"/>
                <a:cs typeface="Arial" panose="020B0604020202020204" pitchFamily="34" charset="0"/>
              </a:rPr>
              <a:t/>
            </a:r>
            <a:br>
              <a:rPr lang="en-US" sz="2800" dirty="0" smtClean="0">
                <a:latin typeface="Arial" panose="020B0604020202020204" pitchFamily="34" charset="0"/>
                <a:cs typeface="Arial" panose="020B0604020202020204" pitchFamily="34" charset="0"/>
              </a:rPr>
            </a:br>
            <a:r>
              <a:rPr lang="uz-Cyrl-UZ" sz="2800" dirty="0" smtClean="0">
                <a:latin typeface="Arial" panose="020B0604020202020204" pitchFamily="34" charset="0"/>
                <a:cs typeface="Arial" panose="020B0604020202020204" pitchFamily="34" charset="0"/>
              </a:rPr>
              <a:t>O‘qish </a:t>
            </a:r>
            <a:r>
              <a:rPr lang="uz-Cyrl-UZ" sz="2800" dirty="0">
                <a:latin typeface="Arial" panose="020B0604020202020204" pitchFamily="34" charset="0"/>
                <a:cs typeface="Arial" panose="020B0604020202020204" pitchFamily="34" charset="0"/>
              </a:rPr>
              <a:t>davomida alohida mintaqalar geografiyasi (O‘zbekiston ta’lim tizimidagi “Materiklar va okeanlar tabiiy geografiyasi” ), kartografik va geodezik fanlar turkumiga kiruvchi bir qator fanlar hamda katta soatlar hajmiga ega bo‘lgan iqtisodiy geografik fanlar bo‘yicha ta’lim beriladi. Xorijiy oliy ta’lim muassasalarida geografik bilimlar bir qator yo‘nalishlar doirasida ham o‘rganiladi</a:t>
            </a:r>
            <a:r>
              <a:rPr lang="uz-Cyrl-UZ" sz="2800" dirty="0" smtClean="0">
                <a:latin typeface="Arial" panose="020B0604020202020204" pitchFamily="34" charset="0"/>
                <a:cs typeface="Arial" panose="020B0604020202020204" pitchFamily="34" charset="0"/>
              </a:rPr>
              <a:t>. </a:t>
            </a:r>
            <a:r>
              <a:rPr lang="en-US" sz="2800" dirty="0" smtClean="0">
                <a:latin typeface="Arial" panose="020B0604020202020204" pitchFamily="34" charset="0"/>
                <a:cs typeface="Arial" panose="020B0604020202020204" pitchFamily="34" charset="0"/>
              </a:rPr>
              <a:t/>
            </a:r>
            <a:br>
              <a:rPr lang="en-US" sz="2800" dirty="0" smtClean="0">
                <a:latin typeface="Arial" panose="020B0604020202020204" pitchFamily="34" charset="0"/>
                <a:cs typeface="Arial" panose="020B0604020202020204" pitchFamily="34" charset="0"/>
              </a:rPr>
            </a:br>
            <a:r>
              <a:rPr lang="uz-Cyrl-UZ" sz="2800" dirty="0" smtClean="0">
                <a:latin typeface="Arial" panose="020B0604020202020204" pitchFamily="34" charset="0"/>
                <a:cs typeface="Arial" panose="020B0604020202020204" pitchFamily="34" charset="0"/>
              </a:rPr>
              <a:t>EuroAsia </a:t>
            </a:r>
            <a:r>
              <a:rPr lang="uz-Cyrl-UZ" sz="2800" dirty="0">
                <a:latin typeface="Arial" panose="020B0604020202020204" pitchFamily="34" charset="0"/>
                <a:cs typeface="Arial" panose="020B0604020202020204" pitchFamily="34" charset="0"/>
              </a:rPr>
              <a:t>Consulting–Kanadaning ta’lim sohasidagi kompaniyasi bo‘lib, sobiq Ittifoq, jumladan Markaziy Osiyo, Xitoy va Turkiya mamlakatlaridan Kanadaning nufuzli universitet va kollejlariga talabalarni o‘qishga qabul qilish bilan shug‘ullanadi. </a:t>
            </a:r>
            <a:endParaRPr lang="ru-RU" sz="2800" dirty="0">
              <a:latin typeface="Arial" panose="020B0604020202020204" pitchFamily="34" charset="0"/>
              <a:cs typeface="Arial" panose="020B0604020202020204" pitchFamily="34" charset="0"/>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9985" y="4771054"/>
            <a:ext cx="2847975" cy="160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0807925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B502AA49-E765-4404-A718-16F7A99C0E1D}"/>
              </a:ext>
            </a:extLst>
          </p:cNvPr>
          <p:cNvSpPr>
            <a:spLocks noGrp="1"/>
          </p:cNvSpPr>
          <p:nvPr>
            <p:ph type="title"/>
          </p:nvPr>
        </p:nvSpPr>
        <p:spPr>
          <a:xfrm>
            <a:off x="136478" y="136478"/>
            <a:ext cx="12055522" cy="6721522"/>
          </a:xfrm>
          <a:solidFill>
            <a:schemeClr val="accent1">
              <a:lumMod val="40000"/>
              <a:lumOff val="60000"/>
            </a:schemeClr>
          </a:solidFill>
        </p:spPr>
        <p:txBody>
          <a:bodyPr>
            <a:noAutofit/>
          </a:bodyPr>
          <a:lstStyle/>
          <a:p>
            <a:r>
              <a:rPr lang="uz-Cyrl-UZ" sz="2600" b="1" dirty="0" smtClean="0">
                <a:latin typeface="Arial" panose="020B0604020202020204" pitchFamily="34" charset="0"/>
                <a:cs typeface="Arial" panose="020B0604020202020204" pitchFamily="34" charset="0"/>
              </a:rPr>
              <a:t>Nazorat </a:t>
            </a:r>
            <a:r>
              <a:rPr lang="uz-Cyrl-UZ" sz="2600" b="1" dirty="0">
                <a:latin typeface="Arial" panose="020B0604020202020204" pitchFamily="34" charset="0"/>
                <a:cs typeface="Arial" panose="020B0604020202020204" pitchFamily="34" charset="0"/>
              </a:rPr>
              <a:t>uchun savollar</a:t>
            </a:r>
            <a:r>
              <a:rPr lang="uz-Cyrl-UZ" sz="2600" b="1" dirty="0" smtClean="0">
                <a:latin typeface="Arial" panose="020B0604020202020204" pitchFamily="34" charset="0"/>
                <a:cs typeface="Arial" panose="020B0604020202020204" pitchFamily="34" charset="0"/>
              </a:rPr>
              <a:t>:</a:t>
            </a:r>
            <a:r>
              <a:rPr lang="en-US" sz="2600" b="1" dirty="0" smtClean="0">
                <a:latin typeface="Arial" panose="020B0604020202020204" pitchFamily="34" charset="0"/>
                <a:cs typeface="Arial" panose="020B0604020202020204" pitchFamily="34" charset="0"/>
              </a:rPr>
              <a:t/>
            </a:r>
            <a:br>
              <a:rPr lang="en-US" sz="2600" b="1" dirty="0" smtClean="0">
                <a:latin typeface="Arial" panose="020B0604020202020204" pitchFamily="34" charset="0"/>
                <a:cs typeface="Arial" panose="020B0604020202020204" pitchFamily="34" charset="0"/>
              </a:rPr>
            </a:br>
            <a:r>
              <a:rPr lang="ru-RU" sz="2600" dirty="0">
                <a:latin typeface="Arial" panose="020B0604020202020204" pitchFamily="34" charset="0"/>
                <a:cs typeface="Arial" panose="020B0604020202020204" pitchFamily="34" charset="0"/>
              </a:rPr>
              <a:t/>
            </a:r>
            <a:br>
              <a:rPr lang="ru-RU" sz="2600" dirty="0">
                <a:latin typeface="Arial" panose="020B0604020202020204" pitchFamily="34" charset="0"/>
                <a:cs typeface="Arial" panose="020B0604020202020204" pitchFamily="34" charset="0"/>
              </a:rPr>
            </a:br>
            <a:r>
              <a:rPr lang="uz-Cyrl-UZ" sz="2600" dirty="0">
                <a:latin typeface="Arial" panose="020B0604020202020204" pitchFamily="34" charset="0"/>
                <a:cs typeface="Arial" panose="020B0604020202020204" pitchFamily="34" charset="0"/>
              </a:rPr>
              <a:t>1. Geografiya ta’limi hozirgi kunda jahonning ko‘pgina mamlakatlarida nechta yo‘nalishda olib borilmoqda? </a:t>
            </a:r>
            <a:r>
              <a:rPr lang="ru-RU" sz="2600" dirty="0">
                <a:latin typeface="Arial" panose="020B0604020202020204" pitchFamily="34" charset="0"/>
                <a:cs typeface="Arial" panose="020B0604020202020204" pitchFamily="34" charset="0"/>
              </a:rPr>
              <a:t/>
            </a:r>
            <a:br>
              <a:rPr lang="ru-RU" sz="2600" dirty="0">
                <a:latin typeface="Arial" panose="020B0604020202020204" pitchFamily="34" charset="0"/>
                <a:cs typeface="Arial" panose="020B0604020202020204" pitchFamily="34" charset="0"/>
              </a:rPr>
            </a:br>
            <a:r>
              <a:rPr lang="uz-Cyrl-UZ" sz="2600" dirty="0">
                <a:latin typeface="Arial" panose="020B0604020202020204" pitchFamily="34" charset="0"/>
                <a:cs typeface="Arial" panose="020B0604020202020204" pitchFamily="34" charset="0"/>
              </a:rPr>
              <a:t>2. Qaysi davlatlar geografiya fani barcha o‘quvchilar uchun yagona o‘quv rejasi va dasturi asosida olib boradi? </a:t>
            </a:r>
            <a:r>
              <a:rPr lang="ru-RU" sz="2600" dirty="0">
                <a:latin typeface="Arial" panose="020B0604020202020204" pitchFamily="34" charset="0"/>
                <a:cs typeface="Arial" panose="020B0604020202020204" pitchFamily="34" charset="0"/>
              </a:rPr>
              <a:t/>
            </a:r>
            <a:br>
              <a:rPr lang="ru-RU" sz="2600" dirty="0">
                <a:latin typeface="Arial" panose="020B0604020202020204" pitchFamily="34" charset="0"/>
                <a:cs typeface="Arial" panose="020B0604020202020204" pitchFamily="34" charset="0"/>
              </a:rPr>
            </a:br>
            <a:r>
              <a:rPr lang="uz-Cyrl-UZ" sz="2600" dirty="0">
                <a:latin typeface="Arial" panose="020B0604020202020204" pitchFamily="34" charset="0"/>
                <a:cs typeface="Arial" panose="020B0604020202020204" pitchFamily="34" charset="0"/>
              </a:rPr>
              <a:t>3. Qaysi davlatlarda geografiya fani bir necha asosiy fanlar qatorida ayrim kurslarni </a:t>
            </a:r>
            <a:r>
              <a:rPr lang="uz-Cyrl-UZ" sz="2600" dirty="0" smtClean="0">
                <a:latin typeface="Arial" panose="020B0604020202020204" pitchFamily="34" charset="0"/>
                <a:cs typeface="Arial" panose="020B0604020202020204" pitchFamily="34" charset="0"/>
              </a:rPr>
              <a:t>fakul</a:t>
            </a:r>
            <a:r>
              <a:rPr lang="en-US" sz="2600" dirty="0" smtClean="0">
                <a:latin typeface="Arial" panose="020B0604020202020204" pitchFamily="34" charset="0"/>
                <a:cs typeface="Arial" panose="020B0604020202020204" pitchFamily="34" charset="0"/>
              </a:rPr>
              <a:t>’</a:t>
            </a:r>
            <a:r>
              <a:rPr lang="uz-Cyrl-UZ" sz="2600" dirty="0" smtClean="0">
                <a:latin typeface="Arial" panose="020B0604020202020204" pitchFamily="34" charset="0"/>
                <a:cs typeface="Arial" panose="020B0604020202020204" pitchFamily="34" charset="0"/>
              </a:rPr>
              <a:t>tativ </a:t>
            </a:r>
            <a:r>
              <a:rPr lang="uz-Cyrl-UZ" sz="2600" dirty="0">
                <a:latin typeface="Arial" panose="020B0604020202020204" pitchFamily="34" charset="0"/>
                <a:cs typeface="Arial" panose="020B0604020202020204" pitchFamily="34" charset="0"/>
              </a:rPr>
              <a:t>tarzida o‘rganiladi?</a:t>
            </a:r>
            <a:r>
              <a:rPr lang="ru-RU" sz="2600" dirty="0">
                <a:latin typeface="Arial" panose="020B0604020202020204" pitchFamily="34" charset="0"/>
                <a:cs typeface="Arial" panose="020B0604020202020204" pitchFamily="34" charset="0"/>
              </a:rPr>
              <a:t/>
            </a:r>
            <a:br>
              <a:rPr lang="ru-RU" sz="2600" dirty="0">
                <a:latin typeface="Arial" panose="020B0604020202020204" pitchFamily="34" charset="0"/>
                <a:cs typeface="Arial" panose="020B0604020202020204" pitchFamily="34" charset="0"/>
              </a:rPr>
            </a:br>
            <a:r>
              <a:rPr lang="uz-Cyrl-UZ" sz="2600" dirty="0">
                <a:latin typeface="Arial" panose="020B0604020202020204" pitchFamily="34" charset="0"/>
                <a:cs typeface="Arial" panose="020B0604020202020204" pitchFamily="34" charset="0"/>
              </a:rPr>
              <a:t> 4. Qaysi davlatlarda geografiya fani barcha o‘quvchilar uchun o‘rganish majburiy bo‘lgan fanlar qatorida qo‘shimcha fakulьtativ mashg‘ulotlar tarzida o‘qitiladi? </a:t>
            </a:r>
            <a:r>
              <a:rPr lang="ru-RU" sz="2600" dirty="0">
                <a:latin typeface="Arial" panose="020B0604020202020204" pitchFamily="34" charset="0"/>
                <a:cs typeface="Arial" panose="020B0604020202020204" pitchFamily="34" charset="0"/>
              </a:rPr>
              <a:t/>
            </a:r>
            <a:br>
              <a:rPr lang="ru-RU" sz="2600" dirty="0">
                <a:latin typeface="Arial" panose="020B0604020202020204" pitchFamily="34" charset="0"/>
                <a:cs typeface="Arial" panose="020B0604020202020204" pitchFamily="34" charset="0"/>
              </a:rPr>
            </a:br>
            <a:r>
              <a:rPr lang="uz-Cyrl-UZ" sz="2600" dirty="0">
                <a:latin typeface="Arial" panose="020B0604020202020204" pitchFamily="34" charset="0"/>
                <a:cs typeface="Arial" panose="020B0604020202020204" pitchFamily="34" charset="0"/>
              </a:rPr>
              <a:t>5. Rivojlanayotgan davlatlarda geografiya fanini o‘qitilishiga e’tibor qanday? </a:t>
            </a:r>
            <a:r>
              <a:rPr lang="ru-RU" sz="2600" dirty="0">
                <a:latin typeface="Arial" panose="020B0604020202020204" pitchFamily="34" charset="0"/>
                <a:cs typeface="Arial" panose="020B0604020202020204" pitchFamily="34" charset="0"/>
              </a:rPr>
              <a:t/>
            </a:r>
            <a:br>
              <a:rPr lang="ru-RU" sz="2600" dirty="0">
                <a:latin typeface="Arial" panose="020B0604020202020204" pitchFamily="34" charset="0"/>
                <a:cs typeface="Arial" panose="020B0604020202020204" pitchFamily="34" charset="0"/>
              </a:rPr>
            </a:br>
            <a:r>
              <a:rPr lang="uz-Cyrl-UZ" sz="2600" dirty="0">
                <a:latin typeface="Arial" panose="020B0604020202020204" pitchFamily="34" charset="0"/>
                <a:cs typeface="Arial" panose="020B0604020202020204" pitchFamily="34" charset="0"/>
              </a:rPr>
              <a:t>6. Rivojlangan davlatlarida geografiya fanini o‘qitilishiga qanday e’tibor qaratilmoqda? </a:t>
            </a:r>
            <a:r>
              <a:rPr lang="ru-RU" sz="2600" dirty="0">
                <a:latin typeface="Arial" panose="020B0604020202020204" pitchFamily="34" charset="0"/>
                <a:cs typeface="Arial" panose="020B0604020202020204" pitchFamily="34" charset="0"/>
              </a:rPr>
              <a:t/>
            </a:r>
            <a:br>
              <a:rPr lang="ru-RU" sz="2600" dirty="0">
                <a:latin typeface="Arial" panose="020B0604020202020204" pitchFamily="34" charset="0"/>
                <a:cs typeface="Arial" panose="020B0604020202020204" pitchFamily="34" charset="0"/>
              </a:rPr>
            </a:br>
            <a:r>
              <a:rPr lang="en-US" sz="2600" dirty="0">
                <a:latin typeface="Arial" panose="020B0604020202020204" pitchFamily="34" charset="0"/>
                <a:cs typeface="Arial" panose="020B0604020202020204" pitchFamily="34" charset="0"/>
              </a:rPr>
              <a:t>7. </a:t>
            </a:r>
            <a:r>
              <a:rPr lang="en-US" sz="2600" dirty="0" err="1">
                <a:latin typeface="Arial" panose="020B0604020202020204" pitchFamily="34" charset="0"/>
                <a:cs typeface="Arial" panose="020B0604020202020204" pitchFamily="34" charset="0"/>
              </a:rPr>
              <a:t>Fransiya</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maktablarida</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geografiya</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fani</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qanday</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o‘qitiladi</a:t>
            </a:r>
            <a:r>
              <a:rPr lang="en-US" sz="2600" dirty="0">
                <a:latin typeface="Arial" panose="020B0604020202020204" pitchFamily="34" charset="0"/>
                <a:cs typeface="Arial" panose="020B0604020202020204" pitchFamily="34" charset="0"/>
              </a:rPr>
              <a:t>? </a:t>
            </a:r>
            <a:r>
              <a:rPr lang="ru-RU" sz="2600" dirty="0">
                <a:latin typeface="Arial" panose="020B0604020202020204" pitchFamily="34" charset="0"/>
                <a:cs typeface="Arial" panose="020B0604020202020204" pitchFamily="34" charset="0"/>
              </a:rPr>
              <a:t/>
            </a:r>
            <a:br>
              <a:rPr lang="ru-RU" sz="2600" dirty="0">
                <a:latin typeface="Arial" panose="020B0604020202020204" pitchFamily="34" charset="0"/>
                <a:cs typeface="Arial" panose="020B0604020202020204" pitchFamily="34" charset="0"/>
              </a:rPr>
            </a:br>
            <a:r>
              <a:rPr lang="en-US" sz="2600" dirty="0">
                <a:latin typeface="Arial" panose="020B0604020202020204" pitchFamily="34" charset="0"/>
                <a:cs typeface="Arial" panose="020B0604020202020204" pitchFamily="34" charset="0"/>
              </a:rPr>
              <a:t>8. </a:t>
            </a:r>
            <a:r>
              <a:rPr lang="en-US" sz="2600" dirty="0" err="1">
                <a:latin typeface="Arial" panose="020B0604020202020204" pitchFamily="34" charset="0"/>
                <a:cs typeface="Arial" panose="020B0604020202020204" pitchFamily="34" charset="0"/>
              </a:rPr>
              <a:t>Vengriyada</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geografiya</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faniga</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bo‘lgan</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e’tibor</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qanday</a:t>
            </a:r>
            <a:r>
              <a:rPr lang="en-US" sz="2600" dirty="0">
                <a:latin typeface="Arial" panose="020B0604020202020204" pitchFamily="34" charset="0"/>
                <a:cs typeface="Arial" panose="020B0604020202020204" pitchFamily="34" charset="0"/>
              </a:rPr>
              <a:t>?</a:t>
            </a:r>
            <a:r>
              <a:rPr lang="ru-RU" sz="2600" dirty="0">
                <a:latin typeface="Arial" panose="020B0604020202020204" pitchFamily="34" charset="0"/>
                <a:cs typeface="Arial" panose="020B0604020202020204" pitchFamily="34" charset="0"/>
              </a:rPr>
              <a:t/>
            </a:r>
            <a:br>
              <a:rPr lang="ru-RU" sz="2600" dirty="0">
                <a:latin typeface="Arial" panose="020B0604020202020204" pitchFamily="34" charset="0"/>
                <a:cs typeface="Arial" panose="020B0604020202020204" pitchFamily="34" charset="0"/>
              </a:rPr>
            </a:br>
            <a:r>
              <a:rPr lang="en-US" sz="2600" dirty="0" smtClean="0">
                <a:latin typeface="Arial" panose="020B0604020202020204" pitchFamily="34" charset="0"/>
                <a:cs typeface="Arial" panose="020B0604020202020204" pitchFamily="34" charset="0"/>
              </a:rPr>
              <a:t>9</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Germaniyada</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geografiya</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fani</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qanday</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o‘qitiladi</a:t>
            </a:r>
            <a:r>
              <a:rPr lang="en-US" sz="2600" dirty="0">
                <a:latin typeface="Arial" panose="020B0604020202020204" pitchFamily="34" charset="0"/>
                <a:cs typeface="Arial" panose="020B0604020202020204" pitchFamily="34" charset="0"/>
              </a:rPr>
              <a:t>? </a:t>
            </a:r>
            <a:r>
              <a:rPr lang="ru-RU" sz="2600" dirty="0">
                <a:latin typeface="Arial" panose="020B0604020202020204" pitchFamily="34" charset="0"/>
                <a:cs typeface="Arial" panose="020B0604020202020204" pitchFamily="34" charset="0"/>
              </a:rPr>
              <a:t/>
            </a:r>
            <a:br>
              <a:rPr lang="ru-RU" sz="2600" dirty="0">
                <a:latin typeface="Arial" panose="020B0604020202020204" pitchFamily="34" charset="0"/>
                <a:cs typeface="Arial" panose="020B0604020202020204" pitchFamily="34" charset="0"/>
              </a:rPr>
            </a:br>
            <a:r>
              <a:rPr lang="uz-Cyrl-UZ" sz="2600" dirty="0">
                <a:latin typeface="Arial" panose="020B0604020202020204" pitchFamily="34" charset="0"/>
                <a:cs typeface="Arial" panose="020B0604020202020204" pitchFamily="34" charset="0"/>
              </a:rPr>
              <a:t>10. Osiyo davlatlarida geografiya faniga qanday e’tibor qaratilgan?</a:t>
            </a:r>
            <a:endParaRPr lang="ru-RU"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367562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447595" y="4437112"/>
            <a:ext cx="6923973" cy="1569660"/>
          </a:xfrm>
          <a:prstGeom prst="rect">
            <a:avLst/>
          </a:prstGeom>
          <a:effectLst>
            <a:outerShdw blurRad="50800" dist="50800" dir="5400000" algn="ctr" rotWithShape="0">
              <a:srgbClr val="000000">
                <a:alpha val="88000"/>
              </a:srgbClr>
            </a:outerShdw>
          </a:effectLst>
        </p:spPr>
        <p:txBody>
          <a:bodyPr wrap="square">
            <a:spAutoFit/>
          </a:bodyPr>
          <a:lstStyle/>
          <a:p>
            <a:pPr algn="ctr"/>
            <a:r>
              <a:rPr lang="en-US" sz="4800" b="1" dirty="0" smtClean="0">
                <a:solidFill>
                  <a:srgbClr val="FFC000"/>
                </a:solidFill>
                <a:latin typeface="Arial" pitchFamily="34" charset="0"/>
                <a:cs typeface="Arial" pitchFamily="34" charset="0"/>
              </a:rPr>
              <a:t>E‘TIBORINGIZ UCHUN RAHMAT</a:t>
            </a:r>
            <a:endParaRPr lang="ru-RU" sz="4800" b="1" dirty="0">
              <a:solidFill>
                <a:srgbClr val="FFC000"/>
              </a:solidFill>
              <a:latin typeface="Arial" pitchFamily="34" charset="0"/>
              <a:cs typeface="Arial" pitchFamily="34" charset="0"/>
            </a:endParaRPr>
          </a:p>
        </p:txBody>
      </p:sp>
      <p:sp>
        <p:nvSpPr>
          <p:cNvPr id="5" name="object 2">
            <a:extLst>
              <a:ext uri="{FF2B5EF4-FFF2-40B4-BE49-F238E27FC236}">
                <a16:creationId xmlns:a16="http://schemas.microsoft.com/office/drawing/2014/main" xmlns="" id="{EE80F0AA-4DF1-4DBF-9AA2-5439157D8912}"/>
              </a:ext>
            </a:extLst>
          </p:cNvPr>
          <p:cNvSpPr/>
          <p:nvPr/>
        </p:nvSpPr>
        <p:spPr>
          <a:xfrm>
            <a:off x="0" y="2"/>
            <a:ext cx="12175448" cy="1124743"/>
          </a:xfrm>
          <a:custGeom>
            <a:avLst/>
            <a:gdLst/>
            <a:ahLst/>
            <a:cxnLst/>
            <a:rect l="l" t="t" r="r" b="b"/>
            <a:pathLst>
              <a:path w="5760085" h="1021080">
                <a:moveTo>
                  <a:pt x="5759640" y="0"/>
                </a:moveTo>
                <a:lnTo>
                  <a:pt x="0" y="0"/>
                </a:lnTo>
                <a:lnTo>
                  <a:pt x="0" y="1020953"/>
                </a:lnTo>
                <a:lnTo>
                  <a:pt x="5759640" y="1020953"/>
                </a:lnTo>
                <a:lnTo>
                  <a:pt x="5759640" y="0"/>
                </a:lnTo>
                <a:close/>
              </a:path>
            </a:pathLst>
          </a:custGeom>
          <a:solidFill>
            <a:srgbClr val="2365C7"/>
          </a:solidFill>
        </p:spPr>
        <p:txBody>
          <a:bodyPr wrap="square" lIns="0" tIns="0" rIns="0" bIns="0" rtlCol="0"/>
          <a:lstStyle/>
          <a:p>
            <a:pPr algn="ctr"/>
            <a:endParaRPr lang="ru-RU" sz="3600" dirty="0">
              <a:solidFill>
                <a:schemeClr val="bg1"/>
              </a:solidFill>
            </a:endParaRPr>
          </a:p>
        </p:txBody>
      </p:sp>
      <p:pic>
        <p:nvPicPr>
          <p:cNvPr id="1026" name="Picture 2" descr="C:\Documents and Settings\Администратор\Мои документы\Загрузки\scale_1200.png"/>
          <p:cNvPicPr>
            <a:picLocks noChangeAspect="1" noChangeArrowheads="1"/>
          </p:cNvPicPr>
          <p:nvPr/>
        </p:nvPicPr>
        <p:blipFill>
          <a:blip r:embed="rId2" cstate="print"/>
          <a:srcRect/>
          <a:stretch>
            <a:fillRect/>
          </a:stretch>
        </p:blipFill>
        <p:spPr bwMode="auto">
          <a:xfrm>
            <a:off x="4380931" y="620689"/>
            <a:ext cx="4262720" cy="4316859"/>
          </a:xfrm>
          <a:prstGeom prst="rect">
            <a:avLst/>
          </a:prstGeom>
          <a:noFill/>
        </p:spPr>
      </p:pic>
    </p:spTree>
    <p:extLst>
      <p:ext uri="{BB962C8B-B14F-4D97-AF65-F5344CB8AC3E}">
        <p14:creationId xmlns:p14="http://schemas.microsoft.com/office/powerpoint/2010/main" val="86014746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4433</TotalTime>
  <Words>602</Words>
  <Application>Microsoft Office PowerPoint</Application>
  <PresentationFormat>Произвольный</PresentationFormat>
  <Paragraphs>28</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Тема Office</vt:lpstr>
      <vt:lpstr>Презентация PowerPoint</vt:lpstr>
      <vt:lpstr> </vt:lpstr>
      <vt:lpstr>Keyingi o‘n yilliklarda geografiya o‘qituvchilarini tayyorlash va ularning malakasini oshirish tizimi ancha yuqori pog‘onaga ko‘tarildi. Hozirgi kunda geografiya ta’limi jahonning ko‘pgina mamlakatlarida 3 ta yo‘nalishda olib borilmoqda.</vt:lpstr>
      <vt:lpstr>Rivojlangan mamlakatlarda geografiya ta’limining mazmuni sifat jihatidan yuqori bo‘lib, o‘quvchilar ma’lum ko‘nikmalarni shakllantirishga qaratilgan. Bu davlatlarda geografiya ta’limi ko‘proq muammolarni, turli nazariya va qonunlarni, kategoriyalarni o‘rganishga bag‘ishlangan bo‘lib, o‘quvchilarga o‘zlashtirishda birmuncha qiyinchiliklar tug‘diradi.  Rivojlangan g‘arb mamlakatlari geografiya ta’limida ta’limning ruhiy jabhalari asosiy o‘rinni egallagan. O‘quvchi ruhiyati, uni bilish faoliyatini o‘rganish katta e’tibor beriladi.</vt:lpstr>
      <vt:lpstr>Презентация PowerPoint</vt:lpstr>
      <vt:lpstr> 5-8 sinflarda geografiyaga haftada 2 soat vaqt ajratilgan. Bu sinflarda asosan Yevropa va jahonning etakchi mamlakatlari geografiyasi o‘rganiladi.  Topografiya na kartografiya asoslari bo‘yicha ham bilimlar beriladi. O‘qituvchilar diqqatiga bir necha variantdagi darsliklar tavsiya etiladi. «Mamlakatlar va xalqlar», «Yer va inson», «Yangi geografiya», «Yer bilimi» va hokazo.  9-10 sinflarda geografiya mustaqil fan sifatida o‘rganilmaydi desa ham bo‘ladi. Ayrim ma’muriy bo‘linmalarda qiziquvchan o‘quvchilar bilan Yevropa va Germaniya geografiyasi chuqur o‘rganiladi.  Bu kurslarda mamlakatlar iqtisodi, siyosiy va davlat tuzumiga oid bilimlar etakchi o‘rinni egallaydi. </vt:lpstr>
      <vt:lpstr>Презентация PowerPoint</vt:lpstr>
      <vt:lpstr>Xorijiy ta’lim muassasalarining tajribasi.</vt:lpstr>
      <vt:lpstr>Презентация PowerPoint</vt:lpstr>
      <vt:lpstr>Fransiya ta’limida bolalarning go‘daklik chog‘idanoq maktabda o‘qitish uchun tayyor holda olib kelish g‘oyat muhim masala hisoblanadi. Fransiyada boshlang‘ich ta’lim maktablariga 6 yoshdan 11 yoshgacha bo‘lgan bolalar jalb qilinadilar. O‘quvchilar 11 yoshda boshlang‘ich maktabni tugallab o‘rta maktabga o‘tadilar. O‘rta ta’lim esa kollejlar va litseylarda amalga oshiriladi. O‘rta ta’lim ikki bosqichda beriladi. Birinchi bosqichni (11 yoshdan 15 yoshgacha) tugatgach, o‘quvchilar kasbiy yo‘nalishlari bo‘yicha guvohnoma oladilar.</vt:lpstr>
      <vt:lpstr>Malaka oshirish kurslaridan o‘tish uchun aniq muddat belgilab qo‘yilmagan. O‘qituvchilar o‘z ixtiyorlari bilan test markazlarida imtihon topshiradilar. SHu imtihonlar davrida o‘qituvchi faoliyatida ayrim nuqsonlar sezilib, malaka oshirishga ehtiyoj aniqlansa, o‘z vaqti va mablag‘lari hisobiga malaka oshiriladi. Avstraliya, AQSh, Buyuk Britaniya, Niderlandiya, Malayziya, Yangi Zelandiya, Shvetsiya kabi jahon davlatlarining 200 dan ortiq oliy ta’lim muassasalarida geografiya yo‘nalishi bo‘yicha oliy ma’lumot haqida diplom va guvoxnoma, qayta tayyorlov bo‘yicha guvohnoma, magistratura hamda doktorantura bosqichlari bo‘yicha diplomlarga ega bo‘lish mumkin. </vt:lpstr>
      <vt:lpstr> O‘qish davomida alohida mintaqalar geografiyasi (O‘zbekiston ta’lim tizimidagi “Materiklar va okeanlar tabiiy geografiyasi” ), kartografik va geodezik fanlar turkumiga kiruvchi bir qator fanlar hamda katta soatlar hajmiga ega bo‘lgan iqtisodiy geografik fanlar bo‘yicha ta’lim beriladi. Xorijiy oliy ta’lim muassasalarida geografik bilimlar bir qator yo‘nalishlar doirasida ham o‘rganiladi.  EuroAsia Consulting–Kanadaning ta’lim sohasidagi kompaniyasi bo‘lib, sobiq Ittifoq, jumladan Markaziy Osiyo, Xitoy va Turkiya mamlakatlaridan Kanadaning nufuzli universitet va kollejlariga talabalarni o‘qishga qabul qilish bilan shug‘ullanadi. </vt:lpstr>
      <vt:lpstr>Nazorat uchun savollar:  1. Geografiya ta’limi hozirgi kunda jahonning ko‘pgina mamlakatlarida nechta yo‘nalishda olib borilmoqda?  2. Qaysi davlatlar geografiya fani barcha o‘quvchilar uchun yagona o‘quv rejasi va dasturi asosida olib boradi?  3. Qaysi davlatlarda geografiya fani bir necha asosiy fanlar qatorida ayrim kurslarni fakul’tativ tarzida o‘rganiladi?  4. Qaysi davlatlarda geografiya fani barcha o‘quvchilar uchun o‘rganish majburiy bo‘lgan fanlar qatorida qo‘shimcha fakulьtativ mashg‘ulotlar tarzida o‘qitiladi?  5. Rivojlanayotgan davlatlarda geografiya fanini o‘qitilishiga e’tibor qanday?  6. Rivojlangan davlatlarida geografiya fanini o‘qitilishiga qanday e’tibor qaratilmoqda?  7. Fransiya maktablarida geografiya fani qanday o‘qitiladi?  8. Vengriyada geografiya faniga bo‘lgan e’tibor qanday? 9. Germaniyada geografiya fani qanday o‘qitiladi?  10. Osiyo davlatlarida geografiya faniga qanday e’tibor qaratilgan?</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Yevrosiyo hududining tabiiy geografik o‘lkalarga bo‘linishi</dc:title>
  <dc:creator>Admin</dc:creator>
  <cp:lastModifiedBy>Acer</cp:lastModifiedBy>
  <cp:revision>808</cp:revision>
  <dcterms:created xsi:type="dcterms:W3CDTF">2020-04-09T12:18:10Z</dcterms:created>
  <dcterms:modified xsi:type="dcterms:W3CDTF">2020-08-19T05:02:55Z</dcterms:modified>
</cp:coreProperties>
</file>