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409" r:id="rId2"/>
    <p:sldId id="438" r:id="rId3"/>
    <p:sldId id="449" r:id="rId4"/>
    <p:sldId id="458" r:id="rId5"/>
    <p:sldId id="410" r:id="rId6"/>
    <p:sldId id="453" r:id="rId7"/>
    <p:sldId id="460" r:id="rId8"/>
    <p:sldId id="459" r:id="rId9"/>
    <p:sldId id="461" r:id="rId10"/>
    <p:sldId id="457" r:id="rId11"/>
    <p:sldId id="430"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F2FEB1EC-8F1F-4360-ADED-A8029CF6C304}">
          <p14:sldIdLst>
            <p14:sldId id="409"/>
            <p14:sldId id="438"/>
            <p14:sldId id="449"/>
            <p14:sldId id="458"/>
            <p14:sldId id="410"/>
            <p14:sldId id="453"/>
            <p14:sldId id="460"/>
            <p14:sldId id="459"/>
            <p14:sldId id="461"/>
            <p14:sldId id="457"/>
            <p14:sldId id="430"/>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6"/>
    <a:srgbClr val="33CC33"/>
    <a:srgbClr val="A80058"/>
    <a:srgbClr val="149C2E"/>
    <a:srgbClr val="66FFCC"/>
    <a:srgbClr val="19C1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660"/>
  </p:normalViewPr>
  <p:slideViewPr>
    <p:cSldViewPr snapToGrid="0">
      <p:cViewPr varScale="1">
        <p:scale>
          <a:sx n="70" d="100"/>
          <a:sy n="70" d="100"/>
        </p:scale>
        <p:origin x="-90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154C0-84C2-4982-A987-3F67750C6438}" type="datetimeFigureOut">
              <a:rPr lang="ru-RU" smtClean="0"/>
              <a:t>19.08.2020</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8FD875-137C-4C13-BA90-335D197E9F73}" type="slidenum">
              <a:rPr lang="ru-RU" smtClean="0"/>
              <a:t>‹#›</a:t>
            </a:fld>
            <a:endParaRPr lang="ru-RU"/>
          </a:p>
        </p:txBody>
      </p:sp>
    </p:spTree>
    <p:extLst>
      <p:ext uri="{BB962C8B-B14F-4D97-AF65-F5344CB8AC3E}">
        <p14:creationId xmlns:p14="http://schemas.microsoft.com/office/powerpoint/2010/main" val="2452396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41A96BE-CA75-428B-BBC5-9F241112346E}"/>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xmlns="" id="{BB8C9C93-B56B-4688-B743-CE27EA3DB9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745FF194-9888-4803-9524-7A922856DCAE}"/>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F03A54B3-30EB-4102-A714-0D118C1BCD3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38CDD8B8-7C2C-41C2-AD35-83788C78C45A}"/>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0363967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A2D1A39-BE46-458D-A8C9-3ECA1F127BBF}"/>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2EE91B14-1C95-42C3-BC3D-1E8092077705}"/>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86B3B91-AD91-4839-B1A1-F5322208193F}"/>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0D22799F-3353-4F1F-8027-A64CE296E4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0B2692C0-63AB-420A-BBA6-4B1D116B512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5646333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78A00E7-9554-4138-801F-03B1DE57D175}"/>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xmlns="" id="{9AD261F7-6D2F-472D-A2D7-C97D051603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4A119E90-9F1F-4381-8477-B6E8F6DDB07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E8F55CA1-D94A-4AA8-A46C-6700B4F5B68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0159DB4D-68CF-454C-AA18-268332EA4B7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27783731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46EADAA-AC61-4E52-BF3B-51EA2889B12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25D30279-5F09-4263-8AFC-540A919CE350}"/>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424E78E2-7041-45F8-826D-EC5E792C15E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96AA2A53-8213-42E0-ADA6-87CABE29C3A2}"/>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a16="http://schemas.microsoft.com/office/drawing/2014/main" xmlns="" id="{E311B1B4-2B5E-45D4-96DB-DCD6013E63A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561D893C-88C8-4076-B83F-55C516EE1FC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6635889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CED2E89-789E-4D9A-9F8B-60E3D44AEEAA}"/>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E761A76B-6E7E-4CD3-9550-3549978C9A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4E8660AA-2773-46C1-8DD8-CF3778F4E39F}"/>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47220BAE-9E4A-4BE5-B2E6-C171AD21FE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3B57A784-E1CC-488E-AACC-B7626D31D272}"/>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263E77B1-69C6-4172-B846-F85EE921135D}"/>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8" name="Нижний колонтитул 7">
            <a:extLst>
              <a:ext uri="{FF2B5EF4-FFF2-40B4-BE49-F238E27FC236}">
                <a16:creationId xmlns:a16="http://schemas.microsoft.com/office/drawing/2014/main" xmlns="" id="{54B5CBCC-F519-4D18-B73F-CD2DDBC70DA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D2E44579-D201-43DC-90A2-2795B15A0D9C}"/>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90627537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C850CF-2B8D-4FE4-8786-3C575ABD5223}"/>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EEFA6FCA-F3CA-49E7-87CD-9A04E99E3371}"/>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4" name="Нижний колонтитул 3">
            <a:extLst>
              <a:ext uri="{FF2B5EF4-FFF2-40B4-BE49-F238E27FC236}">
                <a16:creationId xmlns:a16="http://schemas.microsoft.com/office/drawing/2014/main" xmlns="" id="{69E226F4-717A-40D4-8A62-DD4D3161AEE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675DA021-FE5A-4DEE-BE02-FC5A4EB3AA8E}"/>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7189042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24D9E2A5-E371-4E56-B8E5-D051225FDC08}"/>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3" name="Нижний колонтитул 2">
            <a:extLst>
              <a:ext uri="{FF2B5EF4-FFF2-40B4-BE49-F238E27FC236}">
                <a16:creationId xmlns:a16="http://schemas.microsoft.com/office/drawing/2014/main" xmlns="" id="{724855D0-5EC6-401B-BF7C-02403BA542A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6CF656C7-1346-450C-A4F0-81A228BD5963}"/>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03730784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81CFF4F-A56C-47ED-B778-620CF2F154C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8AF2F68-BAB9-4276-B107-B575B064AF0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7991BFD8-4780-44FE-9170-D6B5468F91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C2AA14E1-4B64-4F3A-B5A9-6B5483625D73}"/>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a16="http://schemas.microsoft.com/office/drawing/2014/main" xmlns="" id="{D189B814-88FA-4737-B961-5BFE7E9E53E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25DF5A97-EC61-415E-8ED6-C37BA8EC8AE9}"/>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921099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089BF11-5E3D-47CF-B973-19DC878F0B6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55BF2653-A83F-483A-BD91-9CDFA7123A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06C4F1DB-236B-4DCF-9DE8-D792FCA7BC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9AD0C578-A931-4CED-9D4F-3D364C039CC4}"/>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6" name="Нижний колонтитул 5">
            <a:extLst>
              <a:ext uri="{FF2B5EF4-FFF2-40B4-BE49-F238E27FC236}">
                <a16:creationId xmlns:a16="http://schemas.microsoft.com/office/drawing/2014/main" xmlns="" id="{688FE6C5-DC22-4EE5-BBA4-4A3F544D2723}"/>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497EF9DE-4CB2-4511-848B-7C758534ABF8}"/>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15019322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A8875E3-7B5D-401B-8E5B-0DDE0D76A3A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F17BC9C0-42AF-4B67-B528-692119C8599B}"/>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B8A521DC-964F-4103-95BD-533B4A5C45F5}"/>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DE7591C6-8C3F-496B-A5BF-0B59FEE8130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0C59CF5-FB01-4904-B725-82B047F71A52}"/>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44506020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FA1CBC2-D8E6-43D9-A7FE-89A542F61544}"/>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2D37D8C7-50C8-4487-96B3-0E62E054B0A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786BACAE-2FB2-4457-ACB3-DBE5A2A04F1B}"/>
              </a:ext>
            </a:extLst>
          </p:cNvPr>
          <p:cNvSpPr>
            <a:spLocks noGrp="1"/>
          </p:cNvSpPr>
          <p:nvPr>
            <p:ph type="dt" sz="half" idx="10"/>
          </p:nvPr>
        </p:nvSpPr>
        <p:spPr/>
        <p:txBody>
          <a:body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179A25EF-42EE-47F7-8587-0F2E2A4BEA5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D7A4335-7541-46CD-A9C3-F080F6A9A7A5}"/>
              </a:ext>
            </a:extLst>
          </p:cNvPr>
          <p:cNvSpPr>
            <a:spLocks noGrp="1"/>
          </p:cNvSpPr>
          <p:nvPr>
            <p:ph type="sldNum" sz="quarter" idx="12"/>
          </p:nvPr>
        </p:nvSpPr>
        <p:spPr/>
        <p:txBody>
          <a:bodyPr/>
          <a:lstStyle/>
          <a:p>
            <a:fld id="{0E85B3D8-C38B-4518-AB0A-53B4E875C67D}" type="slidenum">
              <a:rPr lang="ru-RU" smtClean="0"/>
              <a:t>‹#›</a:t>
            </a:fld>
            <a:endParaRPr lang="ru-RU"/>
          </a:p>
        </p:txBody>
      </p:sp>
    </p:spTree>
    <p:extLst>
      <p:ext uri="{BB962C8B-B14F-4D97-AF65-F5344CB8AC3E}">
        <p14:creationId xmlns:p14="http://schemas.microsoft.com/office/powerpoint/2010/main" val="31525453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hree Image Text Subtitle">
    <p:spTree>
      <p:nvGrpSpPr>
        <p:cNvPr id="1" name=""/>
        <p:cNvGrpSpPr/>
        <p:nvPr/>
      </p:nvGrpSpPr>
      <p:grpSpPr>
        <a:xfrm>
          <a:off x="0" y="0"/>
          <a:ext cx="0" cy="0"/>
          <a:chOff x="0" y="0"/>
          <a:chExt cx="0" cy="0"/>
        </a:xfrm>
      </p:grpSpPr>
      <p:sp>
        <p:nvSpPr>
          <p:cNvPr id="2" name="Title 1"/>
          <p:cNvSpPr>
            <a:spLocks noGrp="1"/>
          </p:cNvSpPr>
          <p:nvPr>
            <p:ph type="title"/>
          </p:nvPr>
        </p:nvSpPr>
        <p:spPr>
          <a:xfrm>
            <a:off x="914404" y="279962"/>
            <a:ext cx="10363201" cy="817561"/>
          </a:xfrm>
        </p:spPr>
        <p:txBody>
          <a:bodyPr/>
          <a:lstStyle/>
          <a:p>
            <a:r>
              <a:rPr lang="en-US"/>
              <a:t>Click to edit Master title style</a:t>
            </a:r>
          </a:p>
        </p:txBody>
      </p:sp>
      <p:sp>
        <p:nvSpPr>
          <p:cNvPr id="4" name="Picture Placeholder 3"/>
          <p:cNvSpPr>
            <a:spLocks noGrp="1"/>
          </p:cNvSpPr>
          <p:nvPr>
            <p:ph type="pic" sz="quarter" idx="10"/>
          </p:nvPr>
        </p:nvSpPr>
        <p:spPr>
          <a:xfrm>
            <a:off x="914401"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1"/>
            </a:outerShdw>
          </a:effectLst>
        </p:spPr>
        <p:txBody>
          <a:bodyPr vert="horz" lIns="0" tIns="0" rIns="0" bIns="0" rtlCol="0" anchor="ctr">
            <a:normAutofit/>
          </a:bodyPr>
          <a:lstStyle>
            <a:lvl1pPr marL="0" indent="0" algn="ctr">
              <a:buNone/>
              <a:defRPr lang="en-US" sz="1399"/>
            </a:lvl1pPr>
          </a:lstStyle>
          <a:p>
            <a:pPr lvl="0"/>
            <a:endParaRPr lang="en-US"/>
          </a:p>
        </p:txBody>
      </p:sp>
      <p:sp>
        <p:nvSpPr>
          <p:cNvPr id="5" name="Picture Placeholder 3"/>
          <p:cNvSpPr>
            <a:spLocks noGrp="1"/>
          </p:cNvSpPr>
          <p:nvPr>
            <p:ph type="pic" sz="quarter" idx="11"/>
          </p:nvPr>
        </p:nvSpPr>
        <p:spPr>
          <a:xfrm>
            <a:off x="4431792"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accent4"/>
            </a:outerShdw>
          </a:effectLst>
        </p:spPr>
        <p:txBody>
          <a:bodyPr vert="horz" lIns="0" tIns="0" rIns="0" bIns="0" rtlCol="0" anchor="ctr">
            <a:normAutofit/>
          </a:bodyPr>
          <a:lstStyle>
            <a:lvl1pPr marL="0" indent="0" algn="ctr">
              <a:buNone/>
              <a:defRPr lang="en-US" sz="1399"/>
            </a:lvl1pPr>
          </a:lstStyle>
          <a:p>
            <a:pPr lvl="0"/>
            <a:endParaRPr lang="en-US"/>
          </a:p>
        </p:txBody>
      </p:sp>
      <p:sp>
        <p:nvSpPr>
          <p:cNvPr id="6" name="Picture Placeholder 3"/>
          <p:cNvSpPr>
            <a:spLocks noGrp="1"/>
          </p:cNvSpPr>
          <p:nvPr>
            <p:ph type="pic" sz="quarter" idx="12"/>
          </p:nvPr>
        </p:nvSpPr>
        <p:spPr>
          <a:xfrm>
            <a:off x="7949183" y="1397001"/>
            <a:ext cx="3328416" cy="3407438"/>
          </a:xfrm>
          <a:solidFill>
            <a:schemeClr val="bg1">
              <a:lumMod val="95000"/>
            </a:schemeClr>
          </a:solidFill>
          <a:ln w="3175">
            <a:solidFill>
              <a:schemeClr val="bg1">
                <a:lumMod val="50000"/>
                <a:alpha val="40000"/>
              </a:schemeClr>
            </a:solidFill>
          </a:ln>
          <a:effectLst>
            <a:outerShdw dist="50800" dir="5400000" algn="t" rotWithShape="0">
              <a:schemeClr val="bg2"/>
            </a:outerShdw>
          </a:effectLst>
        </p:spPr>
        <p:txBody>
          <a:bodyPr vert="horz" lIns="0" tIns="0" rIns="0" bIns="0" rtlCol="0" anchor="ctr">
            <a:normAutofit/>
          </a:bodyPr>
          <a:lstStyle>
            <a:lvl1pPr marL="0" indent="0" algn="ctr">
              <a:buNone/>
              <a:defRPr lang="en-US" sz="1399"/>
            </a:lvl1pPr>
          </a:lstStyle>
          <a:p>
            <a:pPr lvl="0"/>
            <a:endParaRPr lang="en-US"/>
          </a:p>
        </p:txBody>
      </p:sp>
      <p:sp>
        <p:nvSpPr>
          <p:cNvPr id="8" name="Text Placeholder 9"/>
          <p:cNvSpPr>
            <a:spLocks noGrp="1"/>
          </p:cNvSpPr>
          <p:nvPr>
            <p:ph type="body" sz="quarter" idx="14"/>
          </p:nvPr>
        </p:nvSpPr>
        <p:spPr>
          <a:xfrm>
            <a:off x="914401"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9"/>
          <p:cNvSpPr>
            <a:spLocks noGrp="1"/>
          </p:cNvSpPr>
          <p:nvPr>
            <p:ph type="body" sz="quarter" idx="15"/>
          </p:nvPr>
        </p:nvSpPr>
        <p:spPr>
          <a:xfrm>
            <a:off x="4431792"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6"/>
          </p:nvPr>
        </p:nvSpPr>
        <p:spPr>
          <a:xfrm>
            <a:off x="7949183" y="4980569"/>
            <a:ext cx="3328416" cy="958851"/>
          </a:xfrm>
        </p:spPr>
        <p:txBody>
          <a:bodyPr>
            <a:noAutofit/>
          </a:bodyPr>
          <a:lstStyle>
            <a:lvl1pPr marL="0" indent="0">
              <a:buNone/>
              <a:defRPr sz="1399"/>
            </a:lvl1pPr>
            <a:lvl2pPr marL="152378" indent="-152378">
              <a:buFont typeface="Arial" panose="020B0604020202020204" pitchFamily="34" charset="0"/>
              <a:buChar char="•"/>
              <a:defRPr sz="1399"/>
            </a:lvl2pPr>
            <a:lvl3pPr marL="304757" indent="-152378">
              <a:defRPr sz="1399"/>
            </a:lvl3pPr>
            <a:lvl4pPr marL="533324" indent="-228567">
              <a:defRPr sz="1399"/>
            </a:lvl4pPr>
            <a:lvl5pPr marL="761891" indent="-228567">
              <a:defRPr sz="1399"/>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4"/>
          <p:cNvSpPr>
            <a:spLocks noGrp="1"/>
          </p:cNvSpPr>
          <p:nvPr>
            <p:ph type="body" sz="quarter" idx="18" hasCustomPrompt="1"/>
          </p:nvPr>
        </p:nvSpPr>
        <p:spPr>
          <a:xfrm>
            <a:off x="914404" y="933453"/>
            <a:ext cx="10363201" cy="406400"/>
          </a:xfrm>
        </p:spPr>
        <p:txBody>
          <a:bodyPr>
            <a:normAutofit/>
          </a:bodyPr>
          <a:lstStyle>
            <a:lvl1pPr marL="0" indent="0" algn="ctr">
              <a:lnSpc>
                <a:spcPct val="86000"/>
              </a:lnSpc>
              <a:spcBef>
                <a:spcPts val="0"/>
              </a:spcBef>
              <a:buNone/>
              <a:defRPr sz="1799" baseline="0"/>
            </a:lvl1pPr>
          </a:lstStyle>
          <a:p>
            <a:pPr lvl="0"/>
            <a:r>
              <a:rPr lang="en-US" dirty="0"/>
              <a:t>Click here to edit subtitle</a:t>
            </a:r>
          </a:p>
        </p:txBody>
      </p:sp>
    </p:spTree>
    <p:extLst>
      <p:ext uri="{BB962C8B-B14F-4D97-AF65-F5344CB8AC3E}">
        <p14:creationId xmlns:p14="http://schemas.microsoft.com/office/powerpoint/2010/main" val="33543218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46000"/>
          </a:schemeClr>
        </a:solid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D47DBC3-9780-4C82-84C5-21DDB2220A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CD25FE5-3EE5-4F83-82C3-3F1027D8F8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AAB8A18-8814-40D0-B6CD-E8F30F1782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214DC6-9373-4927-9723-F2D54102B2A5}" type="datetimeFigureOut">
              <a:rPr lang="ru-RU" smtClean="0"/>
              <a:t>19.08.2020</a:t>
            </a:fld>
            <a:endParaRPr lang="ru-RU"/>
          </a:p>
        </p:txBody>
      </p:sp>
      <p:sp>
        <p:nvSpPr>
          <p:cNvPr id="5" name="Нижний колонтитул 4">
            <a:extLst>
              <a:ext uri="{FF2B5EF4-FFF2-40B4-BE49-F238E27FC236}">
                <a16:creationId xmlns:a16="http://schemas.microsoft.com/office/drawing/2014/main" xmlns="" id="{54213629-378D-4E24-84CB-781E75EEE3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C8D1704A-6C59-4C37-A1CF-917030A721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85B3D8-C38B-4518-AB0A-53B4E875C67D}" type="slidenum">
              <a:rPr lang="ru-RU" smtClean="0"/>
              <a:t>‹#›</a:t>
            </a:fld>
            <a:endParaRPr lang="ru-RU"/>
          </a:p>
        </p:txBody>
      </p:sp>
    </p:spTree>
    <p:extLst>
      <p:ext uri="{BB962C8B-B14F-4D97-AF65-F5344CB8AC3E}">
        <p14:creationId xmlns:p14="http://schemas.microsoft.com/office/powerpoint/2010/main" val="3962957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2">
            <a:extLst>
              <a:ext uri="{FF2B5EF4-FFF2-40B4-BE49-F238E27FC236}">
                <a16:creationId xmlns="" xmlns:a16="http://schemas.microsoft.com/office/drawing/2014/main" id="{EE80F0AA-4DF1-4DBF-9AA2-5439157D8912}"/>
              </a:ext>
            </a:extLst>
          </p:cNvPr>
          <p:cNvSpPr/>
          <p:nvPr/>
        </p:nvSpPr>
        <p:spPr>
          <a:xfrm>
            <a:off x="2239" y="3248"/>
            <a:ext cx="12175448" cy="2158055"/>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endParaRPr sz="2400"/>
          </a:p>
        </p:txBody>
      </p:sp>
      <p:sp>
        <p:nvSpPr>
          <p:cNvPr id="15" name="object 4">
            <a:extLst>
              <a:ext uri="{FF2B5EF4-FFF2-40B4-BE49-F238E27FC236}">
                <a16:creationId xmlns="" xmlns:a16="http://schemas.microsoft.com/office/drawing/2014/main" id="{96789AA7-9596-4F83-89FD-AEC28EE179F1}"/>
              </a:ext>
            </a:extLst>
          </p:cNvPr>
          <p:cNvSpPr txBox="1"/>
          <p:nvPr/>
        </p:nvSpPr>
        <p:spPr>
          <a:xfrm>
            <a:off x="1850321" y="2438317"/>
            <a:ext cx="5617564" cy="3802642"/>
          </a:xfrm>
          <a:prstGeom prst="rect">
            <a:avLst/>
          </a:prstGeom>
          <a:solidFill>
            <a:schemeClr val="bg1"/>
          </a:solidFill>
        </p:spPr>
        <p:txBody>
          <a:bodyPr vert="horz" wrap="square" lIns="0" tIns="29526" rIns="0" bIns="0" rtlCol="0">
            <a:spAutoFit/>
          </a:bodyPr>
          <a:lstStyle/>
          <a:p>
            <a:r>
              <a:rPr lang="en-US" sz="3200" b="1" dirty="0" err="1">
                <a:latin typeface="Arial" panose="020B0604020202020204" pitchFamily="34" charset="0"/>
                <a:cs typeface="Arial" panose="020B0604020202020204" pitchFamily="34" charset="0"/>
              </a:rPr>
              <a:t>Geografiya</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fanini</a:t>
            </a:r>
            <a:r>
              <a:rPr lang="en-US" sz="3200" b="1" dirty="0">
                <a:latin typeface="Arial" panose="020B0604020202020204" pitchFamily="34" charset="0"/>
                <a:cs typeface="Arial" panose="020B0604020202020204" pitchFamily="34" charset="0"/>
              </a:rPr>
              <a:t> </a:t>
            </a:r>
            <a:r>
              <a:rPr lang="en-US" sz="3200" b="1" dirty="0" err="1">
                <a:latin typeface="Arial" panose="020B0604020202020204" pitchFamily="34" charset="0"/>
                <a:cs typeface="Arial" panose="020B0604020202020204" pitchFamily="34" charset="0"/>
              </a:rPr>
              <a:t>o‘qitishda</a:t>
            </a:r>
            <a:r>
              <a:rPr lang="en-US" sz="3200" b="1" dirty="0">
                <a:latin typeface="Arial" panose="020B0604020202020204" pitchFamily="34" charset="0"/>
                <a:cs typeface="Arial" panose="020B0604020202020204" pitchFamily="34" charset="0"/>
              </a:rPr>
              <a:t> STEAM </a:t>
            </a:r>
            <a:r>
              <a:rPr lang="en-US" sz="3200" b="1" dirty="0" err="1">
                <a:latin typeface="Arial" panose="020B0604020202020204" pitchFamily="34" charset="0"/>
                <a:cs typeface="Arial" panose="020B0604020202020204" pitchFamily="34" charset="0"/>
              </a:rPr>
              <a:t>ta’limiy</a:t>
            </a:r>
            <a:r>
              <a:rPr lang="en-US" sz="3200" b="1" dirty="0">
                <a:latin typeface="Arial" panose="020B0604020202020204" pitchFamily="34" charset="0"/>
                <a:cs typeface="Arial" panose="020B0604020202020204" pitchFamily="34" charset="0"/>
              </a:rPr>
              <a:t> </a:t>
            </a:r>
            <a:r>
              <a:rPr lang="en-US" sz="3200" b="1" dirty="0" smtClean="0">
                <a:latin typeface="Arial" panose="020B0604020202020204" pitchFamily="34" charset="0"/>
                <a:cs typeface="Arial" panose="020B0604020202020204" pitchFamily="34" charset="0"/>
              </a:rPr>
              <a:t>yond</a:t>
            </a:r>
            <a:r>
              <a:rPr lang="ru-RU" sz="3200" b="1" dirty="0" smtClean="0">
                <a:latin typeface="Arial" panose="020B0604020202020204" pitchFamily="34" charset="0"/>
                <a:cs typeface="Arial" panose="020B0604020202020204" pitchFamily="34" charset="0"/>
              </a:rPr>
              <a:t>а</a:t>
            </a:r>
            <a:r>
              <a:rPr lang="en-US" sz="3200" b="1" dirty="0" err="1" smtClean="0">
                <a:latin typeface="Arial" panose="020B0604020202020204" pitchFamily="34" charset="0"/>
                <a:cs typeface="Arial" panose="020B0604020202020204" pitchFamily="34" charset="0"/>
              </a:rPr>
              <a:t>shuv</a:t>
            </a:r>
            <a:endParaRPr lang="ru-RU" sz="3200" dirty="0">
              <a:latin typeface="Arial" panose="020B0604020202020204" pitchFamily="34" charset="0"/>
              <a:cs typeface="Arial" panose="020B0604020202020204" pitchFamily="34" charset="0"/>
            </a:endParaRPr>
          </a:p>
          <a:p>
            <a:pPr marL="38920" algn="ctr">
              <a:lnSpc>
                <a:spcPts val="4132"/>
              </a:lnSpc>
              <a:spcBef>
                <a:spcPts val="233"/>
              </a:spcBef>
            </a:pPr>
            <a:endParaRPr lang="en-US" sz="2800" dirty="0" smtClean="0">
              <a:latin typeface="Arial" panose="020B0604020202020204" pitchFamily="34" charset="0"/>
              <a:cs typeface="Arial" panose="020B0604020202020204" pitchFamily="34" charset="0"/>
            </a:endParaRPr>
          </a:p>
          <a:p>
            <a:pPr marL="38920" algn="ctr">
              <a:lnSpc>
                <a:spcPts val="4132"/>
              </a:lnSpc>
              <a:spcBef>
                <a:spcPts val="233"/>
              </a:spcBef>
            </a:pPr>
            <a:endParaRPr lang="en-US" sz="2800" dirty="0">
              <a:latin typeface="Arial" panose="020B0604020202020204" pitchFamily="34" charset="0"/>
              <a:cs typeface="Arial" panose="020B0604020202020204" pitchFamily="34" charset="0"/>
            </a:endParaRPr>
          </a:p>
          <a:p>
            <a:pPr marL="38920" algn="ctr">
              <a:lnSpc>
                <a:spcPts val="4132"/>
              </a:lnSpc>
              <a:spcBef>
                <a:spcPts val="233"/>
              </a:spcBef>
            </a:pPr>
            <a:endParaRPr lang="en-US" sz="2800" dirty="0" smtClean="0">
              <a:latin typeface="Arial" panose="020B0604020202020204" pitchFamily="34" charset="0"/>
              <a:cs typeface="Arial" panose="020B0604020202020204" pitchFamily="34" charset="0"/>
            </a:endParaRPr>
          </a:p>
          <a:p>
            <a:pPr marL="38920" algn="ctr">
              <a:spcBef>
                <a:spcPts val="233"/>
              </a:spcBef>
            </a:pPr>
            <a:r>
              <a:rPr lang="en-US" sz="2400" b="1" dirty="0" smtClean="0">
                <a:latin typeface="Arial" panose="020B0604020202020204" pitchFamily="34" charset="0"/>
                <a:cs typeface="Arial" panose="020B0604020202020204" pitchFamily="34" charset="0"/>
              </a:rPr>
              <a:t>O</a:t>
            </a:r>
            <a:r>
              <a:rPr lang="id-ID" sz="2400" b="1" dirty="0" smtClean="0">
                <a:latin typeface="Arial" panose="020B0604020202020204" pitchFamily="34" charset="0"/>
                <a:cs typeface="Arial" panose="020B0604020202020204" pitchFamily="34" charset="0"/>
              </a:rPr>
              <a:t>‘</a:t>
            </a:r>
            <a:r>
              <a:rPr sz="2400" b="1" dirty="0" err="1" smtClean="0">
                <a:latin typeface="Arial" panose="020B0604020202020204" pitchFamily="34" charset="0"/>
                <a:cs typeface="Arial" panose="020B0604020202020204" pitchFamily="34" charset="0"/>
              </a:rPr>
              <a:t>qituvchi</a:t>
            </a:r>
            <a:r>
              <a:rPr sz="2400" b="1" dirty="0">
                <a:latin typeface="Arial" panose="020B0604020202020204" pitchFamily="34" charset="0"/>
                <a:cs typeface="Arial" panose="020B0604020202020204" pitchFamily="34" charset="0"/>
              </a:rPr>
              <a:t>:</a:t>
            </a:r>
          </a:p>
          <a:p>
            <a:pPr marL="68443" algn="ctr"/>
            <a:r>
              <a:rPr lang="en-US" sz="2400" b="1" spc="11" dirty="0" err="1" smtClean="0">
                <a:latin typeface="Arial" panose="020B0604020202020204" pitchFamily="34" charset="0"/>
                <a:cs typeface="Arial" panose="020B0604020202020204" pitchFamily="34" charset="0"/>
              </a:rPr>
              <a:t>Abdullayeva</a:t>
            </a:r>
            <a:r>
              <a:rPr lang="en-US" sz="2400" b="1" spc="11" dirty="0" smtClean="0">
                <a:latin typeface="Arial" panose="020B0604020202020204" pitchFamily="34" charset="0"/>
                <a:cs typeface="Arial" panose="020B0604020202020204" pitchFamily="34" charset="0"/>
              </a:rPr>
              <a:t> </a:t>
            </a:r>
            <a:r>
              <a:rPr lang="en-US" sz="2400" b="1" spc="11" dirty="0" err="1" smtClean="0">
                <a:latin typeface="Arial" panose="020B0604020202020204" pitchFamily="34" charset="0"/>
                <a:cs typeface="Arial" panose="020B0604020202020204" pitchFamily="34" charset="0"/>
              </a:rPr>
              <a:t>Dilnoza</a:t>
            </a:r>
            <a:r>
              <a:rPr lang="en-US" sz="2400" b="1" spc="11" dirty="0" smtClean="0">
                <a:latin typeface="Arial" panose="020B0604020202020204" pitchFamily="34" charset="0"/>
                <a:cs typeface="Arial" panose="020B0604020202020204" pitchFamily="34" charset="0"/>
              </a:rPr>
              <a:t> </a:t>
            </a:r>
          </a:p>
          <a:p>
            <a:pPr marL="68443" algn="ctr"/>
            <a:r>
              <a:rPr lang="en-US" sz="2400" b="1" spc="11" dirty="0" err="1" smtClean="0">
                <a:latin typeface="Arial" panose="020B0604020202020204" pitchFamily="34" charset="0"/>
                <a:cs typeface="Arial" panose="020B0604020202020204" pitchFamily="34" charset="0"/>
              </a:rPr>
              <a:t>Narzullayevna</a:t>
            </a:r>
            <a:endParaRPr sz="2400" b="1" dirty="0">
              <a:latin typeface="Arial" panose="020B0604020202020204" pitchFamily="34" charset="0"/>
              <a:cs typeface="Arial" panose="020B0604020202020204" pitchFamily="34" charset="0"/>
            </a:endParaRPr>
          </a:p>
        </p:txBody>
      </p:sp>
      <p:sp>
        <p:nvSpPr>
          <p:cNvPr id="16" name="object 5">
            <a:extLst>
              <a:ext uri="{FF2B5EF4-FFF2-40B4-BE49-F238E27FC236}">
                <a16:creationId xmlns="" xmlns:a16="http://schemas.microsoft.com/office/drawing/2014/main" id="{A8BAE388-D6D2-40E9-8208-E39C1E0E7029}"/>
              </a:ext>
            </a:extLst>
          </p:cNvPr>
          <p:cNvSpPr/>
          <p:nvPr/>
        </p:nvSpPr>
        <p:spPr>
          <a:xfrm>
            <a:off x="927619" y="2644423"/>
            <a:ext cx="727494" cy="1438704"/>
          </a:xfrm>
          <a:custGeom>
            <a:avLst/>
            <a:gdLst/>
            <a:ahLst/>
            <a:cxnLst/>
            <a:rect l="l" t="t" r="r" b="b"/>
            <a:pathLst>
              <a:path w="344170" h="680719">
                <a:moveTo>
                  <a:pt x="343828" y="0"/>
                </a:moveTo>
                <a:lnTo>
                  <a:pt x="0" y="0"/>
                </a:lnTo>
                <a:lnTo>
                  <a:pt x="0" y="680466"/>
                </a:lnTo>
                <a:lnTo>
                  <a:pt x="343828" y="680466"/>
                </a:lnTo>
                <a:lnTo>
                  <a:pt x="343828" y="0"/>
                </a:lnTo>
                <a:close/>
              </a:path>
            </a:pathLst>
          </a:custGeom>
          <a:solidFill>
            <a:srgbClr val="2365C7"/>
          </a:solidFill>
        </p:spPr>
        <p:txBody>
          <a:bodyPr wrap="square" lIns="0" tIns="0" rIns="0" bIns="0" rtlCol="0"/>
          <a:lstStyle/>
          <a:p>
            <a:endParaRPr sz="2400"/>
          </a:p>
        </p:txBody>
      </p:sp>
      <p:sp>
        <p:nvSpPr>
          <p:cNvPr id="17" name="object 6">
            <a:extLst>
              <a:ext uri="{FF2B5EF4-FFF2-40B4-BE49-F238E27FC236}">
                <a16:creationId xmlns="" xmlns:a16="http://schemas.microsoft.com/office/drawing/2014/main" id="{ACB4B4C4-B96E-4D3D-A3B1-019ECDA735A1}"/>
              </a:ext>
            </a:extLst>
          </p:cNvPr>
          <p:cNvSpPr/>
          <p:nvPr/>
        </p:nvSpPr>
        <p:spPr>
          <a:xfrm>
            <a:off x="927619" y="4438107"/>
            <a:ext cx="727494" cy="1438704"/>
          </a:xfrm>
          <a:custGeom>
            <a:avLst/>
            <a:gdLst/>
            <a:ahLst/>
            <a:cxnLst/>
            <a:rect l="l" t="t" r="r" b="b"/>
            <a:pathLst>
              <a:path w="344170" h="680719">
                <a:moveTo>
                  <a:pt x="343828" y="0"/>
                </a:moveTo>
                <a:lnTo>
                  <a:pt x="0" y="0"/>
                </a:lnTo>
                <a:lnTo>
                  <a:pt x="0" y="680457"/>
                </a:lnTo>
                <a:lnTo>
                  <a:pt x="343828" y="680457"/>
                </a:lnTo>
                <a:lnTo>
                  <a:pt x="343828" y="0"/>
                </a:lnTo>
                <a:close/>
              </a:path>
            </a:pathLst>
          </a:custGeom>
          <a:solidFill>
            <a:srgbClr val="96989A"/>
          </a:solidFill>
        </p:spPr>
        <p:txBody>
          <a:bodyPr wrap="square" lIns="0" tIns="0" rIns="0" bIns="0" rtlCol="0"/>
          <a:lstStyle/>
          <a:p>
            <a:endParaRPr sz="2400"/>
          </a:p>
        </p:txBody>
      </p:sp>
      <p:sp>
        <p:nvSpPr>
          <p:cNvPr id="18" name="object 2">
            <a:extLst>
              <a:ext uri="{FF2B5EF4-FFF2-40B4-BE49-F238E27FC236}">
                <a16:creationId xmlns="" xmlns:a16="http://schemas.microsoft.com/office/drawing/2014/main" id="{CE68ADA6-8540-41B8-AEDA-12525C40B298}"/>
              </a:ext>
            </a:extLst>
          </p:cNvPr>
          <p:cNvSpPr txBox="1">
            <a:spLocks/>
          </p:cNvSpPr>
          <p:nvPr/>
        </p:nvSpPr>
        <p:spPr>
          <a:xfrm>
            <a:off x="1850319" y="410027"/>
            <a:ext cx="4855293" cy="1157224"/>
          </a:xfrm>
          <a:prstGeom prst="rect">
            <a:avLst/>
          </a:prstGeom>
        </p:spPr>
        <p:txBody>
          <a:bodyPr vert="horz" wrap="square" lIns="0" tIns="30912" rIns="0" bIns="0" rtlCol="0">
            <a:spAutoFit/>
          </a:bodyPr>
          <a:lstStyle>
            <a:lvl1pPr>
              <a:defRPr sz="3400" b="1" i="0">
                <a:solidFill>
                  <a:schemeClr val="bg1"/>
                </a:solidFill>
                <a:latin typeface="Arial"/>
                <a:ea typeface="+mj-ea"/>
                <a:cs typeface="Arial"/>
              </a:defRPr>
            </a:lvl1pPr>
          </a:lstStyle>
          <a:p>
            <a:pPr marL="26882" defTabSz="1935510">
              <a:spcBef>
                <a:spcPts val="241"/>
              </a:spcBef>
              <a:defRPr/>
            </a:pPr>
            <a:r>
              <a:rPr lang="en-US" sz="7200" kern="0" spc="21" dirty="0" err="1">
                <a:solidFill>
                  <a:sysClr val="window" lastClr="FFFFFF"/>
                </a:solidFill>
              </a:rPr>
              <a:t>Geograﬁya</a:t>
            </a:r>
            <a:endParaRPr lang="en-US" sz="7200" kern="0" spc="21" dirty="0">
              <a:solidFill>
                <a:sysClr val="window" lastClr="FFFFFF"/>
              </a:solidFill>
            </a:endParaRPr>
          </a:p>
        </p:txBody>
      </p:sp>
      <p:sp>
        <p:nvSpPr>
          <p:cNvPr id="19" name="object 11">
            <a:extLst>
              <a:ext uri="{FF2B5EF4-FFF2-40B4-BE49-F238E27FC236}">
                <a16:creationId xmlns="" xmlns:a16="http://schemas.microsoft.com/office/drawing/2014/main" id="{51515ADB-0A54-4D48-B21C-0D1BD48457B7}"/>
              </a:ext>
            </a:extLst>
          </p:cNvPr>
          <p:cNvSpPr/>
          <p:nvPr/>
        </p:nvSpPr>
        <p:spPr>
          <a:xfrm>
            <a:off x="695817" y="534444"/>
            <a:ext cx="709744" cy="982496"/>
          </a:xfrm>
          <a:custGeom>
            <a:avLst/>
            <a:gdLst/>
            <a:ahLst/>
            <a:cxnLst/>
            <a:rect l="l" t="t" r="r" b="b"/>
            <a:pathLst>
              <a:path w="335280" h="464184">
                <a:moveTo>
                  <a:pt x="311425" y="417294"/>
                </a:moveTo>
                <a:lnTo>
                  <a:pt x="71097" y="417294"/>
                </a:lnTo>
                <a:lnTo>
                  <a:pt x="67618" y="420771"/>
                </a:lnTo>
                <a:lnTo>
                  <a:pt x="67618" y="460180"/>
                </a:lnTo>
                <a:lnTo>
                  <a:pt x="71097" y="463657"/>
                </a:lnTo>
                <a:lnTo>
                  <a:pt x="311425" y="463657"/>
                </a:lnTo>
                <a:lnTo>
                  <a:pt x="314902" y="460180"/>
                </a:lnTo>
                <a:lnTo>
                  <a:pt x="314902" y="448203"/>
                </a:lnTo>
                <a:lnTo>
                  <a:pt x="83073" y="448203"/>
                </a:lnTo>
                <a:lnTo>
                  <a:pt x="83073" y="432748"/>
                </a:lnTo>
                <a:lnTo>
                  <a:pt x="314902" y="432748"/>
                </a:lnTo>
                <a:lnTo>
                  <a:pt x="314902" y="420771"/>
                </a:lnTo>
                <a:lnTo>
                  <a:pt x="311425" y="417294"/>
                </a:lnTo>
                <a:close/>
              </a:path>
              <a:path w="335280" h="464184">
                <a:moveTo>
                  <a:pt x="314902" y="432748"/>
                </a:moveTo>
                <a:lnTo>
                  <a:pt x="299448" y="432748"/>
                </a:lnTo>
                <a:lnTo>
                  <a:pt x="299448" y="448203"/>
                </a:lnTo>
                <a:lnTo>
                  <a:pt x="314902" y="448203"/>
                </a:lnTo>
                <a:lnTo>
                  <a:pt x="314902" y="432748"/>
                </a:lnTo>
                <a:close/>
              </a:path>
              <a:path w="335280" h="464184">
                <a:moveTo>
                  <a:pt x="195508" y="0"/>
                </a:moveTo>
                <a:lnTo>
                  <a:pt x="187008" y="0"/>
                </a:lnTo>
                <a:lnTo>
                  <a:pt x="183531" y="3477"/>
                </a:lnTo>
                <a:lnTo>
                  <a:pt x="183531" y="7725"/>
                </a:lnTo>
                <a:lnTo>
                  <a:pt x="135417" y="15996"/>
                </a:lnTo>
                <a:lnTo>
                  <a:pt x="91752" y="35545"/>
                </a:lnTo>
                <a:lnTo>
                  <a:pt x="54456" y="64705"/>
                </a:lnTo>
                <a:lnTo>
                  <a:pt x="25451" y="101810"/>
                </a:lnTo>
                <a:lnTo>
                  <a:pt x="6658" y="145194"/>
                </a:lnTo>
                <a:lnTo>
                  <a:pt x="0" y="193191"/>
                </a:lnTo>
                <a:lnTo>
                  <a:pt x="6658" y="241186"/>
                </a:lnTo>
                <a:lnTo>
                  <a:pt x="25451" y="284570"/>
                </a:lnTo>
                <a:lnTo>
                  <a:pt x="54456" y="321675"/>
                </a:lnTo>
                <a:lnTo>
                  <a:pt x="91752" y="350835"/>
                </a:lnTo>
                <a:lnTo>
                  <a:pt x="135417" y="370384"/>
                </a:lnTo>
                <a:lnTo>
                  <a:pt x="183531" y="378655"/>
                </a:lnTo>
                <a:lnTo>
                  <a:pt x="183531" y="417294"/>
                </a:lnTo>
                <a:lnTo>
                  <a:pt x="198986" y="417294"/>
                </a:lnTo>
                <a:lnTo>
                  <a:pt x="198986" y="363200"/>
                </a:lnTo>
                <a:lnTo>
                  <a:pt x="183531" y="363200"/>
                </a:lnTo>
                <a:lnTo>
                  <a:pt x="138337" y="357127"/>
                </a:lnTo>
                <a:lnTo>
                  <a:pt x="97726" y="339989"/>
                </a:lnTo>
                <a:lnTo>
                  <a:pt x="63319" y="313405"/>
                </a:lnTo>
                <a:lnTo>
                  <a:pt x="36736" y="278997"/>
                </a:lnTo>
                <a:lnTo>
                  <a:pt x="19598" y="238385"/>
                </a:lnTo>
                <a:lnTo>
                  <a:pt x="13525" y="193191"/>
                </a:lnTo>
                <a:lnTo>
                  <a:pt x="19598" y="147996"/>
                </a:lnTo>
                <a:lnTo>
                  <a:pt x="36724" y="107412"/>
                </a:lnTo>
                <a:lnTo>
                  <a:pt x="63319" y="72977"/>
                </a:lnTo>
                <a:lnTo>
                  <a:pt x="97726" y="46394"/>
                </a:lnTo>
                <a:lnTo>
                  <a:pt x="138337" y="29256"/>
                </a:lnTo>
                <a:lnTo>
                  <a:pt x="183531" y="23183"/>
                </a:lnTo>
                <a:lnTo>
                  <a:pt x="198986" y="23183"/>
                </a:lnTo>
                <a:lnTo>
                  <a:pt x="198986" y="3477"/>
                </a:lnTo>
                <a:lnTo>
                  <a:pt x="195508" y="0"/>
                </a:lnTo>
                <a:close/>
              </a:path>
              <a:path w="335280" h="464184">
                <a:moveTo>
                  <a:pt x="198986" y="23183"/>
                </a:moveTo>
                <a:lnTo>
                  <a:pt x="183531" y="23183"/>
                </a:lnTo>
                <a:lnTo>
                  <a:pt x="183531" y="46365"/>
                </a:lnTo>
                <a:lnTo>
                  <a:pt x="141817" y="54226"/>
                </a:lnTo>
                <a:lnTo>
                  <a:pt x="104370" y="75125"/>
                </a:lnTo>
                <a:lnTo>
                  <a:pt x="74062" y="106776"/>
                </a:lnTo>
                <a:lnTo>
                  <a:pt x="53770" y="146893"/>
                </a:lnTo>
                <a:lnTo>
                  <a:pt x="46367" y="193191"/>
                </a:lnTo>
                <a:lnTo>
                  <a:pt x="53028" y="239117"/>
                </a:lnTo>
                <a:lnTo>
                  <a:pt x="71837" y="278493"/>
                </a:lnTo>
                <a:lnTo>
                  <a:pt x="101032" y="309588"/>
                </a:lnTo>
                <a:lnTo>
                  <a:pt x="138850" y="330673"/>
                </a:lnTo>
                <a:lnTo>
                  <a:pt x="183531" y="340017"/>
                </a:lnTo>
                <a:lnTo>
                  <a:pt x="183531" y="363200"/>
                </a:lnTo>
                <a:lnTo>
                  <a:pt x="198986" y="363200"/>
                </a:lnTo>
                <a:lnTo>
                  <a:pt x="199104" y="339989"/>
                </a:lnTo>
                <a:lnTo>
                  <a:pt x="244724" y="329180"/>
                </a:lnTo>
                <a:lnTo>
                  <a:pt x="252263" y="324561"/>
                </a:lnTo>
                <a:lnTo>
                  <a:pt x="191260" y="324561"/>
                </a:lnTo>
                <a:lnTo>
                  <a:pt x="156991" y="319945"/>
                </a:lnTo>
                <a:lnTo>
                  <a:pt x="125611" y="306835"/>
                </a:lnTo>
                <a:lnTo>
                  <a:pt x="98632" y="286118"/>
                </a:lnTo>
                <a:lnTo>
                  <a:pt x="77565" y="258681"/>
                </a:lnTo>
                <a:lnTo>
                  <a:pt x="96984" y="248926"/>
                </a:lnTo>
                <a:lnTo>
                  <a:pt x="118873" y="248926"/>
                </a:lnTo>
                <a:lnTo>
                  <a:pt x="114829" y="244872"/>
                </a:lnTo>
                <a:lnTo>
                  <a:pt x="70516" y="244872"/>
                </a:lnTo>
                <a:lnTo>
                  <a:pt x="65867" y="232409"/>
                </a:lnTo>
                <a:lnTo>
                  <a:pt x="62522" y="219574"/>
                </a:lnTo>
                <a:lnTo>
                  <a:pt x="60517" y="206468"/>
                </a:lnTo>
                <a:lnTo>
                  <a:pt x="59889" y="193191"/>
                </a:lnTo>
                <a:lnTo>
                  <a:pt x="59987" y="185464"/>
                </a:lnTo>
                <a:lnTo>
                  <a:pt x="60664" y="177638"/>
                </a:lnTo>
                <a:lnTo>
                  <a:pt x="62014" y="170009"/>
                </a:lnTo>
                <a:lnTo>
                  <a:pt x="148081" y="170009"/>
                </a:lnTo>
                <a:lnTo>
                  <a:pt x="133398" y="155326"/>
                </a:lnTo>
                <a:lnTo>
                  <a:pt x="131371" y="154551"/>
                </a:lnTo>
                <a:lnTo>
                  <a:pt x="65589" y="154551"/>
                </a:lnTo>
                <a:lnTo>
                  <a:pt x="82571" y="119302"/>
                </a:lnTo>
                <a:lnTo>
                  <a:pt x="108573" y="91125"/>
                </a:lnTo>
                <a:lnTo>
                  <a:pt x="141603" y="71624"/>
                </a:lnTo>
                <a:lnTo>
                  <a:pt x="179669" y="62402"/>
                </a:lnTo>
                <a:lnTo>
                  <a:pt x="253050" y="62402"/>
                </a:lnTo>
                <a:lnTo>
                  <a:pt x="250146" y="60372"/>
                </a:lnTo>
                <a:lnTo>
                  <a:pt x="198986" y="47138"/>
                </a:lnTo>
                <a:lnTo>
                  <a:pt x="198986" y="23183"/>
                </a:lnTo>
                <a:close/>
              </a:path>
              <a:path w="335280" h="464184">
                <a:moveTo>
                  <a:pt x="312558" y="118907"/>
                </a:moveTo>
                <a:lnTo>
                  <a:pt x="299156" y="118907"/>
                </a:lnTo>
                <a:lnTo>
                  <a:pt x="319500" y="166940"/>
                </a:lnTo>
                <a:lnTo>
                  <a:pt x="319841" y="217291"/>
                </a:lnTo>
                <a:lnTo>
                  <a:pt x="301291" y="264092"/>
                </a:lnTo>
                <a:lnTo>
                  <a:pt x="264963" y="301475"/>
                </a:lnTo>
                <a:lnTo>
                  <a:pt x="229922" y="318669"/>
                </a:lnTo>
                <a:lnTo>
                  <a:pt x="191260" y="324561"/>
                </a:lnTo>
                <a:lnTo>
                  <a:pt x="252263" y="324561"/>
                </a:lnTo>
                <a:lnTo>
                  <a:pt x="283418" y="305469"/>
                </a:lnTo>
                <a:lnTo>
                  <a:pt x="312825" y="271469"/>
                </a:lnTo>
                <a:lnTo>
                  <a:pt x="330700" y="229768"/>
                </a:lnTo>
                <a:lnTo>
                  <a:pt x="334799" y="182952"/>
                </a:lnTo>
                <a:lnTo>
                  <a:pt x="321567" y="131792"/>
                </a:lnTo>
                <a:lnTo>
                  <a:pt x="312558" y="118907"/>
                </a:lnTo>
                <a:close/>
              </a:path>
              <a:path w="335280" h="464184">
                <a:moveTo>
                  <a:pt x="118873" y="248926"/>
                </a:moveTo>
                <a:lnTo>
                  <a:pt x="96984" y="248926"/>
                </a:lnTo>
                <a:lnTo>
                  <a:pt x="142383" y="294328"/>
                </a:lnTo>
                <a:lnTo>
                  <a:pt x="147308" y="294422"/>
                </a:lnTo>
                <a:lnTo>
                  <a:pt x="150303" y="291334"/>
                </a:lnTo>
                <a:lnTo>
                  <a:pt x="166629" y="275008"/>
                </a:lnTo>
                <a:lnTo>
                  <a:pt x="144893" y="275008"/>
                </a:lnTo>
                <a:lnTo>
                  <a:pt x="118873" y="248926"/>
                </a:lnTo>
                <a:close/>
              </a:path>
              <a:path w="335280" h="464184">
                <a:moveTo>
                  <a:pt x="148081" y="170009"/>
                </a:moveTo>
                <a:lnTo>
                  <a:pt x="126251" y="170009"/>
                </a:lnTo>
                <a:lnTo>
                  <a:pt x="188071" y="231829"/>
                </a:lnTo>
                <a:lnTo>
                  <a:pt x="144893" y="275008"/>
                </a:lnTo>
                <a:lnTo>
                  <a:pt x="166629" y="275008"/>
                </a:lnTo>
                <a:lnTo>
                  <a:pt x="207392" y="234245"/>
                </a:lnTo>
                <a:lnTo>
                  <a:pt x="207490" y="229320"/>
                </a:lnTo>
                <a:lnTo>
                  <a:pt x="204397" y="226325"/>
                </a:lnTo>
                <a:lnTo>
                  <a:pt x="148081" y="170009"/>
                </a:lnTo>
                <a:close/>
              </a:path>
              <a:path w="335280" h="464184">
                <a:moveTo>
                  <a:pt x="98046" y="231152"/>
                </a:moveTo>
                <a:lnTo>
                  <a:pt x="95050" y="232700"/>
                </a:lnTo>
                <a:lnTo>
                  <a:pt x="70516" y="244872"/>
                </a:lnTo>
                <a:lnTo>
                  <a:pt x="114829" y="244872"/>
                </a:lnTo>
                <a:lnTo>
                  <a:pt x="104033" y="234050"/>
                </a:lnTo>
                <a:lnTo>
                  <a:pt x="101621" y="231731"/>
                </a:lnTo>
                <a:lnTo>
                  <a:pt x="98046" y="231152"/>
                </a:lnTo>
                <a:close/>
              </a:path>
              <a:path w="335280" h="464184">
                <a:moveTo>
                  <a:pt x="201693" y="62402"/>
                </a:moveTo>
                <a:lnTo>
                  <a:pt x="179669" y="62402"/>
                </a:lnTo>
                <a:lnTo>
                  <a:pt x="128570" y="113403"/>
                </a:lnTo>
                <a:lnTo>
                  <a:pt x="128473" y="118328"/>
                </a:lnTo>
                <a:lnTo>
                  <a:pt x="131565" y="121324"/>
                </a:lnTo>
                <a:lnTo>
                  <a:pt x="188650" y="178412"/>
                </a:lnTo>
                <a:lnTo>
                  <a:pt x="193579" y="178509"/>
                </a:lnTo>
                <a:lnTo>
                  <a:pt x="196574" y="175417"/>
                </a:lnTo>
                <a:lnTo>
                  <a:pt x="212867" y="159091"/>
                </a:lnTo>
                <a:lnTo>
                  <a:pt x="191260" y="159091"/>
                </a:lnTo>
                <a:lnTo>
                  <a:pt x="148082" y="115912"/>
                </a:lnTo>
                <a:lnTo>
                  <a:pt x="201693" y="62402"/>
                </a:lnTo>
                <a:close/>
              </a:path>
              <a:path w="335280" h="464184">
                <a:moveTo>
                  <a:pt x="242939" y="107316"/>
                </a:moveTo>
                <a:lnTo>
                  <a:pt x="239943" y="110408"/>
                </a:lnTo>
                <a:lnTo>
                  <a:pt x="191260" y="159091"/>
                </a:lnTo>
                <a:lnTo>
                  <a:pt x="212867" y="159091"/>
                </a:lnTo>
                <a:lnTo>
                  <a:pt x="245160" y="126734"/>
                </a:lnTo>
                <a:lnTo>
                  <a:pt x="267097" y="126734"/>
                </a:lnTo>
                <a:lnTo>
                  <a:pt x="247863" y="107412"/>
                </a:lnTo>
                <a:lnTo>
                  <a:pt x="242939" y="107316"/>
                </a:lnTo>
                <a:close/>
              </a:path>
              <a:path w="335280" h="464184">
                <a:moveTo>
                  <a:pt x="267097" y="126734"/>
                </a:moveTo>
                <a:lnTo>
                  <a:pt x="245160" y="126734"/>
                </a:lnTo>
                <a:lnTo>
                  <a:pt x="265831" y="147502"/>
                </a:lnTo>
                <a:lnTo>
                  <a:pt x="270760" y="147600"/>
                </a:lnTo>
                <a:lnTo>
                  <a:pt x="273754" y="144508"/>
                </a:lnTo>
                <a:lnTo>
                  <a:pt x="289953" y="128182"/>
                </a:lnTo>
                <a:lnTo>
                  <a:pt x="268538" y="128182"/>
                </a:lnTo>
                <a:lnTo>
                  <a:pt x="267097" y="126734"/>
                </a:lnTo>
                <a:close/>
              </a:path>
              <a:path w="335280" h="464184">
                <a:moveTo>
                  <a:pt x="253050" y="62402"/>
                </a:moveTo>
                <a:lnTo>
                  <a:pt x="201693" y="62402"/>
                </a:lnTo>
                <a:lnTo>
                  <a:pt x="226707" y="66859"/>
                </a:lnTo>
                <a:lnTo>
                  <a:pt x="250182" y="75960"/>
                </a:lnTo>
                <a:lnTo>
                  <a:pt x="271485" y="89391"/>
                </a:lnTo>
                <a:lnTo>
                  <a:pt x="289980" y="106833"/>
                </a:lnTo>
                <a:lnTo>
                  <a:pt x="268538" y="128182"/>
                </a:lnTo>
                <a:lnTo>
                  <a:pt x="289953" y="128182"/>
                </a:lnTo>
                <a:lnTo>
                  <a:pt x="299156" y="118907"/>
                </a:lnTo>
                <a:lnTo>
                  <a:pt x="312558" y="118907"/>
                </a:lnTo>
                <a:lnTo>
                  <a:pt x="292178" y="89761"/>
                </a:lnTo>
                <a:lnTo>
                  <a:pt x="253050" y="62402"/>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sp>
        <p:nvSpPr>
          <p:cNvPr id="24" name="object 12">
            <a:extLst>
              <a:ext uri="{FF2B5EF4-FFF2-40B4-BE49-F238E27FC236}">
                <a16:creationId xmlns="" xmlns:a16="http://schemas.microsoft.com/office/drawing/2014/main" id="{7BBBEFBB-2F62-43EB-AF31-953972EFBEBF}"/>
              </a:ext>
            </a:extLst>
          </p:cNvPr>
          <p:cNvSpPr/>
          <p:nvPr/>
        </p:nvSpPr>
        <p:spPr>
          <a:xfrm>
            <a:off x="1165717" y="893261"/>
            <a:ext cx="131733" cy="229832"/>
          </a:xfrm>
          <a:custGeom>
            <a:avLst/>
            <a:gdLst/>
            <a:ahLst/>
            <a:cxnLst/>
            <a:rect l="l" t="t" r="r" b="b"/>
            <a:pathLst>
              <a:path w="62229" h="108584">
                <a:moveTo>
                  <a:pt x="46944" y="0"/>
                </a:moveTo>
                <a:lnTo>
                  <a:pt x="44046" y="388"/>
                </a:lnTo>
                <a:lnTo>
                  <a:pt x="41704" y="2223"/>
                </a:lnTo>
                <a:lnTo>
                  <a:pt x="3186" y="33036"/>
                </a:lnTo>
                <a:lnTo>
                  <a:pt x="1061" y="34678"/>
                </a:lnTo>
                <a:lnTo>
                  <a:pt x="0" y="37288"/>
                </a:lnTo>
                <a:lnTo>
                  <a:pt x="288" y="39992"/>
                </a:lnTo>
                <a:lnTo>
                  <a:pt x="8500" y="105677"/>
                </a:lnTo>
                <a:lnTo>
                  <a:pt x="11686" y="108574"/>
                </a:lnTo>
                <a:lnTo>
                  <a:pt x="16517" y="108574"/>
                </a:lnTo>
                <a:lnTo>
                  <a:pt x="17481" y="108380"/>
                </a:lnTo>
                <a:lnTo>
                  <a:pt x="60177" y="91285"/>
                </a:lnTo>
                <a:lnTo>
                  <a:pt x="61001" y="90027"/>
                </a:lnTo>
                <a:lnTo>
                  <a:pt x="22021" y="90027"/>
                </a:lnTo>
                <a:lnTo>
                  <a:pt x="16035" y="42407"/>
                </a:lnTo>
                <a:lnTo>
                  <a:pt x="40184" y="23086"/>
                </a:lnTo>
                <a:lnTo>
                  <a:pt x="55742" y="23086"/>
                </a:lnTo>
                <a:lnTo>
                  <a:pt x="54187" y="7533"/>
                </a:lnTo>
                <a:lnTo>
                  <a:pt x="54090" y="4733"/>
                </a:lnTo>
                <a:lnTo>
                  <a:pt x="52257" y="2223"/>
                </a:lnTo>
                <a:lnTo>
                  <a:pt x="49550" y="1065"/>
                </a:lnTo>
                <a:lnTo>
                  <a:pt x="46944" y="0"/>
                </a:lnTo>
                <a:close/>
              </a:path>
              <a:path w="62229" h="108584">
                <a:moveTo>
                  <a:pt x="55742" y="23086"/>
                </a:moveTo>
                <a:lnTo>
                  <a:pt x="40184" y="23086"/>
                </a:lnTo>
                <a:lnTo>
                  <a:pt x="45882" y="80467"/>
                </a:lnTo>
                <a:lnTo>
                  <a:pt x="22021" y="90027"/>
                </a:lnTo>
                <a:lnTo>
                  <a:pt x="61001" y="90027"/>
                </a:lnTo>
                <a:lnTo>
                  <a:pt x="62204" y="88192"/>
                </a:lnTo>
                <a:lnTo>
                  <a:pt x="61916" y="84811"/>
                </a:lnTo>
                <a:lnTo>
                  <a:pt x="55742" y="23086"/>
                </a:lnTo>
                <a:close/>
              </a:path>
            </a:pathLst>
          </a:custGeom>
          <a:solidFill>
            <a:srgbClr val="00AEEF"/>
          </a:solidFill>
        </p:spPr>
        <p:txBody>
          <a:bodyPr wrap="square" lIns="0" tIns="0" rIns="0" bIns="0" rtlCol="0"/>
          <a:lstStyle/>
          <a:p>
            <a:pPr defTabSz="1935510"/>
            <a:endParaRPr sz="3800">
              <a:solidFill>
                <a:prstClr val="black"/>
              </a:solidFill>
              <a:latin typeface="Calibri"/>
            </a:endParaRPr>
          </a:p>
        </p:txBody>
      </p:sp>
      <p:pic>
        <p:nvPicPr>
          <p:cNvPr id="25" name="Picture 22" descr="EARTH4"/>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615727" y="140146"/>
            <a:ext cx="1927285" cy="1884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Рисунок 10"/>
          <p:cNvPicPr/>
          <p:nvPr/>
        </p:nvPicPr>
        <p:blipFill>
          <a:blip r:embed="rId3">
            <a:extLst>
              <a:ext uri="{28A0092B-C50C-407E-A947-70E740481C1C}">
                <a14:useLocalDpi xmlns:a14="http://schemas.microsoft.com/office/drawing/2010/main" val="0"/>
              </a:ext>
            </a:extLst>
          </a:blip>
          <a:srcRect/>
          <a:stretch>
            <a:fillRect/>
          </a:stretch>
        </p:blipFill>
        <p:spPr bwMode="auto">
          <a:xfrm>
            <a:off x="7233312" y="3363775"/>
            <a:ext cx="4763070" cy="3077968"/>
          </a:xfrm>
          <a:prstGeom prst="rect">
            <a:avLst/>
          </a:prstGeom>
          <a:noFill/>
          <a:ln>
            <a:noFill/>
          </a:ln>
        </p:spPr>
      </p:pic>
    </p:spTree>
    <p:extLst>
      <p:ext uri="{BB962C8B-B14F-4D97-AF65-F5344CB8AC3E}">
        <p14:creationId xmlns:p14="http://schemas.microsoft.com/office/powerpoint/2010/main" val="19019863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09182" y="95534"/>
            <a:ext cx="11873552" cy="163773"/>
          </a:xfrm>
          <a:solidFill>
            <a:srgbClr val="0070C0"/>
          </a:solidFill>
        </p:spPr>
        <p:txBody>
          <a:bodyPr>
            <a:noAutofit/>
          </a:bodyPr>
          <a:lstStyle/>
          <a:p>
            <a:pPr algn="ctr"/>
            <a:r>
              <a:rPr lang="ru-RU" sz="4000" b="1" dirty="0">
                <a:solidFill>
                  <a:schemeClr val="bg1"/>
                </a:solidFill>
                <a:latin typeface="Arial" panose="020B0604020202020204" pitchFamily="34" charset="0"/>
                <a:cs typeface="Arial" panose="020B0604020202020204" pitchFamily="34" charset="0"/>
              </a:rPr>
              <a:t/>
            </a:r>
            <a:br>
              <a:rPr lang="ru-RU" sz="4000" b="1" dirty="0">
                <a:solidFill>
                  <a:schemeClr val="bg1"/>
                </a:solidFill>
                <a:latin typeface="Arial" panose="020B0604020202020204" pitchFamily="34" charset="0"/>
                <a:cs typeface="Arial" panose="020B0604020202020204" pitchFamily="34" charset="0"/>
              </a:rPr>
            </a:br>
            <a:endParaRPr lang="ru-RU" sz="4000" b="1" dirty="0">
              <a:solidFill>
                <a:schemeClr val="bg1"/>
              </a:solidFill>
              <a:latin typeface="Arial" panose="020B0604020202020204" pitchFamily="34" charset="0"/>
              <a:cs typeface="Arial" panose="020B0604020202020204" pitchFamily="34" charset="0"/>
            </a:endParaRPr>
          </a:p>
        </p:txBody>
      </p:sp>
      <p:sp>
        <p:nvSpPr>
          <p:cNvPr id="6" name="Текст 5">
            <a:extLst>
              <a:ext uri="{FF2B5EF4-FFF2-40B4-BE49-F238E27FC236}">
                <a16:creationId xmlns="" xmlns:a16="http://schemas.microsoft.com/office/drawing/2014/main" id="{75AFB3F2-6249-45F4-8FEF-8913F9173F9C}"/>
              </a:ext>
            </a:extLst>
          </p:cNvPr>
          <p:cNvSpPr>
            <a:spLocks noGrp="1"/>
          </p:cNvSpPr>
          <p:nvPr>
            <p:ph type="body" sz="quarter" idx="14"/>
          </p:nvPr>
        </p:nvSpPr>
        <p:spPr>
          <a:xfrm>
            <a:off x="204717" y="436728"/>
            <a:ext cx="11750722" cy="5759355"/>
          </a:xfrm>
          <a:solidFill>
            <a:schemeClr val="accent1">
              <a:lumMod val="40000"/>
              <a:lumOff val="60000"/>
            </a:schemeClr>
          </a:solidFill>
        </p:spPr>
        <p:txBody>
          <a:bodyPr/>
          <a:lstStyle/>
          <a:p>
            <a:endParaRPr lang="en-US" sz="3200" b="1" dirty="0" smtClean="0">
              <a:latin typeface="Arial" panose="020B0604020202020204" pitchFamily="34" charset="0"/>
              <a:cs typeface="Arial" panose="020B0604020202020204" pitchFamily="34" charset="0"/>
            </a:endParaRPr>
          </a:p>
          <a:p>
            <a:r>
              <a:rPr lang="uz-Cyrl-UZ" sz="3200" b="1" dirty="0" smtClean="0">
                <a:latin typeface="Arial" panose="020B0604020202020204" pitchFamily="34" charset="0"/>
                <a:cs typeface="Arial" panose="020B0604020202020204" pitchFamily="34" charset="0"/>
              </a:rPr>
              <a:t>Reja:</a:t>
            </a:r>
            <a:endParaRPr lang="en-US" sz="3200" b="1" dirty="0" smtClean="0">
              <a:latin typeface="Arial" panose="020B0604020202020204" pitchFamily="34" charset="0"/>
              <a:cs typeface="Arial" panose="020B0604020202020204" pitchFamily="34" charset="0"/>
            </a:endParaRPr>
          </a:p>
          <a:p>
            <a:endParaRPr lang="ru-RU" sz="3200" dirty="0">
              <a:latin typeface="Arial" panose="020B0604020202020204" pitchFamily="34" charset="0"/>
              <a:cs typeface="Arial" panose="020B0604020202020204" pitchFamily="34" charset="0"/>
            </a:endParaRPr>
          </a:p>
          <a:p>
            <a:r>
              <a:rPr lang="uz-Cyrl-UZ" sz="3200" dirty="0">
                <a:latin typeface="Arial" panose="020B0604020202020204" pitchFamily="34" charset="0"/>
                <a:cs typeface="Arial" panose="020B0604020202020204" pitchFamily="34" charset="0"/>
              </a:rPr>
              <a:t>1. Xalqaro tadqiqotlarning tashkil etilishi.</a:t>
            </a:r>
            <a:endParaRPr lang="ru-RU" sz="3200" dirty="0">
              <a:latin typeface="Arial" panose="020B0604020202020204" pitchFamily="34" charset="0"/>
              <a:cs typeface="Arial" panose="020B0604020202020204" pitchFamily="34" charset="0"/>
            </a:endParaRPr>
          </a:p>
          <a:p>
            <a:r>
              <a:rPr lang="uz-Cyrl-UZ" sz="3200" dirty="0">
                <a:latin typeface="Arial" panose="020B0604020202020204" pitchFamily="34" charset="0"/>
                <a:cs typeface="Arial" panose="020B0604020202020204" pitchFamily="34" charset="0"/>
              </a:rPr>
              <a:t> 2. STEAM-ta’limi –fanlararo bog‘lanishlar va amaliy yondashuv.</a:t>
            </a:r>
            <a:endParaRPr lang="ru-RU" sz="3200" dirty="0">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2504" y="3425588"/>
            <a:ext cx="5621352" cy="3147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26404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82687"/>
          </a:xfrm>
          <a:solidFill>
            <a:schemeClr val="accent1">
              <a:lumMod val="40000"/>
              <a:lumOff val="60000"/>
            </a:schemeClr>
          </a:solidFill>
        </p:spPr>
        <p:txBody>
          <a:bodyPr>
            <a:noAutofit/>
          </a:bodyPr>
          <a:lstStyle/>
          <a:p>
            <a:r>
              <a:rPr lang="ru-RU" sz="3600" dirty="0"/>
              <a:t> </a:t>
            </a:r>
            <a:r>
              <a:rPr lang="en-US" sz="2800" dirty="0">
                <a:latin typeface="Arial" panose="020B0604020202020204" pitchFamily="34" charset="0"/>
                <a:cs typeface="Arial" panose="020B0604020202020204" pitchFamily="34" charset="0"/>
              </a:rPr>
              <a:t>AQSH, </a:t>
            </a:r>
            <a:r>
              <a:rPr lang="en-US" sz="2800" dirty="0" err="1">
                <a:latin typeface="Arial" panose="020B0604020202020204" pitchFamily="34" charset="0"/>
                <a:cs typeface="Arial" panose="020B0604020202020204" pitchFamily="34" charset="0"/>
              </a:rPr>
              <a:t>Singapur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Koreya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Avstraliya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Xitoy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Buyuk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Britaniya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Isroil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kabi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ko‘pgina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mamlakatlarda</a:t>
            </a:r>
            <a:r>
              <a:rPr lang="en-US" sz="2800" dirty="0">
                <a:latin typeface="Arial" panose="020B0604020202020204" pitchFamily="34" charset="0"/>
                <a:cs typeface="Arial" panose="020B0604020202020204" pitchFamily="34" charset="0"/>
              </a:rPr>
              <a:t> STEAM-</a:t>
            </a:r>
            <a:r>
              <a:rPr lang="en-US" sz="2800" dirty="0" err="1">
                <a:latin typeface="Arial" panose="020B0604020202020204" pitchFamily="34" charset="0"/>
                <a:cs typeface="Arial" panose="020B0604020202020204" pitchFamily="34" charset="0"/>
              </a:rPr>
              <a:t>ta’limi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sohasida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davlat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dasturlari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oshirilmoqda</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err="1">
                <a:latin typeface="Arial" panose="020B0604020202020204" pitchFamily="34" charset="0"/>
                <a:cs typeface="Arial" panose="020B0604020202020204" pitchFamily="34" charset="0"/>
              </a:rPr>
              <a:t>Ko‘pgina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mamlakatlarda</a:t>
            </a:r>
            <a:r>
              <a:rPr lang="en-US" sz="2800" dirty="0">
                <a:latin typeface="Arial" panose="020B0604020202020204" pitchFamily="34" charset="0"/>
                <a:cs typeface="Arial" panose="020B0604020202020204" pitchFamily="34" charset="0"/>
              </a:rPr>
              <a:t>   STEAM-</a:t>
            </a:r>
            <a:r>
              <a:rPr lang="en-US" sz="2800" dirty="0" err="1">
                <a:latin typeface="Arial" panose="020B0604020202020204" pitchFamily="34" charset="0"/>
                <a:cs typeface="Arial" panose="020B0604020202020204" pitchFamily="34" charset="0"/>
              </a:rPr>
              <a:t>ta’limi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quyidagi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sabablarga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ko‘ra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baholanadi:yaqin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yillarda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dunyoda</a:t>
            </a:r>
            <a:r>
              <a:rPr lang="en-US" sz="2800" dirty="0">
                <a:latin typeface="Arial" panose="020B0604020202020204" pitchFamily="34" charset="0"/>
                <a:cs typeface="Arial" panose="020B0604020202020204" pitchFamily="34" charset="0"/>
              </a:rPr>
              <a:t> IT-</a:t>
            </a:r>
            <a:r>
              <a:rPr lang="en-US" sz="2800" dirty="0" err="1">
                <a:latin typeface="Arial" panose="020B0604020202020204" pitchFamily="34" charset="0"/>
                <a:cs typeface="Arial" panose="020B0604020202020204" pitchFamily="34" charset="0"/>
              </a:rPr>
              <a:t>mutaxassislari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programmistlar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injenerlar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texnologik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chiqarish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mutaxassislari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boshqa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shunga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o‘xshash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mutaxassisliklarning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keskin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yetishmovchiligi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yuzaga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keladi</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err="1">
                <a:latin typeface="Arial" panose="020B0604020202020204" pitchFamily="34" charset="0"/>
                <a:cs typeface="Arial" panose="020B0604020202020204" pitchFamily="34" charset="0"/>
              </a:rPr>
              <a:t>kelajakda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hozir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tasavvur</a:t>
            </a:r>
            <a:r>
              <a:rPr lang="en-US" sz="2800" dirty="0">
                <a:latin typeface="Arial" panose="020B0604020202020204" pitchFamily="34" charset="0"/>
                <a:cs typeface="Arial" panose="020B0604020202020204" pitchFamily="34" charset="0"/>
              </a:rPr>
              <a:t> ham </a:t>
            </a:r>
            <a:r>
              <a:rPr lang="en-US" sz="2800" dirty="0" err="1">
                <a:latin typeface="Arial" panose="020B0604020202020204" pitchFamily="34" charset="0"/>
                <a:cs typeface="Arial" panose="020B0604020202020204" pitchFamily="34" charset="0"/>
              </a:rPr>
              <a:t>qilish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qiyin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kasblar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yuzaga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keladiki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barchasi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tabiiy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bog‘liq</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holda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texnologiya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hamda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texnologik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chiqarishga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oiddir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Ayniqsa</a:t>
            </a: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bio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nanotexnologiya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mutaxassislariga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ehtiyoj</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ortadi</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65652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r>
              <a:rPr lang="en-US" sz="3600" dirty="0"/>
              <a:t> </a:t>
            </a:r>
            <a:r>
              <a:rPr lang="en-US" sz="2800" b="1" dirty="0">
                <a:latin typeface="Arial" panose="020B0604020202020204" pitchFamily="34" charset="0"/>
                <a:cs typeface="Arial" panose="020B0604020202020204" pitchFamily="34" charset="0"/>
              </a:rPr>
              <a:t>STEAM-</a:t>
            </a:r>
            <a:r>
              <a:rPr lang="en-US" sz="2800" b="1" dirty="0" err="1">
                <a:latin typeface="Arial" panose="020B0604020202020204" pitchFamily="34" charset="0"/>
                <a:cs typeface="Arial" panose="020B0604020202020204" pitchFamily="34" charset="0"/>
              </a:rPr>
              <a:t>ta’limi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fanlararo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bog‘lanishlar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yondashuvga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asoslangan</a:t>
            </a:r>
            <a:r>
              <a:rPr lang="en-US" sz="2800" dirty="0">
                <a:latin typeface="Arial" panose="020B0604020202020204" pitchFamily="34" charset="0"/>
                <a:cs typeface="Arial" panose="020B0604020202020204" pitchFamily="34" charset="0"/>
              </a:rPr>
              <a:t>.  U </a:t>
            </a:r>
            <a:r>
              <a:rPr lang="en-US" sz="2800" dirty="0" err="1">
                <a:latin typeface="Arial" panose="020B0604020202020204" pitchFamily="34" charset="0"/>
                <a:cs typeface="Arial" panose="020B0604020202020204" pitchFamily="34" charset="0"/>
              </a:rPr>
              <a:t>ilmiy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metod</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kundalik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hayotda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qanday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qo‘llanilishini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namoyish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etadi</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o‘quvchilarning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loyiha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o‘quv-tadqiqot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faoliyatini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tashqarida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oshirilishi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imkonini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beradi</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b="1" dirty="0">
                <a:latin typeface="Arial" panose="020B0604020202020204" pitchFamily="34" charset="0"/>
                <a:cs typeface="Arial" panose="020B0604020202020204" pitchFamily="34" charset="0"/>
              </a:rPr>
              <a:t>STEAM </a:t>
            </a:r>
            <a:r>
              <a:rPr lang="en-US" sz="2800" b="1" dirty="0" err="1">
                <a:latin typeface="Arial" panose="020B0604020202020204" pitchFamily="34" charset="0"/>
                <a:cs typeface="Arial" panose="020B0604020202020204" pitchFamily="34" charset="0"/>
              </a:rPr>
              <a:t>yondashuvining</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asosiy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g‘oyasi</a:t>
            </a:r>
            <a:r>
              <a:rPr lang="en-US" sz="2800" b="1"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quyidagicha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amaliyot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nazariy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kabi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muhimdir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o‘quvchilar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jarayonida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nafaqat</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o‘z</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aqlini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balki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qo‘llarini</a:t>
            </a:r>
            <a:r>
              <a:rPr lang="en-US" sz="2800" dirty="0">
                <a:latin typeface="Arial" panose="020B0604020202020204" pitchFamily="34" charset="0"/>
                <a:cs typeface="Arial" panose="020B0604020202020204" pitchFamily="34" charset="0"/>
              </a:rPr>
              <a:t> ham </a:t>
            </a:r>
            <a:r>
              <a:rPr lang="en-US" sz="2800" dirty="0" err="1">
                <a:latin typeface="Arial" panose="020B0604020202020204" pitchFamily="34" charset="0"/>
                <a:cs typeface="Arial" panose="020B0604020202020204" pitchFamily="34" charset="0"/>
              </a:rPr>
              <a:t>ishlatishga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majburdirlar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Sinf</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xonasida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jarayoni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jadal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rivojlanayotgan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olam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o‘zgarishlaridan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ortda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qolmoqda</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STEAM </a:t>
            </a:r>
            <a:r>
              <a:rPr lang="en-US" sz="2800" b="1" dirty="0" err="1">
                <a:latin typeface="Arial" panose="020B0604020202020204" pitchFamily="34" charset="0"/>
                <a:cs typeface="Arial" panose="020B0604020202020204" pitchFamily="34" charset="0"/>
              </a:rPr>
              <a:t>yondashuvining</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asosiy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xususiyati</a:t>
            </a:r>
            <a:r>
              <a:rPr lang="en-US" sz="2800" b="1"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shundaki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o‘quvchilar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ko‘pchilik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samarali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o‘rganishda</a:t>
            </a:r>
            <a:r>
              <a:rPr lang="en-US" sz="2800" dirty="0">
                <a:latin typeface="Arial" panose="020B0604020202020204" pitchFamily="34" charset="0"/>
                <a:cs typeface="Arial" panose="020B0604020202020204" pitchFamily="34" charset="0"/>
              </a:rPr>
              <a:t> ham </a:t>
            </a:r>
            <a:r>
              <a:rPr lang="en-US" sz="2800" dirty="0" err="1">
                <a:latin typeface="Arial" panose="020B0604020202020204" pitchFamily="34" charset="0"/>
                <a:cs typeface="Arial" panose="020B0604020202020204" pitchFamily="34" charset="0"/>
              </a:rPr>
              <a:t>aqli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hamda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qo‘llaridan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foydalanishadi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mustaqil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egallashadi</a:t>
            </a:r>
            <a:endParaRPr lang="ru-RU" sz="2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780881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екст 5">
            <a:extLst>
              <a:ext uri="{FF2B5EF4-FFF2-40B4-BE49-F238E27FC236}">
                <a16:creationId xmlns="" xmlns:a16="http://schemas.microsoft.com/office/drawing/2014/main" id="{75AFB3F2-6249-45F4-8FEF-8913F9173F9C}"/>
              </a:ext>
            </a:extLst>
          </p:cNvPr>
          <p:cNvSpPr>
            <a:spLocks noGrp="1"/>
          </p:cNvSpPr>
          <p:nvPr>
            <p:ph type="body" sz="quarter" idx="14"/>
          </p:nvPr>
        </p:nvSpPr>
        <p:spPr>
          <a:xfrm>
            <a:off x="232013" y="95534"/>
            <a:ext cx="11750721" cy="6588601"/>
          </a:xfrm>
          <a:solidFill>
            <a:schemeClr val="bg1"/>
          </a:solidFill>
        </p:spPr>
        <p:txBody>
          <a:bodyPr/>
          <a:lstStyle/>
          <a:p>
            <a:r>
              <a:rPr lang="en-US" sz="2800" dirty="0">
                <a:latin typeface="Arial" panose="020B0604020202020204" pitchFamily="34" charset="0"/>
                <a:cs typeface="Arial" panose="020B0604020202020204" pitchFamily="34" charset="0"/>
              </a:rPr>
              <a:t>STEAM </a:t>
            </a:r>
            <a:r>
              <a:rPr lang="en-US" sz="2800" dirty="0" err="1">
                <a:latin typeface="Arial" panose="020B0604020202020204" pitchFamily="34" charset="0"/>
                <a:cs typeface="Arial" panose="020B0604020202020204" pitchFamily="34" charset="0"/>
              </a:rPr>
              <a:t>ta’lim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muhitida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o‘quvchilar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egallagan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bilimlaridan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zahotiyoq</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foydalanadilar</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Shu</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sababdan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ulg‘ayib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voyaga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yetgach</a:t>
            </a:r>
            <a:r>
              <a:rPr lang="en-US" sz="2800" dirty="0">
                <a:latin typeface="Arial" panose="020B0604020202020204" pitchFamily="34" charset="0"/>
                <a:cs typeface="Arial" panose="020B0604020202020204" pitchFamily="34" charset="0"/>
              </a:rPr>
              <a:t>, real </a:t>
            </a:r>
            <a:r>
              <a:rPr lang="en-US" sz="2800" dirty="0" err="1">
                <a:latin typeface="Arial" panose="020B0604020202020204" pitchFamily="34" charset="0"/>
                <a:cs typeface="Arial" panose="020B0604020202020204" pitchFamily="34" charset="0"/>
              </a:rPr>
              <a:t>hayotda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uchraydigan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turli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muammolarga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duch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kelishganida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masalan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atrof-muhit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ifloslanishi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bo‘ladimi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iqlim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o‘zgarishimi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kabi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murakkab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muammmolarni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yechish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uchun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faqatgina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turli</a:t>
            </a:r>
            <a:r>
              <a:rPr lang="en-US" sz="2800" dirty="0">
                <a:latin typeface="Arial" panose="020B0604020202020204" pitchFamily="34" charset="0"/>
                <a:cs typeface="Arial" panose="020B0604020202020204" pitchFamily="34" charset="0"/>
              </a:rPr>
              <a:t> fan </a:t>
            </a:r>
            <a:r>
              <a:rPr lang="en-US" sz="2800" dirty="0" err="1">
                <a:latin typeface="Arial" panose="020B0604020202020204" pitchFamily="34" charset="0"/>
                <a:cs typeface="Arial" panose="020B0604020202020204" pitchFamily="34" charset="0"/>
              </a:rPr>
              <a:t>sohalari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bo‘yicha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egallagan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o‘z</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suyanishlari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hamkorlikda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ishlashlari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zarurligini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tushunishadi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bitta</a:t>
            </a:r>
            <a:r>
              <a:rPr lang="en-US" sz="2800" dirty="0">
                <a:latin typeface="Arial" panose="020B0604020202020204" pitchFamily="34" charset="0"/>
                <a:cs typeface="Arial" panose="020B0604020202020204" pitchFamily="34" charset="0"/>
              </a:rPr>
              <a:t> fan </a:t>
            </a:r>
            <a:r>
              <a:rPr lang="en-US" sz="2800" dirty="0" err="1">
                <a:latin typeface="Arial" panose="020B0604020202020204" pitchFamily="34" charset="0"/>
                <a:cs typeface="Arial" panose="020B0604020202020204" pitchFamily="34" charset="0"/>
              </a:rPr>
              <a:t>doirasidagi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bilimlargagina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tayanish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yetarli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bo‘lmaydi</a:t>
            </a:r>
            <a:r>
              <a:rPr lang="en-US" sz="2800" dirty="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Shunga</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ko‘ra</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yondashuv</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o‘qitish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metodigina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emas</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balki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fikrlash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uslubi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hamdir</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STEAM </a:t>
            </a:r>
            <a:r>
              <a:rPr lang="en-US" sz="2800" dirty="0" err="1">
                <a:latin typeface="Arial" panose="020B0604020202020204" pitchFamily="34" charset="0"/>
                <a:cs typeface="Arial" panose="020B0604020202020204" pitchFamily="34" charset="0"/>
              </a:rPr>
              <a:t>ta’limida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o‘quvchilarning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ko‘nikmalarini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rivojlantirishga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katta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e’tibor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berilishi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natijasida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hamkorlikda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ijodiy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qobiliyati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rivojlanadi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irodasi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mustahkamlanadi</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385" y="4962122"/>
            <a:ext cx="28575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5269" y="4962122"/>
            <a:ext cx="28575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5698" y="4571597"/>
            <a:ext cx="2295525" cy="199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11142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3"/>
            <a:ext cx="11900847" cy="4449170"/>
          </a:xfrm>
          <a:solidFill>
            <a:schemeClr val="accent1">
              <a:lumMod val="40000"/>
              <a:lumOff val="60000"/>
            </a:schemeClr>
          </a:solidFill>
        </p:spPr>
        <p:txBody>
          <a:bodyPr>
            <a:noAutofit/>
          </a:bodyPr>
          <a:lstStyle/>
          <a:p>
            <a:pPr algn="just"/>
            <a:r>
              <a:rPr lang="en-US" sz="3600" dirty="0"/>
              <a:t> </a:t>
            </a:r>
            <a:r>
              <a:rPr lang="en-US" sz="2800" dirty="0">
                <a:latin typeface="Arial" panose="020B0604020202020204" pitchFamily="34" charset="0"/>
                <a:cs typeface="Arial" panose="020B0604020202020204" pitchFamily="34" charset="0"/>
              </a:rPr>
              <a:t>STEAM </a:t>
            </a:r>
            <a:r>
              <a:rPr lang="en-US" sz="2800" dirty="0" err="1">
                <a:latin typeface="Arial" panose="020B0604020202020204" pitchFamily="34" charset="0"/>
                <a:cs typeface="Arial" panose="020B0604020202020204" pitchFamily="34" charset="0"/>
              </a:rPr>
              <a:t>Amerikada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chiqilgan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Ayrim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o‘z</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bitiruvchilarining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keyingi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faoliyatini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kuzatib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tabiiy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fanlar,texnologiya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muhandislik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mahorati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matematika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integratsiyalashga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qaror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qilishdi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shunday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qilib</a:t>
            </a:r>
            <a:r>
              <a:rPr lang="en-US" sz="2800" dirty="0">
                <a:latin typeface="Arial" panose="020B0604020202020204" pitchFamily="34" charset="0"/>
                <a:cs typeface="Arial" panose="020B0604020202020204" pitchFamily="34" charset="0"/>
              </a:rPr>
              <a:t>, STEM (Science, Technique, Engineering and Math) </a:t>
            </a:r>
            <a:r>
              <a:rPr lang="en-US" sz="2800" dirty="0" err="1">
                <a:latin typeface="Arial" panose="020B0604020202020204" pitchFamily="34" charset="0"/>
                <a:cs typeface="Arial" panose="020B0604020202020204" pitchFamily="34" charset="0"/>
              </a:rPr>
              <a:t>tizimi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yuzaga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keldi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Keyinchalik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unga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san’at</a:t>
            </a:r>
            <a:r>
              <a:rPr lang="en-US" sz="2800" dirty="0">
                <a:latin typeface="Arial" panose="020B0604020202020204" pitchFamily="34" charset="0"/>
                <a:cs typeface="Arial" panose="020B0604020202020204" pitchFamily="34" charset="0"/>
              </a:rPr>
              <a:t> (Art) </a:t>
            </a:r>
            <a:r>
              <a:rPr lang="en-US" sz="2800" dirty="0" err="1">
                <a:latin typeface="Arial" panose="020B0604020202020204" pitchFamily="34" charset="0"/>
                <a:cs typeface="Arial" panose="020B0604020202020204" pitchFamily="34" charset="0"/>
              </a:rPr>
              <a:t>qo‘shildi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endilikda</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oxirigacha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shakllandi</a:t>
            </a: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en-US" sz="2800" dirty="0" err="1" smtClean="0">
                <a:latin typeface="Arial" panose="020B0604020202020204" pitchFamily="34" charset="0"/>
                <a:cs typeface="Arial" panose="020B0604020202020204" pitchFamily="34" charset="0"/>
              </a:rPr>
              <a:t>O‘qituvchilarning</a:t>
            </a: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fikricha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egallangan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o‘quvchilarning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kelajakda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malalkali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mutaxassislar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yetishishlariga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yordam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beradi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Natijada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egallashga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zahotiyoq</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qo‘llashga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harakat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qilishadi</a:t>
            </a:r>
            <a:r>
              <a:rPr lang="en-US"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975" y="4595768"/>
            <a:ext cx="2967227" cy="2254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1866" y="4689166"/>
            <a:ext cx="3130999" cy="18785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558120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pPr algn="just"/>
            <a:r>
              <a:rPr lang="en-US" sz="3600" dirty="0"/>
              <a:t> </a:t>
            </a:r>
            <a:r>
              <a:rPr lang="en-US" sz="2800" dirty="0" err="1">
                <a:latin typeface="Arial" panose="020B0604020202020204" pitchFamily="34" charset="0"/>
                <a:cs typeface="Arial" panose="020B0604020202020204" pitchFamily="34" charset="0"/>
              </a:rPr>
              <a:t>Respublikamizning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hududida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iqtidorli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yoshlarni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aniqlash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maqsadida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Prezident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ochildi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ular</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dasturida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o‘qitishga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ixtisoslashgan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bo‘ldi</a:t>
            </a:r>
            <a:r>
              <a:rPr lang="en-US" sz="2800" dirty="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S</a:t>
            </a:r>
            <a:r>
              <a:rPr lang="en-US" sz="2800" dirty="0" err="1">
                <a:latin typeface="Arial" panose="020B0604020202020204" pitchFamily="34" charset="0"/>
                <a:cs typeface="Arial" panose="020B0604020202020204" pitchFamily="34" charset="0"/>
              </a:rPr>
              <a:t>hu</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o‘rinda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qayd</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kerakki</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an’anaviy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o‘qitishga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muqobil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yondashuv</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hisoblanadi</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bolalar</a:t>
            </a:r>
            <a:r>
              <a:rPr lang="en-US" sz="2800" dirty="0">
                <a:latin typeface="Arial" panose="020B0604020202020204" pitchFamily="34" charset="0"/>
                <a:cs typeface="Arial" panose="020B0604020202020204" pitchFamily="34" charset="0"/>
              </a:rPr>
              <a:t> Science (</a:t>
            </a:r>
            <a:r>
              <a:rPr lang="en-US" sz="2800" dirty="0" err="1">
                <a:latin typeface="Arial" panose="020B0604020202020204" pitchFamily="34" charset="0"/>
                <a:cs typeface="Arial" panose="020B0604020202020204" pitchFamily="34" charset="0"/>
              </a:rPr>
              <a:t>tabiiy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a:t>
            </a:r>
            <a:r>
              <a:rPr lang="en-US" sz="2800" dirty="0">
                <a:latin typeface="Arial" panose="020B0604020202020204" pitchFamily="34" charset="0"/>
                <a:cs typeface="Arial" panose="020B0604020202020204" pitchFamily="34" charset="0"/>
              </a:rPr>
              <a:t>), Technology (</a:t>
            </a:r>
            <a:r>
              <a:rPr lang="en-US" sz="2800" dirty="0" err="1">
                <a:latin typeface="Arial" panose="020B0604020202020204" pitchFamily="34" charset="0"/>
                <a:cs typeface="Arial" panose="020B0604020202020204" pitchFamily="34" charset="0"/>
              </a:rPr>
              <a:t>texnologiya</a:t>
            </a:r>
            <a:r>
              <a:rPr lang="en-US" sz="2800" dirty="0">
                <a:latin typeface="Arial" panose="020B0604020202020204" pitchFamily="34" charset="0"/>
                <a:cs typeface="Arial" panose="020B0604020202020204" pitchFamily="34" charset="0"/>
              </a:rPr>
              <a:t>), Engineering (</a:t>
            </a:r>
            <a:r>
              <a:rPr lang="en-US" sz="2800" dirty="0" err="1">
                <a:latin typeface="Arial" panose="020B0604020202020204" pitchFamily="34" charset="0"/>
                <a:cs typeface="Arial" panose="020B0604020202020204" pitchFamily="34" charset="0"/>
              </a:rPr>
              <a:t>muhandislik</a:t>
            </a:r>
            <a:r>
              <a:rPr lang="en-US" sz="2800" dirty="0">
                <a:latin typeface="Arial" panose="020B0604020202020204" pitchFamily="34" charset="0"/>
                <a:cs typeface="Arial" panose="020B0604020202020204" pitchFamily="34" charset="0"/>
              </a:rPr>
              <a:t>), Art (</a:t>
            </a:r>
            <a:r>
              <a:rPr lang="en-US" sz="2800" dirty="0" err="1">
                <a:latin typeface="Arial" panose="020B0604020202020204" pitchFamily="34" charset="0"/>
                <a:cs typeface="Arial" panose="020B0604020202020204" pitchFamily="34" charset="0"/>
              </a:rPr>
              <a:t>san’at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Mathematics (</a:t>
            </a:r>
            <a:r>
              <a:rPr lang="en-US" sz="2800" dirty="0" err="1">
                <a:latin typeface="Arial" panose="020B0604020202020204" pitchFamily="34" charset="0"/>
                <a:cs typeface="Arial" panose="020B0604020202020204" pitchFamily="34" charset="0"/>
              </a:rPr>
              <a:t>matematika</a:t>
            </a:r>
            <a:r>
              <a:rPr lang="en-US" sz="2800" dirty="0">
                <a:latin typeface="Arial" panose="020B0604020202020204" pitchFamily="34" charset="0"/>
                <a:cs typeface="Arial" panose="020B0604020202020204" pitchFamily="34" charset="0"/>
              </a:rPr>
              <a:t>)</a:t>
            </a:r>
            <a:r>
              <a:rPr lang="en-US" sz="2800" dirty="0" err="1">
                <a:latin typeface="Arial" panose="020B0604020202020204" pitchFamily="34" charset="0"/>
                <a:cs typeface="Arial" panose="020B0604020202020204" pitchFamily="34" charset="0"/>
              </a:rPr>
              <a:t>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fanlararo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bog‘lanishlar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yondashuvga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asoslangan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holda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o‘rganadilar</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o‘quvchilarning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loyiha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o‘quv-tadqiqot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faoliyatini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maktabdan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tashqarida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oshirilishi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imkonini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beradi</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endParaRPr lang="ru-RU" sz="2800" dirty="0">
              <a:latin typeface="Arial" panose="020B0604020202020204" pitchFamily="34" charset="0"/>
              <a:cs typeface="Arial" panose="020B0604020202020204"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864" y="4005807"/>
            <a:ext cx="4018104" cy="2497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029" y="4033103"/>
            <a:ext cx="4274634" cy="2497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88969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 calcmode="lin" valueType="num">
                                      <p:cBhvr additive="base">
                                        <p:cTn id="13" dur="500" fill="hold"/>
                                        <p:tgtEl>
                                          <p:spTgt spid="4098"/>
                                        </p:tgtEl>
                                        <p:attrNameLst>
                                          <p:attrName>ppt_x</p:attrName>
                                        </p:attrNameLst>
                                      </p:cBhvr>
                                      <p:tavLst>
                                        <p:tav tm="0">
                                          <p:val>
                                            <p:strVal val="#ppt_x"/>
                                          </p:val>
                                        </p:tav>
                                        <p:tav tm="100000">
                                          <p:val>
                                            <p:strVal val="#ppt_x"/>
                                          </p:val>
                                        </p:tav>
                                      </p:tavLst>
                                    </p:anim>
                                    <p:anim calcmode="lin" valueType="num">
                                      <p:cBhvr additive="base">
                                        <p:cTn id="14"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099"/>
                                        </p:tgtEl>
                                        <p:attrNameLst>
                                          <p:attrName>style.visibility</p:attrName>
                                        </p:attrNameLst>
                                      </p:cBhvr>
                                      <p:to>
                                        <p:strVal val="visible"/>
                                      </p:to>
                                    </p:set>
                                    <p:anim calcmode="lin" valueType="num">
                                      <p:cBhvr additive="base">
                                        <p:cTn id="19" dur="500" fill="hold"/>
                                        <p:tgtEl>
                                          <p:spTgt spid="4099"/>
                                        </p:tgtEl>
                                        <p:attrNameLst>
                                          <p:attrName>ppt_x</p:attrName>
                                        </p:attrNameLst>
                                      </p:cBhvr>
                                      <p:tavLst>
                                        <p:tav tm="0">
                                          <p:val>
                                            <p:strVal val="#ppt_x"/>
                                          </p:val>
                                        </p:tav>
                                        <p:tav tm="100000">
                                          <p:val>
                                            <p:strVal val="#ppt_x"/>
                                          </p:val>
                                        </p:tav>
                                      </p:tavLst>
                                    </p:anim>
                                    <p:anim calcmode="lin" valueType="num">
                                      <p:cBhvr additive="base">
                                        <p:cTn id="20"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r>
              <a:rPr lang="en-US" sz="3600" dirty="0"/>
              <a:t> </a:t>
            </a:r>
            <a:r>
              <a:rPr lang="en-US" sz="2800" b="1" dirty="0" err="1">
                <a:latin typeface="Arial" panose="020B0604020202020204" pitchFamily="34" charset="0"/>
                <a:cs typeface="Arial" panose="020B0604020202020204" pitchFamily="34" charset="0"/>
              </a:rPr>
              <a:t>Ko‘pgina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mamlakatlarda</a:t>
            </a:r>
            <a:r>
              <a:rPr lang="en-US" sz="2800" b="1" dirty="0">
                <a:latin typeface="Arial" panose="020B0604020202020204" pitchFamily="34" charset="0"/>
                <a:cs typeface="Arial" panose="020B0604020202020204" pitchFamily="34" charset="0"/>
              </a:rPr>
              <a:t> STEAM-</a:t>
            </a:r>
            <a:r>
              <a:rPr lang="en-US" sz="2800" b="1" dirty="0" err="1">
                <a:latin typeface="Arial" panose="020B0604020202020204" pitchFamily="34" charset="0"/>
                <a:cs typeface="Arial" panose="020B0604020202020204" pitchFamily="34" charset="0"/>
              </a:rPr>
              <a:t>ta’limi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quyidagi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sabablarga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ko‘ra</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yuqori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baholanadi</a:t>
            </a:r>
            <a:r>
              <a:rPr lang="en-US" sz="2800" b="1" dirty="0" smtClean="0">
                <a:latin typeface="Arial" panose="020B0604020202020204" pitchFamily="34" charset="0"/>
                <a:cs typeface="Arial" panose="020B0604020202020204" pitchFamily="34" charset="0"/>
              </a:rPr>
              <a:t>:</a:t>
            </a:r>
            <a:br>
              <a:rPr lang="en-US" sz="2800" b="1"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a:t>
            </a:r>
            <a:r>
              <a:rPr lang="en-US" sz="2800" dirty="0" err="1">
                <a:latin typeface="Arial" panose="020B0604020202020204" pitchFamily="34" charset="0"/>
                <a:cs typeface="Arial" panose="020B0604020202020204" pitchFamily="34" charset="0"/>
              </a:rPr>
              <a:t>yaqin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yillarda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dunyoda</a:t>
            </a:r>
            <a:r>
              <a:rPr lang="en-US" sz="2800" dirty="0">
                <a:latin typeface="Arial" panose="020B0604020202020204" pitchFamily="34" charset="0"/>
                <a:cs typeface="Arial" panose="020B0604020202020204" pitchFamily="34" charset="0"/>
              </a:rPr>
              <a:t> IT-</a:t>
            </a:r>
            <a:r>
              <a:rPr lang="en-US" sz="2800" dirty="0" err="1">
                <a:latin typeface="Arial" panose="020B0604020202020204" pitchFamily="34" charset="0"/>
                <a:cs typeface="Arial" panose="020B0604020202020204" pitchFamily="34" charset="0"/>
              </a:rPr>
              <a:t>mutaxassislari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dasturchilar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muhandislar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texnologik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ishlab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chiqarish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mutaxassislari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boshqa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shunga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o‘xshash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mutaxassisliklarning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keskin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yetishmovchiligi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yuzaga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keladi</a:t>
            </a:r>
            <a:r>
              <a:rPr lang="en-US" sz="2800" dirty="0">
                <a:latin typeface="Arial" panose="020B0604020202020204" pitchFamily="34" charset="0"/>
                <a:cs typeface="Arial" panose="020B0604020202020204" pitchFamily="34" charset="0"/>
              </a:rPr>
              <a:t>; </a:t>
            </a: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-kelajakda hozir tasavvur ham qilish qiyin bo‘lgan kasblar yuzaga keladiki, ularning barchasi tabiiy fanlar bilan bog‘liq  holda texnologiya hamda yuqori texnologik ishlab chiqarishga oiddir. Ayniqsa, </a:t>
            </a:r>
            <a:r>
              <a:rPr lang="uz-Cyrl-UZ" sz="2800" dirty="0" smtClean="0">
                <a:latin typeface="Arial" panose="020B0604020202020204" pitchFamily="34" charset="0"/>
                <a:cs typeface="Arial" panose="020B0604020202020204" pitchFamily="34" charset="0"/>
              </a:rPr>
              <a:t>bio </a:t>
            </a:r>
            <a:r>
              <a:rPr lang="uz-Cyrl-UZ" sz="2800" dirty="0">
                <a:latin typeface="Arial" panose="020B0604020202020204" pitchFamily="34" charset="0"/>
                <a:cs typeface="Arial" panose="020B0604020202020204" pitchFamily="34" charset="0"/>
              </a:rPr>
              <a:t>va nanotexnologiya mutaxassislariga ehtiyoj ortadi</a:t>
            </a:r>
            <a:r>
              <a:rPr lang="uz-Cyrl-UZ" sz="2800" dirty="0" smtClean="0">
                <a:latin typeface="Arial" panose="020B0604020202020204" pitchFamily="34" charset="0"/>
                <a:cs typeface="Arial" panose="020B0604020202020204" pitchFamily="34" charset="0"/>
              </a:rPr>
              <a:t>;</a:t>
            </a: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-kelajak mutaxassislari har tomonlama tayyorgarlikka ega bo‘lgan va ta’limning turli sohalari: tabiiy fanlar, muhandislik  va texnologiyadan bilimlarga ega bo‘lishlari talab qilinadi.</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411749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50125" y="109182"/>
            <a:ext cx="11900847" cy="6496334"/>
          </a:xfrm>
          <a:solidFill>
            <a:schemeClr val="accent1">
              <a:lumMod val="40000"/>
              <a:lumOff val="60000"/>
            </a:schemeClr>
          </a:solidFill>
        </p:spPr>
        <p:txBody>
          <a:bodyPr>
            <a:noAutofit/>
          </a:bodyPr>
          <a:lstStyle/>
          <a:p>
            <a:r>
              <a:rPr lang="en-US" sz="4000" dirty="0">
                <a:latin typeface="Arial" panose="020B0604020202020204" pitchFamily="34" charset="0"/>
                <a:cs typeface="Arial" panose="020B0604020202020204" pitchFamily="34" charset="0"/>
              </a:rPr>
              <a:t> </a:t>
            </a:r>
            <a:r>
              <a:rPr lang="en-US" sz="2800" dirty="0">
                <a:latin typeface="Arial" panose="020B0604020202020204" pitchFamily="34" charset="0"/>
                <a:cs typeface="Arial" panose="020B0604020202020204" pitchFamily="34" charset="0"/>
              </a:rPr>
              <a:t>STEAM </a:t>
            </a:r>
            <a:r>
              <a:rPr lang="en-US" sz="2800" dirty="0" err="1">
                <a:latin typeface="Arial" panose="020B0604020202020204" pitchFamily="34" charset="0"/>
                <a:cs typeface="Arial" panose="020B0604020202020204" pitchFamily="34" charset="0"/>
              </a:rPr>
              <a:t>ta’limi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egallangan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bilimlarni</a:t>
            </a:r>
            <a:r>
              <a:rPr lang="en-US" sz="2800" dirty="0">
                <a:latin typeface="Arial" panose="020B0604020202020204" pitchFamily="34" charset="0"/>
                <a:cs typeface="Arial" panose="020B0604020202020204" pitchFamily="34" charset="0"/>
              </a:rPr>
              <a:t> real </a:t>
            </a:r>
            <a:r>
              <a:rPr lang="en-US" sz="2800" dirty="0" err="1">
                <a:latin typeface="Arial" panose="020B0604020202020204" pitchFamily="34" charset="0"/>
                <a:cs typeface="Arial" panose="020B0604020202020204" pitchFamily="34" charset="0"/>
              </a:rPr>
              <a:t>ko‘nikmalar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chog‘ishtirishga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o‘rgatadi</a:t>
            </a:r>
            <a:r>
              <a:rPr lang="en-US" sz="2800" dirty="0">
                <a:latin typeface="Arial" panose="020B0604020202020204" pitchFamily="34" charset="0"/>
                <a:cs typeface="Arial" panose="020B0604020202020204" pitchFamily="34" charset="0"/>
              </a:rPr>
              <a:t>. U </a:t>
            </a:r>
            <a:r>
              <a:rPr lang="en-US" sz="2800" dirty="0" err="1">
                <a:latin typeface="Arial" panose="020B0604020202020204" pitchFamily="34" charset="0"/>
                <a:cs typeface="Arial" panose="020B0604020202020204" pitchFamily="34" charset="0"/>
              </a:rPr>
              <a:t>o‘quvchilarning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qandaydir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fikrlarni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o‘ylab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topishlarinigina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emas</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asosiysi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fikrlarini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haqiqatda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amalga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oshirishga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imkon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beradi</a:t>
            </a:r>
            <a:r>
              <a:rPr lang="en-US" sz="2800" dirty="0">
                <a:latin typeface="Arial" panose="020B0604020202020204" pitchFamily="34" charset="0"/>
                <a:cs typeface="Arial" panose="020B0604020202020204" pitchFamily="34" charset="0"/>
              </a:rPr>
              <a:t>.</a:t>
            </a: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err="1">
                <a:latin typeface="Arial" panose="020B0604020202020204" pitchFamily="34" charset="0"/>
                <a:cs typeface="Arial" panose="020B0604020202020204" pitchFamily="34" charset="0"/>
              </a:rPr>
              <a:t>Massachuset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texnologik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instituti</a:t>
            </a:r>
            <a:r>
              <a:rPr lang="en-US" sz="2800" dirty="0">
                <a:latin typeface="Arial" panose="020B0604020202020204" pitchFamily="34" charset="0"/>
                <a:cs typeface="Arial" panose="020B0604020202020204" pitchFamily="34" charset="0"/>
              </a:rPr>
              <a:t> (MIT) STEAM </a:t>
            </a:r>
            <a:r>
              <a:rPr lang="en-US" sz="2800" dirty="0" err="1">
                <a:latin typeface="Arial" panose="020B0604020202020204" pitchFamily="34" charset="0"/>
                <a:cs typeface="Arial" panose="020B0604020202020204" pitchFamily="34" charset="0"/>
              </a:rPr>
              <a:t>yondashuvga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yorqin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misol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bo‘ladi</a:t>
            </a:r>
            <a:r>
              <a:rPr lang="en-US" sz="2800" dirty="0">
                <a:latin typeface="Arial" panose="020B0604020202020204" pitchFamily="34" charset="0"/>
                <a:cs typeface="Arial" panose="020B0604020202020204" pitchFamily="34" charset="0"/>
              </a:rPr>
              <a:t>. Bu </a:t>
            </a:r>
            <a:r>
              <a:rPr lang="en-US" sz="2800" dirty="0" err="1">
                <a:latin typeface="Arial" panose="020B0604020202020204" pitchFamily="34" charset="0"/>
                <a:cs typeface="Arial" panose="020B0604020202020204" pitchFamily="34" charset="0"/>
              </a:rPr>
              <a:t>universitetning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shiori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Mens</a:t>
            </a:r>
            <a:r>
              <a:rPr lang="en-US" sz="2800" dirty="0">
                <a:latin typeface="Arial" panose="020B0604020202020204" pitchFamily="34" charset="0"/>
                <a:cs typeface="Arial" panose="020B0604020202020204" pitchFamily="34" charset="0"/>
              </a:rPr>
              <a:t> et Manus» («</a:t>
            </a:r>
            <a:r>
              <a:rPr lang="en-US" sz="2800" dirty="0" err="1">
                <a:latin typeface="Arial" panose="020B0604020202020204" pitchFamily="34" charset="0"/>
                <a:cs typeface="Arial" panose="020B0604020202020204" pitchFamily="34" charset="0"/>
              </a:rPr>
              <a:t>Tafakkur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qo‘l</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bo‘lib</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kurslari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bolalarning</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konsepsiyasi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bilan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oldindan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tanishishlari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uchun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ba’zi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o‘quv</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muassasalarida</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mashq</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markazlarini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ochgan</a:t>
            </a:r>
            <a:r>
              <a:rPr lang="en-US" sz="2800" dirty="0">
                <a:latin typeface="Arial" panose="020B0604020202020204" pitchFamily="34" charset="0"/>
                <a:cs typeface="Arial" panose="020B0604020202020204" pitchFamily="34" charset="0"/>
              </a:rPr>
              <a:t>. 2014 </a:t>
            </a:r>
            <a:r>
              <a:rPr lang="en-US" sz="2800" dirty="0" err="1">
                <a:latin typeface="Arial" panose="020B0604020202020204" pitchFamily="34" charset="0"/>
                <a:cs typeface="Arial" panose="020B0604020202020204" pitchFamily="34" charset="0"/>
              </a:rPr>
              <a:t>yilda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Isroilning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Quddus</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shahrida</a:t>
            </a:r>
            <a:r>
              <a:rPr lang="en-US" sz="2800" dirty="0">
                <a:latin typeface="Arial" panose="020B0604020202020204" pitchFamily="34" charset="0"/>
                <a:cs typeface="Arial" panose="020B0604020202020204" pitchFamily="34" charset="0"/>
              </a:rPr>
              <a:t> “STEAM forward” </a:t>
            </a:r>
            <a:r>
              <a:rPr lang="en-US" sz="2800" dirty="0" err="1">
                <a:latin typeface="Arial" panose="020B0604020202020204" pitchFamily="34" charset="0"/>
                <a:cs typeface="Arial" panose="020B0604020202020204" pitchFamily="34" charset="0"/>
              </a:rPr>
              <a:t>Xalqaro</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Konferensiyasi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bo‘lib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o‘tdi</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r>
              <a:rPr lang="en-US" sz="2800" dirty="0" smtClean="0">
                <a:latin typeface="Arial" panose="020B0604020202020204" pitchFamily="34" charset="0"/>
                <a:cs typeface="Arial" panose="020B0604020202020204" pitchFamily="34" charset="0"/>
              </a:rPr>
              <a:t/>
            </a:r>
            <a:br>
              <a:rPr lang="en-US" sz="2800" dirty="0" smtClean="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
            </a:r>
            <a:br>
              <a:rPr lang="en-US" sz="2800" dirty="0">
                <a:latin typeface="Arial" panose="020B0604020202020204" pitchFamily="34" charset="0"/>
                <a:cs typeface="Arial" panose="020B0604020202020204" pitchFamily="34" charset="0"/>
              </a:rPr>
            </a:br>
            <a:endParaRPr lang="ru-RU" sz="2800" dirty="0">
              <a:latin typeface="Arial" panose="020B0604020202020204" pitchFamily="34" charset="0"/>
              <a:cs typeface="Arial" panose="020B0604020202020204" pitchFamily="34"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6519" y="3911243"/>
            <a:ext cx="3297949" cy="2505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635189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B502AA49-E765-4404-A718-16F7A99C0E1D}"/>
              </a:ext>
            </a:extLst>
          </p:cNvPr>
          <p:cNvSpPr>
            <a:spLocks noGrp="1"/>
          </p:cNvSpPr>
          <p:nvPr>
            <p:ph type="title"/>
          </p:nvPr>
        </p:nvSpPr>
        <p:spPr>
          <a:xfrm>
            <a:off x="136478" y="136478"/>
            <a:ext cx="12055522" cy="6721522"/>
          </a:xfrm>
          <a:solidFill>
            <a:schemeClr val="accent1">
              <a:lumMod val="40000"/>
              <a:lumOff val="60000"/>
            </a:schemeClr>
          </a:solidFill>
        </p:spPr>
        <p:txBody>
          <a:bodyPr>
            <a:noAutofit/>
          </a:bodyPr>
          <a:lstStyle/>
          <a:p>
            <a:r>
              <a:rPr lang="uz-Cyrl-UZ" sz="2600" b="1" dirty="0" smtClean="0">
                <a:latin typeface="Arial" panose="020B0604020202020204" pitchFamily="34" charset="0"/>
                <a:cs typeface="Arial" panose="020B0604020202020204" pitchFamily="34" charset="0"/>
              </a:rPr>
              <a:t>Nazorat </a:t>
            </a:r>
            <a:r>
              <a:rPr lang="uz-Cyrl-UZ" sz="2600" b="1" dirty="0">
                <a:latin typeface="Arial" panose="020B0604020202020204" pitchFamily="34" charset="0"/>
                <a:cs typeface="Arial" panose="020B0604020202020204" pitchFamily="34" charset="0"/>
              </a:rPr>
              <a:t>uchun savollar</a:t>
            </a:r>
            <a:r>
              <a:rPr lang="uz-Cyrl-UZ" sz="2600" b="1" dirty="0" smtClean="0">
                <a:latin typeface="Arial" panose="020B0604020202020204" pitchFamily="34" charset="0"/>
                <a:cs typeface="Arial" panose="020B0604020202020204" pitchFamily="34" charset="0"/>
              </a:rPr>
              <a:t>:</a:t>
            </a:r>
            <a:r>
              <a:rPr lang="en-US" sz="2600" b="1" dirty="0" smtClean="0">
                <a:latin typeface="Arial" panose="020B0604020202020204" pitchFamily="34" charset="0"/>
                <a:cs typeface="Arial" panose="020B0604020202020204" pitchFamily="34" charset="0"/>
              </a:rPr>
              <a:t/>
            </a:r>
            <a:br>
              <a:rPr lang="en-US" sz="2600" b="1" dirty="0" smtClean="0">
                <a:latin typeface="Arial" panose="020B0604020202020204" pitchFamily="34" charset="0"/>
                <a:cs typeface="Arial" panose="020B0604020202020204" pitchFamily="34" charset="0"/>
              </a:rPr>
            </a:br>
            <a:r>
              <a:rPr lang="ru-RU" sz="2600" dirty="0">
                <a:latin typeface="Arial" panose="020B0604020202020204" pitchFamily="34" charset="0"/>
                <a:cs typeface="Arial" panose="020B0604020202020204" pitchFamily="34" charset="0"/>
              </a:rPr>
              <a:t/>
            </a:r>
            <a:br>
              <a:rPr lang="ru-RU" sz="26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1. </a:t>
            </a:r>
            <a:r>
              <a:rPr lang="en-US" sz="2800" dirty="0" err="1">
                <a:latin typeface="Arial" panose="020B0604020202020204" pitchFamily="34" charset="0"/>
                <a:cs typeface="Arial" panose="020B0604020202020204" pitchFamily="34" charset="0"/>
              </a:rPr>
              <a:t>Rivojlangan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xorijiy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davlatlarning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biologik</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ta’lim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tizimini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o‘rganish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siz</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uchun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qanday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ahamiyat</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kasb</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etadi</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2. </a:t>
            </a:r>
            <a:r>
              <a:rPr lang="en-US" sz="2800" dirty="0" err="1">
                <a:latin typeface="Arial" panose="020B0604020202020204" pitchFamily="34" charset="0"/>
                <a:cs typeface="Arial" panose="020B0604020202020204" pitchFamily="34" charset="0"/>
              </a:rPr>
              <a:t>Qaysi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rivojlangan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davlatlarda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geografiya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fanini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o‘qitish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samaradorligi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yuqori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sanaladi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Buning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sabablarini</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izohlang</a:t>
            </a:r>
            <a:r>
              <a:rPr lang="en-US" sz="2800" dirty="0" smtClean="0">
                <a:latin typeface="Arial" panose="020B0604020202020204" pitchFamily="34" charset="0"/>
                <a:cs typeface="Arial" panose="020B0604020202020204" pitchFamily="34" charset="0"/>
              </a:rPr>
              <a:t>.</a:t>
            </a:r>
            <a:br>
              <a:rPr lang="en-US" sz="2800" dirty="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3. </a:t>
            </a:r>
            <a:r>
              <a:rPr lang="en-US" sz="2800" dirty="0" err="1">
                <a:latin typeface="Arial" panose="020B0604020202020204" pitchFamily="34" charset="0"/>
                <a:cs typeface="Arial" panose="020B0604020202020204" pitchFamily="34" charset="0"/>
              </a:rPr>
              <a:t>Nima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sababdan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rivojlangan</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xorijiy</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mamlakatlari</a:t>
            </a:r>
            <a:r>
              <a:rPr lang="en-US" sz="2800" dirty="0">
                <a:latin typeface="Arial" panose="020B0604020202020204" pitchFamily="34" charset="0"/>
                <a:cs typeface="Arial" panose="020B0604020202020204" pitchFamily="34" charset="0"/>
              </a:rPr>
              <a:t>  STEAM- </a:t>
            </a:r>
            <a:r>
              <a:rPr lang="en-US" sz="2800" dirty="0" err="1">
                <a:latin typeface="Arial" panose="020B0604020202020204" pitchFamily="34" charset="0"/>
                <a:cs typeface="Arial" panose="020B0604020202020204" pitchFamily="34" charset="0"/>
              </a:rPr>
              <a:t>ta’limiga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katta</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e’tibor</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qaratilmoqda</a:t>
            </a:r>
            <a:r>
              <a:rPr lang="en-US" sz="2800" smtClean="0">
                <a:latin typeface="Arial" panose="020B0604020202020204" pitchFamily="34" charset="0"/>
                <a:cs typeface="Arial" panose="020B0604020202020204" pitchFamily="34" charset="0"/>
              </a:rPr>
              <a:t>?</a:t>
            </a:r>
            <a:br>
              <a:rPr lang="en-US" sz="2800" smtClean="0">
                <a:latin typeface="Arial" panose="020B0604020202020204" pitchFamily="34" charset="0"/>
                <a:cs typeface="Arial" panose="020B0604020202020204" pitchFamily="34" charset="0"/>
              </a:rPr>
            </a:b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4. Ko‘pgina mamlakatlarda nima uchun STEAM-ta’limi yuqori baholanadi?</a:t>
            </a:r>
            <a:r>
              <a:rPr lang="ru-RU" sz="2800" dirty="0">
                <a:latin typeface="Arial" panose="020B0604020202020204" pitchFamily="34" charset="0"/>
                <a:cs typeface="Arial" panose="020B0604020202020204" pitchFamily="34" charset="0"/>
              </a:rPr>
              <a:t/>
            </a:r>
            <a:br>
              <a:rPr lang="ru-RU" sz="2800" dirty="0">
                <a:latin typeface="Arial" panose="020B0604020202020204" pitchFamily="34" charset="0"/>
                <a:cs typeface="Arial" panose="020B0604020202020204" pitchFamily="34" charset="0"/>
              </a:rPr>
            </a:br>
            <a:r>
              <a:rPr lang="uz-Cyrl-UZ" sz="2800" dirty="0">
                <a:latin typeface="Arial" panose="020B0604020202020204" pitchFamily="34" charset="0"/>
                <a:cs typeface="Arial" panose="020B0604020202020204" pitchFamily="34" charset="0"/>
              </a:rPr>
              <a:t>5. </a:t>
            </a:r>
            <a:r>
              <a:rPr lang="en-US" sz="2800" dirty="0">
                <a:latin typeface="Arial" panose="020B0604020202020204" pitchFamily="34" charset="0"/>
                <a:cs typeface="Arial" panose="020B0604020202020204" pitchFamily="34" charset="0"/>
              </a:rPr>
              <a:t>STEAM </a:t>
            </a:r>
            <a:r>
              <a:rPr lang="en-US" sz="2800" dirty="0" err="1">
                <a:latin typeface="Arial" panose="020B0604020202020204" pitchFamily="34" charset="0"/>
                <a:cs typeface="Arial" panose="020B0604020202020204" pitchFamily="34" charset="0"/>
              </a:rPr>
              <a:t>ta’limi</a:t>
            </a:r>
            <a:r>
              <a:rPr lang="en-US" sz="2800" dirty="0">
                <a:latin typeface="Arial" panose="020B0604020202020204" pitchFamily="34" charset="0"/>
                <a:cs typeface="Arial" panose="020B0604020202020204" pitchFamily="34" charset="0"/>
              </a:rPr>
              <a:t> </a:t>
            </a:r>
            <a:r>
              <a:rPr lang="uz-Cyrl-UZ" sz="2800" dirty="0">
                <a:latin typeface="Arial" panose="020B0604020202020204" pitchFamily="34" charset="0"/>
                <a:cs typeface="Arial" panose="020B0604020202020204" pitchFamily="34" charset="0"/>
              </a:rPr>
              <a:t>nimalarga </a:t>
            </a:r>
            <a:r>
              <a:rPr lang="en-US" sz="2800" dirty="0" err="1">
                <a:latin typeface="Arial" panose="020B0604020202020204" pitchFamily="34" charset="0"/>
                <a:cs typeface="Arial" panose="020B0604020202020204" pitchFamily="34" charset="0"/>
              </a:rPr>
              <a:t>o‘rgatadi</a:t>
            </a:r>
            <a:r>
              <a:rPr lang="uz-Cyrl-UZ" sz="2800" dirty="0">
                <a:latin typeface="Arial" panose="020B0604020202020204" pitchFamily="34" charset="0"/>
                <a:cs typeface="Arial" panose="020B0604020202020204" pitchFamily="34" charset="0"/>
              </a:rPr>
              <a:t>?</a:t>
            </a:r>
            <a:endParaRPr lang="ru-RU"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6756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47595" y="4437112"/>
            <a:ext cx="6923973" cy="1569660"/>
          </a:xfrm>
          <a:prstGeom prst="rect">
            <a:avLst/>
          </a:prstGeom>
          <a:effectLst>
            <a:outerShdw blurRad="50800" dist="50800" dir="5400000" algn="ctr" rotWithShape="0">
              <a:srgbClr val="000000">
                <a:alpha val="88000"/>
              </a:srgbClr>
            </a:outerShdw>
          </a:effectLst>
        </p:spPr>
        <p:txBody>
          <a:bodyPr wrap="square">
            <a:spAutoFit/>
          </a:bodyPr>
          <a:lstStyle/>
          <a:p>
            <a:pPr algn="ctr"/>
            <a:r>
              <a:rPr lang="en-US" sz="4800" b="1" dirty="0" smtClean="0">
                <a:solidFill>
                  <a:srgbClr val="FFC000"/>
                </a:solidFill>
                <a:latin typeface="Arial" pitchFamily="34" charset="0"/>
                <a:cs typeface="Arial" pitchFamily="34" charset="0"/>
              </a:rPr>
              <a:t>E‘TIBORINGIZ UCHUN RAHMAT</a:t>
            </a:r>
            <a:endParaRPr lang="ru-RU" sz="4800" b="1" dirty="0">
              <a:solidFill>
                <a:srgbClr val="FFC000"/>
              </a:solidFill>
              <a:latin typeface="Arial" pitchFamily="34" charset="0"/>
              <a:cs typeface="Arial" pitchFamily="34" charset="0"/>
            </a:endParaRPr>
          </a:p>
        </p:txBody>
      </p:sp>
      <p:sp>
        <p:nvSpPr>
          <p:cNvPr id="5" name="object 2">
            <a:extLst>
              <a:ext uri="{FF2B5EF4-FFF2-40B4-BE49-F238E27FC236}">
                <a16:creationId xmlns:a16="http://schemas.microsoft.com/office/drawing/2014/main" xmlns="" id="{EE80F0AA-4DF1-4DBF-9AA2-5439157D8912}"/>
              </a:ext>
            </a:extLst>
          </p:cNvPr>
          <p:cNvSpPr/>
          <p:nvPr/>
        </p:nvSpPr>
        <p:spPr>
          <a:xfrm>
            <a:off x="0" y="2"/>
            <a:ext cx="12175448" cy="1124743"/>
          </a:xfrm>
          <a:custGeom>
            <a:avLst/>
            <a:gdLst/>
            <a:ahLst/>
            <a:cxnLst/>
            <a:rect l="l" t="t" r="r" b="b"/>
            <a:pathLst>
              <a:path w="5760085" h="1021080">
                <a:moveTo>
                  <a:pt x="5759640" y="0"/>
                </a:moveTo>
                <a:lnTo>
                  <a:pt x="0" y="0"/>
                </a:lnTo>
                <a:lnTo>
                  <a:pt x="0" y="1020953"/>
                </a:lnTo>
                <a:lnTo>
                  <a:pt x="5759640" y="1020953"/>
                </a:lnTo>
                <a:lnTo>
                  <a:pt x="5759640" y="0"/>
                </a:lnTo>
                <a:close/>
              </a:path>
            </a:pathLst>
          </a:custGeom>
          <a:solidFill>
            <a:srgbClr val="2365C7"/>
          </a:solidFill>
        </p:spPr>
        <p:txBody>
          <a:bodyPr wrap="square" lIns="0" tIns="0" rIns="0" bIns="0" rtlCol="0"/>
          <a:lstStyle/>
          <a:p>
            <a:pPr algn="ctr"/>
            <a:endParaRPr lang="ru-RU" sz="3600" dirty="0">
              <a:solidFill>
                <a:schemeClr val="bg1"/>
              </a:solidFill>
            </a:endParaRPr>
          </a:p>
        </p:txBody>
      </p:sp>
      <p:pic>
        <p:nvPicPr>
          <p:cNvPr id="1026" name="Picture 2" descr="C:\Documents and Settings\Администратор\Мои документы\Загрузки\scale_1200.png"/>
          <p:cNvPicPr>
            <a:picLocks noChangeAspect="1" noChangeArrowheads="1"/>
          </p:cNvPicPr>
          <p:nvPr/>
        </p:nvPicPr>
        <p:blipFill>
          <a:blip r:embed="rId2" cstate="print"/>
          <a:srcRect/>
          <a:stretch>
            <a:fillRect/>
          </a:stretch>
        </p:blipFill>
        <p:spPr bwMode="auto">
          <a:xfrm>
            <a:off x="4380931" y="620689"/>
            <a:ext cx="4262720" cy="4316859"/>
          </a:xfrm>
          <a:prstGeom prst="rect">
            <a:avLst/>
          </a:prstGeom>
          <a:noFill/>
        </p:spPr>
      </p:pic>
    </p:spTree>
    <p:extLst>
      <p:ext uri="{BB962C8B-B14F-4D97-AF65-F5344CB8AC3E}">
        <p14:creationId xmlns:p14="http://schemas.microsoft.com/office/powerpoint/2010/main" val="86014746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4471</TotalTime>
  <Words>330</Words>
  <Application>Microsoft Office PowerPoint</Application>
  <PresentationFormat>Произвольный</PresentationFormat>
  <Paragraphs>24</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Презентация PowerPoint</vt:lpstr>
      <vt:lpstr> </vt:lpstr>
      <vt:lpstr> AQSH, Singapur, Koreya, Avstraliya, Xitoy, Buyuk Britaniya, Isroil kabi ko‘pgina mamlakatlarda STEAM-ta’limi sohasida davlat dasturlari amalga oshirilmoqda.  Ko‘pgina   mamlakatlarda   STEAM-ta’limi   quyidagi   sabablarga   ko‘ra yuqori baholanadi:yaqin yillarda dunyoda IT-mutaxassislari, programmistlar, injenerlar, yuqori  texnologik ishlab  chiqarish  mutaxassislari    va  boshqa shunga  o‘xshash mutaxassisliklarning  keskin yetishmovchiligi yuzaga keladi;  kelajakda hozir tasavvur ham qilish qiyin bo‘lgan kasblar yuzaga keladiki, ularning barchasi tabiiy fanlar bilan bog‘liq   holda texnologiya hamda yuqori texnologik ishlab chiqarishga oiddir. Ayniqsa, bio va nanotexnologiya mutaxassislariga ehtiyoj ortadi.</vt:lpstr>
      <vt:lpstr> STEAM-ta’limi fanlararo bog‘lanishlar va amaliy yondashuvga asoslangan.  U ilmiy metod kundalik hayotda qanday qo‘llanilishini namoyish etadi. STEAM o‘quvchilarning loyiha va o‘quv-tadqiqot faoliyatini maktabda va maktabdan tashqarida amalga oshirilishi imkonini beradi.  STEAM yondashuvining asosiy  g‘oyasi  quyidagicha:  amaliyot nazariy bilimlar kabi muhimdir. Bunda o‘quvchilar  ta’lim jarayonida nafaqat o‘z aqlini, balki qo‘llarini ham ishlatishga majburdirlar. Sinf xonasida ta’lim olish jarayoni jadal rivojlanayotgan olam o‘zgarishlaridan ortda qolmoqda.  STEAM yondashuvining asosiy xususiyati shundaki, bunda o‘quvchilar ko‘pchilik fanlarni samarali o‘rganishda ham aqli hamda qo‘llaridan  foydalanishadi. Bilimlarni mustaqil ―egallashadi</vt:lpstr>
      <vt:lpstr>Презентация PowerPoint</vt:lpstr>
      <vt:lpstr> STEAM Amerikada ishlab chiqilgan. Ayrim maktablar o‘z bitiruvchilarining    keyingi    faoliyatini    kuzatib,    tabiiy    fanlar,texnologiya,  muhandislik  mahorati,  matematika  fanlarini integratsiyalashga qaror qilishdi, shunday qilib, STEM (Science, Technique, Engineering and Math) tizimi yuzaga keldi. Keyinchalik unga san’at (Art) qo‘shildi, endilikda STEAM oxirigacha shakllandi.  O‘qituvchilarning fikricha, bu fanlardan egallangan bilimlar o‘quvchilarning kelajakda yuqori malalkali mutaxassislar bo‘lib yetishishlariga yordam beradi. Natijada bolalar bilimlarni egallashga va shu zahotiyoq  ularni amalda qo‘llashga harakat qilishadi.</vt:lpstr>
      <vt:lpstr> Respublikamizning har bir hududida iqtidorli yoshlarni aniqlash maqsadida    Prezident    maktablari    ochildi,    ular    STEAM dasturida o‘qitishga ixtisoslashgan bo‘ldi. Shu o‘rinda qayd etish kerakki, STEAM an’anaviy o‘qitishga muqobil yondashuv hisoblanadi.   Bunda bolalar Science (tabiiy fanlar), Technology (texnologiya), Engineering (muhandislik), Art (san’at) va Mathematics (matematika)ni  fanlararo bog‘lanishlar va amaliy yondashuvga asoslangan holda o‘rganadilar. STEAM o‘quvchilarning loyiha va o‘quv-tadqiqot faoliyatini maktabda va maktabdan tashqarida amalga oshirilishi imkonini beradi.       </vt:lpstr>
      <vt:lpstr> Ko‘pgina mamlakatlarda STEAM-ta’limi quyidagi sabablarga ko‘ra yuqori baholanadi:  -yaqin yillarda dunyoda IT-mutaxassislari, dasturchilar, muhandislar, yuqori texnologik ishlab chiqarish mutaxassislari  va boshqa shunga o‘xshash mutaxassisliklarning keskin yetishmovchiligi yuzaga keladi;   -kelajakda hozir tasavvur ham qilish qiyin bo‘lgan kasblar yuzaga keladiki, ularning barchasi tabiiy fanlar bilan bog‘liq  holda texnologiya hamda yuqori texnologik ishlab chiqarishga oiddir. Ayniqsa, bio va nanotexnologiya mutaxassislariga ehtiyoj ortadi;  -kelajak mutaxassislari har tomonlama tayyorgarlikka ega bo‘lgan va ta’limning turli sohalari: tabiiy fanlar, muhandislik  va texnologiyadan bilimlarga ega bo‘lishlari talab qilinadi.</vt:lpstr>
      <vt:lpstr> STEAM ta’limi egallangan bilimlarni real ko‘nikmalar bilan chog‘ishtirishga o‘rgatadi. U o‘quvchilarning qandaydir fikrlarni o‘ylab topishlarinigina emas, asosiysi fikrlarini haqiqatda amalga oshirishga imkon beradi. Massachuset texnologik instituti (MIT) STEAM yondashuvga yorqin misol bo‘ladi. Bu universitetning shiori «Mens et Manus» («Tafakkur va qo‘l») bo‘lib, STEAM kurslari va bolalarning STEAM konsepsiyasi bilan oldindan tanishishlari uchun ba’zi o‘quv muassasalarida STEAM mashq markazlarini ochgan. 2014 yilda  Isroilning Quddus shahrida “STEAM forward” Xalqaro Konferensiyasi bo‘lib o‘tdi.      </vt:lpstr>
      <vt:lpstr>Nazorat uchun savollar:  1. Rivojlangan xorijiy davlatlarning biologik ta’lim tizimini o‘rganish siz uchun qanday ahamiyat kasb etadi?  2. Qaysi    rivojlangan    davlatlarda    geografiya    fanini   o‘qitish samaradorligi yuqori sanaladi? Buning sabablarini izohlang.  3. Nima  sababdan  rivojlangan  xorijiy  mamlakatlari  STEAM- ta’limiga katta e’tibor qaratilmoqda?  4. Ko‘pgina mamlakatlarda nima uchun STEAM-ta’limi yuqori baholanadi? 5. STEAM ta’limi nimalarga o‘rgatadi?</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Yevrosiyo hududining tabiiy geografik o‘lkalarga bo‘linishi</dc:title>
  <dc:creator>Admin</dc:creator>
  <cp:lastModifiedBy>Acer</cp:lastModifiedBy>
  <cp:revision>821</cp:revision>
  <dcterms:created xsi:type="dcterms:W3CDTF">2020-04-09T12:18:10Z</dcterms:created>
  <dcterms:modified xsi:type="dcterms:W3CDTF">2020-08-19T05:08:20Z</dcterms:modified>
</cp:coreProperties>
</file>