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409" r:id="rId2"/>
    <p:sldId id="438" r:id="rId3"/>
    <p:sldId id="449" r:id="rId4"/>
    <p:sldId id="458" r:id="rId5"/>
    <p:sldId id="459" r:id="rId6"/>
    <p:sldId id="460" r:id="rId7"/>
    <p:sldId id="461" r:id="rId8"/>
    <p:sldId id="462" r:id="rId9"/>
    <p:sldId id="432" r:id="rId10"/>
    <p:sldId id="464" r:id="rId11"/>
    <p:sldId id="457" r:id="rId12"/>
    <p:sldId id="430" r:id="rId1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F2FEB1EC-8F1F-4360-ADED-A8029CF6C304}">
          <p14:sldIdLst>
            <p14:sldId id="409"/>
            <p14:sldId id="438"/>
            <p14:sldId id="449"/>
            <p14:sldId id="458"/>
            <p14:sldId id="459"/>
            <p14:sldId id="460"/>
            <p14:sldId id="461"/>
            <p14:sldId id="462"/>
            <p14:sldId id="432"/>
            <p14:sldId id="464"/>
            <p14:sldId id="457"/>
            <p14:sldId id="430"/>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6"/>
    <a:srgbClr val="33CC33"/>
    <a:srgbClr val="A80058"/>
    <a:srgbClr val="149C2E"/>
    <a:srgbClr val="66FFCC"/>
    <a:srgbClr val="19C1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34" autoAdjust="0"/>
    <p:restoredTop sz="94660"/>
  </p:normalViewPr>
  <p:slideViewPr>
    <p:cSldViewPr snapToGrid="0">
      <p:cViewPr varScale="1">
        <p:scale>
          <a:sx n="70" d="100"/>
          <a:sy n="70" d="100"/>
        </p:scale>
        <p:origin x="-90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154C0-84C2-4982-A987-3F67750C6438}" type="datetimeFigureOut">
              <a:rPr lang="ru-RU" smtClean="0"/>
              <a:t>19.08.2020</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8FD875-137C-4C13-BA90-335D197E9F73}" type="slidenum">
              <a:rPr lang="ru-RU" smtClean="0"/>
              <a:t>‹#›</a:t>
            </a:fld>
            <a:endParaRPr lang="ru-RU"/>
          </a:p>
        </p:txBody>
      </p:sp>
    </p:spTree>
    <p:extLst>
      <p:ext uri="{BB962C8B-B14F-4D97-AF65-F5344CB8AC3E}">
        <p14:creationId xmlns:p14="http://schemas.microsoft.com/office/powerpoint/2010/main" val="2452396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41A96BE-CA75-428B-BBC5-9F241112346E}"/>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 xmlns:a16="http://schemas.microsoft.com/office/drawing/2014/main" id="{BB8C9C93-B56B-4688-B743-CE27EA3DB9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 xmlns:a16="http://schemas.microsoft.com/office/drawing/2014/main" id="{745FF194-9888-4803-9524-7A922856DCAE}"/>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F03A54B3-30EB-4102-A714-0D118C1BCD3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38CDD8B8-7C2C-41C2-AD35-83788C78C45A}"/>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40363967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A2D1A39-BE46-458D-A8C9-3ECA1F127BB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2EE91B14-1C95-42C3-BC3D-1E8092077705}"/>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B86B3B91-AD91-4839-B1A1-F5322208193F}"/>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0D22799F-3353-4F1F-8027-A64CE296E46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0B2692C0-63AB-420A-BBA6-4B1D116B512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5646333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78A00E7-9554-4138-801F-03B1DE57D175}"/>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 xmlns:a16="http://schemas.microsoft.com/office/drawing/2014/main" id="{9AD261F7-6D2F-472D-A2D7-C97D051603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 xmlns:a16="http://schemas.microsoft.com/office/drawing/2014/main" id="{4A119E90-9F1F-4381-8477-B6E8F6DDB074}"/>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E8F55CA1-D94A-4AA8-A46C-6700B4F5B68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0159DB4D-68CF-454C-AA18-268332EA4B79}"/>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27783731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46EADAA-AC61-4E52-BF3B-51EA2889B12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 xmlns:a16="http://schemas.microsoft.com/office/drawing/2014/main" id="{25D30279-5F09-4263-8AFC-540A919CE35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 xmlns:a16="http://schemas.microsoft.com/office/drawing/2014/main" id="{424E78E2-7041-45F8-826D-EC5E792C15E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 xmlns:a16="http://schemas.microsoft.com/office/drawing/2014/main" id="{96AA2A53-8213-42E0-ADA6-87CABE29C3A2}"/>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 xmlns:a16="http://schemas.microsoft.com/office/drawing/2014/main" id="{E311B1B4-2B5E-45D4-96DB-DCD6013E63A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561D893C-88C8-4076-B83F-55C516EE1FC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6635889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CED2E89-789E-4D9A-9F8B-60E3D44AEEAA}"/>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 xmlns:a16="http://schemas.microsoft.com/office/drawing/2014/main" id="{E761A76B-6E7E-4CD3-9550-3549978C9A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 xmlns:a16="http://schemas.microsoft.com/office/drawing/2014/main" id="{4E8660AA-2773-46C1-8DD8-CF3778F4E39F}"/>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 xmlns:a16="http://schemas.microsoft.com/office/drawing/2014/main" id="{47220BAE-9E4A-4BE5-B2E6-C171AD21FE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 xmlns:a16="http://schemas.microsoft.com/office/drawing/2014/main" id="{3B57A784-E1CC-488E-AACC-B7626D31D272}"/>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 xmlns:a16="http://schemas.microsoft.com/office/drawing/2014/main" id="{263E77B1-69C6-4172-B846-F85EE921135D}"/>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8" name="Нижний колонтитул 7">
            <a:extLst>
              <a:ext uri="{FF2B5EF4-FFF2-40B4-BE49-F238E27FC236}">
                <a16:creationId xmlns="" xmlns:a16="http://schemas.microsoft.com/office/drawing/2014/main" id="{54B5CBCC-F519-4D18-B73F-CD2DDBC70DA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 xmlns:a16="http://schemas.microsoft.com/office/drawing/2014/main" id="{D2E44579-D201-43DC-90A2-2795B15A0D9C}"/>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90627537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C850CF-2B8D-4FE4-8786-3C575ABD5223}"/>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 xmlns:a16="http://schemas.microsoft.com/office/drawing/2014/main" id="{EEFA6FCA-F3CA-49E7-87CD-9A04E99E3371}"/>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4" name="Нижний колонтитул 3">
            <a:extLst>
              <a:ext uri="{FF2B5EF4-FFF2-40B4-BE49-F238E27FC236}">
                <a16:creationId xmlns="" xmlns:a16="http://schemas.microsoft.com/office/drawing/2014/main" id="{69E226F4-717A-40D4-8A62-DD4D3161AEE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 xmlns:a16="http://schemas.microsoft.com/office/drawing/2014/main" id="{675DA021-FE5A-4DEE-BE02-FC5A4EB3AA8E}"/>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7189042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 xmlns:a16="http://schemas.microsoft.com/office/drawing/2014/main" id="{24D9E2A5-E371-4E56-B8E5-D051225FDC08}"/>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3" name="Нижний колонтитул 2">
            <a:extLst>
              <a:ext uri="{FF2B5EF4-FFF2-40B4-BE49-F238E27FC236}">
                <a16:creationId xmlns="" xmlns:a16="http://schemas.microsoft.com/office/drawing/2014/main" id="{724855D0-5EC6-401B-BF7C-02403BA542A7}"/>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 xmlns:a16="http://schemas.microsoft.com/office/drawing/2014/main" id="{6CF656C7-1346-450C-A4F0-81A228BD5963}"/>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0373078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F81CFF4F-A56C-47ED-B778-620CF2F154C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 xmlns:a16="http://schemas.microsoft.com/office/drawing/2014/main" id="{98AF2F68-BAB9-4276-B107-B575B064AF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 xmlns:a16="http://schemas.microsoft.com/office/drawing/2014/main" id="{7991BFD8-4780-44FE-9170-D6B5468F91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C2AA14E1-4B64-4F3A-B5A9-6B5483625D73}"/>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 xmlns:a16="http://schemas.microsoft.com/office/drawing/2014/main" id="{D189B814-88FA-4737-B961-5BFE7E9E53E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25DF5A97-EC61-415E-8ED6-C37BA8EC8AE9}"/>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921099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089BF11-5E3D-47CF-B973-19DC878F0B6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 xmlns:a16="http://schemas.microsoft.com/office/drawing/2014/main" id="{55BF2653-A83F-483A-BD91-9CDFA7123A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 xmlns:a16="http://schemas.microsoft.com/office/drawing/2014/main" id="{06C4F1DB-236B-4DCF-9DE8-D792FCA7BC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 xmlns:a16="http://schemas.microsoft.com/office/drawing/2014/main" id="{9AD0C578-A931-4CED-9D4F-3D364C039CC4}"/>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 xmlns:a16="http://schemas.microsoft.com/office/drawing/2014/main" id="{688FE6C5-DC22-4EE5-BBA4-4A3F544D272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 xmlns:a16="http://schemas.microsoft.com/office/drawing/2014/main" id="{497EF9DE-4CB2-4511-848B-7C758534ABF8}"/>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5019322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A8875E3-7B5D-401B-8E5B-0DDE0D76A3A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 xmlns:a16="http://schemas.microsoft.com/office/drawing/2014/main" id="{F17BC9C0-42AF-4B67-B528-692119C8599B}"/>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B8A521DC-964F-4103-95BD-533B4A5C45F5}"/>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DE7591C6-8C3F-496B-A5BF-0B59FEE8130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D0C59CF5-FB01-4904-B725-82B047F71A52}"/>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4450602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 xmlns:a16="http://schemas.microsoft.com/office/drawing/2014/main" id="{5FA1CBC2-D8E6-43D9-A7FE-89A542F61544}"/>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 xmlns:a16="http://schemas.microsoft.com/office/drawing/2014/main" id="{2D37D8C7-50C8-4487-96B3-0E62E054B0A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786BACAE-2FB2-4457-ACB3-DBE5A2A04F1B}"/>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179A25EF-42EE-47F7-8587-0F2E2A4BEA5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 xmlns:a16="http://schemas.microsoft.com/office/drawing/2014/main" id="{6D7A4335-7541-46CD-A9C3-F080F6A9A7A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1525453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hree Image Text Subtitle">
    <p:spTree>
      <p:nvGrpSpPr>
        <p:cNvPr id="1" name=""/>
        <p:cNvGrpSpPr/>
        <p:nvPr/>
      </p:nvGrpSpPr>
      <p:grpSpPr>
        <a:xfrm>
          <a:off x="0" y="0"/>
          <a:ext cx="0" cy="0"/>
          <a:chOff x="0" y="0"/>
          <a:chExt cx="0" cy="0"/>
        </a:xfrm>
      </p:grpSpPr>
      <p:sp>
        <p:nvSpPr>
          <p:cNvPr id="2" name="Title 1"/>
          <p:cNvSpPr>
            <a:spLocks noGrp="1"/>
          </p:cNvSpPr>
          <p:nvPr>
            <p:ph type="title"/>
          </p:nvPr>
        </p:nvSpPr>
        <p:spPr>
          <a:xfrm>
            <a:off x="914404" y="279962"/>
            <a:ext cx="10363201" cy="817561"/>
          </a:xfrm>
        </p:spPr>
        <p:txBody>
          <a:bodyPr/>
          <a:lstStyle/>
          <a:p>
            <a:r>
              <a:rPr lang="en-US"/>
              <a:t>Click to edit Master title style</a:t>
            </a:r>
          </a:p>
        </p:txBody>
      </p:sp>
      <p:sp>
        <p:nvSpPr>
          <p:cNvPr id="4" name="Picture Placeholder 3"/>
          <p:cNvSpPr>
            <a:spLocks noGrp="1"/>
          </p:cNvSpPr>
          <p:nvPr>
            <p:ph type="pic" sz="quarter" idx="10"/>
          </p:nvPr>
        </p:nvSpPr>
        <p:spPr>
          <a:xfrm>
            <a:off x="914401"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accent1"/>
            </a:outerShdw>
          </a:effectLst>
        </p:spPr>
        <p:txBody>
          <a:bodyPr vert="horz" lIns="0" tIns="0" rIns="0" bIns="0" rtlCol="0" anchor="ctr">
            <a:normAutofit/>
          </a:bodyPr>
          <a:lstStyle>
            <a:lvl1pPr marL="0" indent="0" algn="ctr">
              <a:buNone/>
              <a:defRPr lang="en-US" sz="1399"/>
            </a:lvl1pPr>
          </a:lstStyle>
          <a:p>
            <a:pPr lvl="0"/>
            <a:endParaRPr lang="en-US"/>
          </a:p>
        </p:txBody>
      </p:sp>
      <p:sp>
        <p:nvSpPr>
          <p:cNvPr id="5" name="Picture Placeholder 3"/>
          <p:cNvSpPr>
            <a:spLocks noGrp="1"/>
          </p:cNvSpPr>
          <p:nvPr>
            <p:ph type="pic" sz="quarter" idx="11"/>
          </p:nvPr>
        </p:nvSpPr>
        <p:spPr>
          <a:xfrm>
            <a:off x="4431792"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accent4"/>
            </a:outerShdw>
          </a:effectLst>
        </p:spPr>
        <p:txBody>
          <a:bodyPr vert="horz" lIns="0" tIns="0" rIns="0" bIns="0" rtlCol="0" anchor="ctr">
            <a:normAutofit/>
          </a:bodyPr>
          <a:lstStyle>
            <a:lvl1pPr marL="0" indent="0" algn="ctr">
              <a:buNone/>
              <a:defRPr lang="en-US" sz="1399"/>
            </a:lvl1pPr>
          </a:lstStyle>
          <a:p>
            <a:pPr lvl="0"/>
            <a:endParaRPr lang="en-US"/>
          </a:p>
        </p:txBody>
      </p:sp>
      <p:sp>
        <p:nvSpPr>
          <p:cNvPr id="6" name="Picture Placeholder 3"/>
          <p:cNvSpPr>
            <a:spLocks noGrp="1"/>
          </p:cNvSpPr>
          <p:nvPr>
            <p:ph type="pic" sz="quarter" idx="12"/>
          </p:nvPr>
        </p:nvSpPr>
        <p:spPr>
          <a:xfrm>
            <a:off x="7949183"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bg2"/>
            </a:outerShdw>
          </a:effectLst>
        </p:spPr>
        <p:txBody>
          <a:bodyPr vert="horz" lIns="0" tIns="0" rIns="0" bIns="0" rtlCol="0" anchor="ctr">
            <a:normAutofit/>
          </a:bodyPr>
          <a:lstStyle>
            <a:lvl1pPr marL="0" indent="0" algn="ctr">
              <a:buNone/>
              <a:defRPr lang="en-US" sz="1399"/>
            </a:lvl1pPr>
          </a:lstStyle>
          <a:p>
            <a:pPr lvl="0"/>
            <a:endParaRPr lang="en-US"/>
          </a:p>
        </p:txBody>
      </p:sp>
      <p:sp>
        <p:nvSpPr>
          <p:cNvPr id="8" name="Text Placeholder 9"/>
          <p:cNvSpPr>
            <a:spLocks noGrp="1"/>
          </p:cNvSpPr>
          <p:nvPr>
            <p:ph type="body" sz="quarter" idx="14"/>
          </p:nvPr>
        </p:nvSpPr>
        <p:spPr>
          <a:xfrm>
            <a:off x="914401"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9"/>
          <p:cNvSpPr>
            <a:spLocks noGrp="1"/>
          </p:cNvSpPr>
          <p:nvPr>
            <p:ph type="body" sz="quarter" idx="15"/>
          </p:nvPr>
        </p:nvSpPr>
        <p:spPr>
          <a:xfrm>
            <a:off x="4431792"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6"/>
          </p:nvPr>
        </p:nvSpPr>
        <p:spPr>
          <a:xfrm>
            <a:off x="7949183"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
          <p:cNvSpPr>
            <a:spLocks noGrp="1"/>
          </p:cNvSpPr>
          <p:nvPr>
            <p:ph type="body" sz="quarter" idx="18" hasCustomPrompt="1"/>
          </p:nvPr>
        </p:nvSpPr>
        <p:spPr>
          <a:xfrm>
            <a:off x="914404" y="933453"/>
            <a:ext cx="10363201" cy="406400"/>
          </a:xfrm>
        </p:spPr>
        <p:txBody>
          <a:bodyPr>
            <a:normAutofit/>
          </a:bodyPr>
          <a:lstStyle>
            <a:lvl1pPr marL="0" indent="0" algn="ctr">
              <a:lnSpc>
                <a:spcPct val="86000"/>
              </a:lnSpc>
              <a:spcBef>
                <a:spcPts val="0"/>
              </a:spcBef>
              <a:buNone/>
              <a:defRPr sz="1799" baseline="0"/>
            </a:lvl1pPr>
          </a:lstStyle>
          <a:p>
            <a:pPr lvl="0"/>
            <a:r>
              <a:rPr lang="en-US" dirty="0"/>
              <a:t>Click here to edit subtitle</a:t>
            </a:r>
          </a:p>
        </p:txBody>
      </p:sp>
    </p:spTree>
    <p:extLst>
      <p:ext uri="{BB962C8B-B14F-4D97-AF65-F5344CB8AC3E}">
        <p14:creationId xmlns:p14="http://schemas.microsoft.com/office/powerpoint/2010/main" val="33543218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46000"/>
          </a:schemeClr>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D47DBC3-9780-4C82-84C5-21DDB2220A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 xmlns:a16="http://schemas.microsoft.com/office/drawing/2014/main" id="{DCD25FE5-3EE5-4F83-82C3-3F1027D8F8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 xmlns:a16="http://schemas.microsoft.com/office/drawing/2014/main" id="{FAAB8A18-8814-40D0-B6CD-E8F30F1782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 xmlns:a16="http://schemas.microsoft.com/office/drawing/2014/main" id="{54213629-378D-4E24-84CB-781E75EEE3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 xmlns:a16="http://schemas.microsoft.com/office/drawing/2014/main" id="{C8D1704A-6C59-4C37-A1CF-917030A721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85B3D8-C38B-4518-AB0A-53B4E875C67D}" type="slidenum">
              <a:rPr lang="ru-RU" smtClean="0"/>
              <a:t>‹#›</a:t>
            </a:fld>
            <a:endParaRPr lang="ru-RU"/>
          </a:p>
        </p:txBody>
      </p:sp>
    </p:spTree>
    <p:extLst>
      <p:ext uri="{BB962C8B-B14F-4D97-AF65-F5344CB8AC3E}">
        <p14:creationId xmlns:p14="http://schemas.microsoft.com/office/powerpoint/2010/main" val="3962957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2">
            <a:extLst>
              <a:ext uri="{FF2B5EF4-FFF2-40B4-BE49-F238E27FC236}">
                <a16:creationId xmlns:a16="http://schemas.microsoft.com/office/drawing/2014/main" xmlns="" id="{EE80F0AA-4DF1-4DBF-9AA2-5439157D8912}"/>
              </a:ext>
            </a:extLst>
          </p:cNvPr>
          <p:cNvSpPr/>
          <p:nvPr/>
        </p:nvSpPr>
        <p:spPr>
          <a:xfrm>
            <a:off x="2239" y="3248"/>
            <a:ext cx="12175448" cy="2158055"/>
          </a:xfrm>
          <a:custGeom>
            <a:avLst/>
            <a:gdLst/>
            <a:ahLst/>
            <a:cxnLst/>
            <a:rect l="l" t="t" r="r" b="b"/>
            <a:pathLst>
              <a:path w="5760085" h="1021080">
                <a:moveTo>
                  <a:pt x="5759640" y="0"/>
                </a:moveTo>
                <a:lnTo>
                  <a:pt x="0" y="0"/>
                </a:lnTo>
                <a:lnTo>
                  <a:pt x="0" y="1020953"/>
                </a:lnTo>
                <a:lnTo>
                  <a:pt x="5759640" y="1020953"/>
                </a:lnTo>
                <a:lnTo>
                  <a:pt x="5759640" y="0"/>
                </a:lnTo>
                <a:close/>
              </a:path>
            </a:pathLst>
          </a:custGeom>
          <a:solidFill>
            <a:srgbClr val="2365C7"/>
          </a:solidFill>
        </p:spPr>
        <p:txBody>
          <a:bodyPr wrap="square" lIns="0" tIns="0" rIns="0" bIns="0" rtlCol="0"/>
          <a:lstStyle/>
          <a:p>
            <a:endParaRPr sz="2400"/>
          </a:p>
        </p:txBody>
      </p:sp>
      <p:sp>
        <p:nvSpPr>
          <p:cNvPr id="15" name="object 4">
            <a:extLst>
              <a:ext uri="{FF2B5EF4-FFF2-40B4-BE49-F238E27FC236}">
                <a16:creationId xmlns:a16="http://schemas.microsoft.com/office/drawing/2014/main" xmlns="" id="{96789AA7-9596-4F83-89FD-AEC28EE179F1}"/>
              </a:ext>
            </a:extLst>
          </p:cNvPr>
          <p:cNvSpPr txBox="1"/>
          <p:nvPr/>
        </p:nvSpPr>
        <p:spPr>
          <a:xfrm>
            <a:off x="1850319" y="2644423"/>
            <a:ext cx="5917817" cy="3974484"/>
          </a:xfrm>
          <a:prstGeom prst="rect">
            <a:avLst/>
          </a:prstGeom>
          <a:solidFill>
            <a:schemeClr val="bg1"/>
          </a:solidFill>
        </p:spPr>
        <p:txBody>
          <a:bodyPr vert="horz" wrap="square" lIns="0" tIns="29526" rIns="0" bIns="0" rtlCol="0">
            <a:spAutoFit/>
          </a:bodyPr>
          <a:lstStyle/>
          <a:p>
            <a:pPr marL="38920" algn="ctr">
              <a:lnSpc>
                <a:spcPts val="4132"/>
              </a:lnSpc>
              <a:spcBef>
                <a:spcPts val="233"/>
              </a:spcBef>
            </a:pPr>
            <a:r>
              <a:rPr lang="en-US" sz="3200" b="1" dirty="0" err="1">
                <a:latin typeface="Arial" panose="020B0604020202020204" pitchFamily="34" charset="0"/>
                <a:cs typeface="Arial" panose="020B0604020202020204" pitchFamily="34" charset="0"/>
              </a:rPr>
              <a:t>Geografiya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fanidan</a:t>
            </a:r>
            <a:r>
              <a:rPr lang="en-US" sz="3200" b="1" dirty="0">
                <a:latin typeface="Arial" panose="020B0604020202020204" pitchFamily="34" charset="0"/>
                <a:cs typeface="Arial" panose="020B0604020202020204" pitchFamily="34" charset="0"/>
              </a:rPr>
              <a:t> test </a:t>
            </a:r>
            <a:r>
              <a:rPr lang="en-US" sz="3200" b="1" dirty="0" err="1">
                <a:latin typeface="Arial" panose="020B0604020202020204" pitchFamily="34" charset="0"/>
                <a:cs typeface="Arial" panose="020B0604020202020204" pitchFamily="34" charset="0"/>
              </a:rPr>
              <a:t>va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topshiriqlar</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tuzishda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testologiya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fani</a:t>
            </a:r>
            <a:r>
              <a:rPr lang="en-US" sz="3200" b="1" dirty="0">
                <a:latin typeface="Arial" panose="020B0604020202020204" pitchFamily="34" charset="0"/>
                <a:cs typeface="Arial" panose="020B0604020202020204" pitchFamily="34" charset="0"/>
              </a:rPr>
              <a:t> ISPRING </a:t>
            </a:r>
            <a:r>
              <a:rPr lang="en-US" sz="3200" b="1" dirty="0" err="1">
                <a:latin typeface="Arial" panose="020B0604020202020204" pitchFamily="34" charset="0"/>
                <a:cs typeface="Arial" panose="020B0604020202020204" pitchFamily="34" charset="0"/>
              </a:rPr>
              <a:t>dasturining</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ahamiyati</a:t>
            </a:r>
            <a:r>
              <a:rPr lang="en-US" sz="3200" b="1" dirty="0">
                <a:latin typeface="Arial" panose="020B0604020202020204" pitchFamily="34" charset="0"/>
                <a:cs typeface="Arial" panose="020B0604020202020204" pitchFamily="34" charset="0"/>
              </a:rPr>
              <a:t>. </a:t>
            </a:r>
            <a:endParaRPr lang="ru-RU" sz="3200" b="1" dirty="0" smtClean="0">
              <a:latin typeface="Arial" panose="020B0604020202020204" pitchFamily="34" charset="0"/>
              <a:cs typeface="Arial" panose="020B0604020202020204" pitchFamily="34" charset="0"/>
            </a:endParaRPr>
          </a:p>
          <a:p>
            <a:pPr marL="38920" algn="ctr">
              <a:lnSpc>
                <a:spcPts val="4132"/>
              </a:lnSpc>
              <a:spcBef>
                <a:spcPts val="233"/>
              </a:spcBef>
            </a:pPr>
            <a:endParaRPr lang="ru-RU" sz="3200" b="1" dirty="0">
              <a:latin typeface="Arial" panose="020B0604020202020204" pitchFamily="34" charset="0"/>
              <a:cs typeface="Arial" panose="020B0604020202020204" pitchFamily="34" charset="0"/>
            </a:endParaRPr>
          </a:p>
          <a:p>
            <a:pPr marL="38920" algn="ctr">
              <a:lnSpc>
                <a:spcPts val="4132"/>
              </a:lnSpc>
              <a:spcBef>
                <a:spcPts val="233"/>
              </a:spcBef>
            </a:pPr>
            <a:r>
              <a:rPr lang="en-US" sz="2400" b="1" dirty="0" smtClean="0">
                <a:latin typeface="Arial" panose="020B0604020202020204" pitchFamily="34" charset="0"/>
                <a:cs typeface="Arial" panose="020B0604020202020204" pitchFamily="34" charset="0"/>
              </a:rPr>
              <a:t>O</a:t>
            </a:r>
            <a:r>
              <a:rPr lang="id-ID" sz="2400" b="1" dirty="0" smtClean="0">
                <a:latin typeface="Arial" panose="020B0604020202020204" pitchFamily="34" charset="0"/>
                <a:cs typeface="Arial" panose="020B0604020202020204" pitchFamily="34" charset="0"/>
              </a:rPr>
              <a:t>‘</a:t>
            </a:r>
            <a:r>
              <a:rPr sz="2400" b="1" dirty="0" err="1" smtClean="0">
                <a:latin typeface="Arial" panose="020B0604020202020204" pitchFamily="34" charset="0"/>
                <a:cs typeface="Arial" panose="020B0604020202020204" pitchFamily="34" charset="0"/>
              </a:rPr>
              <a:t>qituvchi</a:t>
            </a:r>
            <a:r>
              <a:rPr sz="2400" b="1" dirty="0">
                <a:latin typeface="Arial" panose="020B0604020202020204" pitchFamily="34" charset="0"/>
                <a:cs typeface="Arial" panose="020B0604020202020204" pitchFamily="34" charset="0"/>
              </a:rPr>
              <a:t>:</a:t>
            </a:r>
          </a:p>
          <a:p>
            <a:pPr marL="68443" algn="ctr"/>
            <a:r>
              <a:rPr lang="en-US" sz="2400" b="1" spc="11" dirty="0" err="1" smtClean="0">
                <a:latin typeface="Arial" panose="020B0604020202020204" pitchFamily="34" charset="0"/>
                <a:cs typeface="Arial" panose="020B0604020202020204" pitchFamily="34" charset="0"/>
              </a:rPr>
              <a:t>Abdullayeva</a:t>
            </a:r>
            <a:r>
              <a:rPr lang="en-US" sz="2400" b="1" spc="11" dirty="0" smtClean="0">
                <a:latin typeface="Arial" panose="020B0604020202020204" pitchFamily="34" charset="0"/>
                <a:cs typeface="Arial" panose="020B0604020202020204" pitchFamily="34" charset="0"/>
              </a:rPr>
              <a:t> </a:t>
            </a:r>
            <a:r>
              <a:rPr lang="en-US" sz="2400" b="1" spc="11" dirty="0" err="1" smtClean="0">
                <a:latin typeface="Arial" panose="020B0604020202020204" pitchFamily="34" charset="0"/>
                <a:cs typeface="Arial" panose="020B0604020202020204" pitchFamily="34" charset="0"/>
              </a:rPr>
              <a:t>Dilnoza</a:t>
            </a:r>
            <a:r>
              <a:rPr lang="en-US" sz="2400" b="1" spc="11" dirty="0" smtClean="0">
                <a:latin typeface="Arial" panose="020B0604020202020204" pitchFamily="34" charset="0"/>
                <a:cs typeface="Arial" panose="020B0604020202020204" pitchFamily="34" charset="0"/>
              </a:rPr>
              <a:t> </a:t>
            </a:r>
          </a:p>
          <a:p>
            <a:pPr marL="68443" algn="ctr"/>
            <a:r>
              <a:rPr lang="en-US" sz="2400" b="1" spc="11" dirty="0" err="1" smtClean="0">
                <a:latin typeface="Arial" panose="020B0604020202020204" pitchFamily="34" charset="0"/>
                <a:cs typeface="Arial" panose="020B0604020202020204" pitchFamily="34" charset="0"/>
              </a:rPr>
              <a:t>Narzullayevna</a:t>
            </a:r>
            <a:endParaRPr sz="2400" b="1" dirty="0">
              <a:latin typeface="Arial" panose="020B0604020202020204" pitchFamily="34" charset="0"/>
              <a:cs typeface="Arial" panose="020B0604020202020204" pitchFamily="34" charset="0"/>
            </a:endParaRPr>
          </a:p>
        </p:txBody>
      </p:sp>
      <p:sp>
        <p:nvSpPr>
          <p:cNvPr id="16" name="object 5">
            <a:extLst>
              <a:ext uri="{FF2B5EF4-FFF2-40B4-BE49-F238E27FC236}">
                <a16:creationId xmlns:a16="http://schemas.microsoft.com/office/drawing/2014/main" xmlns="" id="{A8BAE388-D6D2-40E9-8208-E39C1E0E7029}"/>
              </a:ext>
            </a:extLst>
          </p:cNvPr>
          <p:cNvSpPr/>
          <p:nvPr/>
        </p:nvSpPr>
        <p:spPr>
          <a:xfrm>
            <a:off x="927619" y="2644423"/>
            <a:ext cx="727494" cy="1438704"/>
          </a:xfrm>
          <a:custGeom>
            <a:avLst/>
            <a:gdLst/>
            <a:ahLst/>
            <a:cxnLst/>
            <a:rect l="l" t="t" r="r" b="b"/>
            <a:pathLst>
              <a:path w="344170" h="680719">
                <a:moveTo>
                  <a:pt x="343828" y="0"/>
                </a:moveTo>
                <a:lnTo>
                  <a:pt x="0" y="0"/>
                </a:lnTo>
                <a:lnTo>
                  <a:pt x="0" y="680466"/>
                </a:lnTo>
                <a:lnTo>
                  <a:pt x="343828" y="680466"/>
                </a:lnTo>
                <a:lnTo>
                  <a:pt x="343828" y="0"/>
                </a:lnTo>
                <a:close/>
              </a:path>
            </a:pathLst>
          </a:custGeom>
          <a:solidFill>
            <a:srgbClr val="2365C7"/>
          </a:solidFill>
        </p:spPr>
        <p:txBody>
          <a:bodyPr wrap="square" lIns="0" tIns="0" rIns="0" bIns="0" rtlCol="0"/>
          <a:lstStyle/>
          <a:p>
            <a:endParaRPr sz="2400"/>
          </a:p>
        </p:txBody>
      </p:sp>
      <p:sp>
        <p:nvSpPr>
          <p:cNvPr id="17" name="object 6">
            <a:extLst>
              <a:ext uri="{FF2B5EF4-FFF2-40B4-BE49-F238E27FC236}">
                <a16:creationId xmlns:a16="http://schemas.microsoft.com/office/drawing/2014/main" xmlns="" id="{ACB4B4C4-B96E-4D3D-A3B1-019ECDA735A1}"/>
              </a:ext>
            </a:extLst>
          </p:cNvPr>
          <p:cNvSpPr/>
          <p:nvPr/>
        </p:nvSpPr>
        <p:spPr>
          <a:xfrm>
            <a:off x="927619" y="4438107"/>
            <a:ext cx="727494" cy="1438704"/>
          </a:xfrm>
          <a:custGeom>
            <a:avLst/>
            <a:gdLst/>
            <a:ahLst/>
            <a:cxnLst/>
            <a:rect l="l" t="t" r="r" b="b"/>
            <a:pathLst>
              <a:path w="344170" h="680719">
                <a:moveTo>
                  <a:pt x="343828" y="0"/>
                </a:moveTo>
                <a:lnTo>
                  <a:pt x="0" y="0"/>
                </a:lnTo>
                <a:lnTo>
                  <a:pt x="0" y="680457"/>
                </a:lnTo>
                <a:lnTo>
                  <a:pt x="343828" y="680457"/>
                </a:lnTo>
                <a:lnTo>
                  <a:pt x="343828" y="0"/>
                </a:lnTo>
                <a:close/>
              </a:path>
            </a:pathLst>
          </a:custGeom>
          <a:solidFill>
            <a:srgbClr val="96989A"/>
          </a:solidFill>
        </p:spPr>
        <p:txBody>
          <a:bodyPr wrap="square" lIns="0" tIns="0" rIns="0" bIns="0" rtlCol="0"/>
          <a:lstStyle/>
          <a:p>
            <a:endParaRPr sz="2400"/>
          </a:p>
        </p:txBody>
      </p:sp>
      <p:sp>
        <p:nvSpPr>
          <p:cNvPr id="18" name="object 2">
            <a:extLst>
              <a:ext uri="{FF2B5EF4-FFF2-40B4-BE49-F238E27FC236}">
                <a16:creationId xmlns:a16="http://schemas.microsoft.com/office/drawing/2014/main" xmlns="" id="{CE68ADA6-8540-41B8-AEDA-12525C40B298}"/>
              </a:ext>
            </a:extLst>
          </p:cNvPr>
          <p:cNvSpPr txBox="1">
            <a:spLocks/>
          </p:cNvSpPr>
          <p:nvPr/>
        </p:nvSpPr>
        <p:spPr>
          <a:xfrm>
            <a:off x="1850319" y="410027"/>
            <a:ext cx="4855293" cy="1157224"/>
          </a:xfrm>
          <a:prstGeom prst="rect">
            <a:avLst/>
          </a:prstGeom>
        </p:spPr>
        <p:txBody>
          <a:bodyPr vert="horz" wrap="square" lIns="0" tIns="30912" rIns="0" bIns="0" rtlCol="0">
            <a:spAutoFit/>
          </a:bodyPr>
          <a:lstStyle>
            <a:lvl1pPr>
              <a:defRPr sz="3400" b="1" i="0">
                <a:solidFill>
                  <a:schemeClr val="bg1"/>
                </a:solidFill>
                <a:latin typeface="Arial"/>
                <a:ea typeface="+mj-ea"/>
                <a:cs typeface="Arial"/>
              </a:defRPr>
            </a:lvl1pPr>
          </a:lstStyle>
          <a:p>
            <a:pPr marL="26882" defTabSz="1935510">
              <a:spcBef>
                <a:spcPts val="241"/>
              </a:spcBef>
              <a:defRPr/>
            </a:pPr>
            <a:r>
              <a:rPr lang="en-US" sz="7200" kern="0" spc="21" dirty="0" err="1">
                <a:solidFill>
                  <a:sysClr val="window" lastClr="FFFFFF"/>
                </a:solidFill>
              </a:rPr>
              <a:t>Geograﬁya</a:t>
            </a:r>
            <a:endParaRPr lang="en-US" sz="7200" kern="0" spc="21" dirty="0">
              <a:solidFill>
                <a:sysClr val="window" lastClr="FFFFFF"/>
              </a:solidFill>
            </a:endParaRPr>
          </a:p>
        </p:txBody>
      </p:sp>
      <p:sp>
        <p:nvSpPr>
          <p:cNvPr id="19" name="object 11">
            <a:extLst>
              <a:ext uri="{FF2B5EF4-FFF2-40B4-BE49-F238E27FC236}">
                <a16:creationId xmlns:a16="http://schemas.microsoft.com/office/drawing/2014/main" xmlns="" id="{51515ADB-0A54-4D48-B21C-0D1BD48457B7}"/>
              </a:ext>
            </a:extLst>
          </p:cNvPr>
          <p:cNvSpPr/>
          <p:nvPr/>
        </p:nvSpPr>
        <p:spPr>
          <a:xfrm>
            <a:off x="695817" y="534444"/>
            <a:ext cx="709744" cy="982496"/>
          </a:xfrm>
          <a:custGeom>
            <a:avLst/>
            <a:gdLst/>
            <a:ahLst/>
            <a:cxnLst/>
            <a:rect l="l" t="t" r="r" b="b"/>
            <a:pathLst>
              <a:path w="335280" h="464184">
                <a:moveTo>
                  <a:pt x="311425" y="417294"/>
                </a:moveTo>
                <a:lnTo>
                  <a:pt x="71097" y="417294"/>
                </a:lnTo>
                <a:lnTo>
                  <a:pt x="67618" y="420771"/>
                </a:lnTo>
                <a:lnTo>
                  <a:pt x="67618" y="460180"/>
                </a:lnTo>
                <a:lnTo>
                  <a:pt x="71097" y="463657"/>
                </a:lnTo>
                <a:lnTo>
                  <a:pt x="311425" y="463657"/>
                </a:lnTo>
                <a:lnTo>
                  <a:pt x="314902" y="460180"/>
                </a:lnTo>
                <a:lnTo>
                  <a:pt x="314902" y="448203"/>
                </a:lnTo>
                <a:lnTo>
                  <a:pt x="83073" y="448203"/>
                </a:lnTo>
                <a:lnTo>
                  <a:pt x="83073" y="432748"/>
                </a:lnTo>
                <a:lnTo>
                  <a:pt x="314902" y="432748"/>
                </a:lnTo>
                <a:lnTo>
                  <a:pt x="314902" y="420771"/>
                </a:lnTo>
                <a:lnTo>
                  <a:pt x="311425" y="417294"/>
                </a:lnTo>
                <a:close/>
              </a:path>
              <a:path w="335280" h="464184">
                <a:moveTo>
                  <a:pt x="314902" y="432748"/>
                </a:moveTo>
                <a:lnTo>
                  <a:pt x="299448" y="432748"/>
                </a:lnTo>
                <a:lnTo>
                  <a:pt x="299448" y="448203"/>
                </a:lnTo>
                <a:lnTo>
                  <a:pt x="314902" y="448203"/>
                </a:lnTo>
                <a:lnTo>
                  <a:pt x="314902" y="432748"/>
                </a:lnTo>
                <a:close/>
              </a:path>
              <a:path w="335280" h="464184">
                <a:moveTo>
                  <a:pt x="195508" y="0"/>
                </a:moveTo>
                <a:lnTo>
                  <a:pt x="187008" y="0"/>
                </a:lnTo>
                <a:lnTo>
                  <a:pt x="183531" y="3477"/>
                </a:lnTo>
                <a:lnTo>
                  <a:pt x="183531" y="7725"/>
                </a:lnTo>
                <a:lnTo>
                  <a:pt x="135417" y="15996"/>
                </a:lnTo>
                <a:lnTo>
                  <a:pt x="91752" y="35545"/>
                </a:lnTo>
                <a:lnTo>
                  <a:pt x="54456" y="64705"/>
                </a:lnTo>
                <a:lnTo>
                  <a:pt x="25451" y="101810"/>
                </a:lnTo>
                <a:lnTo>
                  <a:pt x="6658" y="145194"/>
                </a:lnTo>
                <a:lnTo>
                  <a:pt x="0" y="193191"/>
                </a:lnTo>
                <a:lnTo>
                  <a:pt x="6658" y="241186"/>
                </a:lnTo>
                <a:lnTo>
                  <a:pt x="25451" y="284570"/>
                </a:lnTo>
                <a:lnTo>
                  <a:pt x="54456" y="321675"/>
                </a:lnTo>
                <a:lnTo>
                  <a:pt x="91752" y="350835"/>
                </a:lnTo>
                <a:lnTo>
                  <a:pt x="135417" y="370384"/>
                </a:lnTo>
                <a:lnTo>
                  <a:pt x="183531" y="378655"/>
                </a:lnTo>
                <a:lnTo>
                  <a:pt x="183531" y="417294"/>
                </a:lnTo>
                <a:lnTo>
                  <a:pt x="198986" y="417294"/>
                </a:lnTo>
                <a:lnTo>
                  <a:pt x="198986" y="363200"/>
                </a:lnTo>
                <a:lnTo>
                  <a:pt x="183531" y="363200"/>
                </a:lnTo>
                <a:lnTo>
                  <a:pt x="138337" y="357127"/>
                </a:lnTo>
                <a:lnTo>
                  <a:pt x="97726" y="339989"/>
                </a:lnTo>
                <a:lnTo>
                  <a:pt x="63319" y="313405"/>
                </a:lnTo>
                <a:lnTo>
                  <a:pt x="36736" y="278997"/>
                </a:lnTo>
                <a:lnTo>
                  <a:pt x="19598" y="238385"/>
                </a:lnTo>
                <a:lnTo>
                  <a:pt x="13525" y="193191"/>
                </a:lnTo>
                <a:lnTo>
                  <a:pt x="19598" y="147996"/>
                </a:lnTo>
                <a:lnTo>
                  <a:pt x="36724" y="107412"/>
                </a:lnTo>
                <a:lnTo>
                  <a:pt x="63319" y="72977"/>
                </a:lnTo>
                <a:lnTo>
                  <a:pt x="97726" y="46394"/>
                </a:lnTo>
                <a:lnTo>
                  <a:pt x="138337" y="29256"/>
                </a:lnTo>
                <a:lnTo>
                  <a:pt x="183531" y="23183"/>
                </a:lnTo>
                <a:lnTo>
                  <a:pt x="198986" y="23183"/>
                </a:lnTo>
                <a:lnTo>
                  <a:pt x="198986" y="3477"/>
                </a:lnTo>
                <a:lnTo>
                  <a:pt x="195508" y="0"/>
                </a:lnTo>
                <a:close/>
              </a:path>
              <a:path w="335280" h="464184">
                <a:moveTo>
                  <a:pt x="198986" y="23183"/>
                </a:moveTo>
                <a:lnTo>
                  <a:pt x="183531" y="23183"/>
                </a:lnTo>
                <a:lnTo>
                  <a:pt x="183531" y="46365"/>
                </a:lnTo>
                <a:lnTo>
                  <a:pt x="141817" y="54226"/>
                </a:lnTo>
                <a:lnTo>
                  <a:pt x="104370" y="75125"/>
                </a:lnTo>
                <a:lnTo>
                  <a:pt x="74062" y="106776"/>
                </a:lnTo>
                <a:lnTo>
                  <a:pt x="53770" y="146893"/>
                </a:lnTo>
                <a:lnTo>
                  <a:pt x="46367" y="193191"/>
                </a:lnTo>
                <a:lnTo>
                  <a:pt x="53028" y="239117"/>
                </a:lnTo>
                <a:lnTo>
                  <a:pt x="71837" y="278493"/>
                </a:lnTo>
                <a:lnTo>
                  <a:pt x="101032" y="309588"/>
                </a:lnTo>
                <a:lnTo>
                  <a:pt x="138850" y="330673"/>
                </a:lnTo>
                <a:lnTo>
                  <a:pt x="183531" y="340017"/>
                </a:lnTo>
                <a:lnTo>
                  <a:pt x="183531" y="363200"/>
                </a:lnTo>
                <a:lnTo>
                  <a:pt x="198986" y="363200"/>
                </a:lnTo>
                <a:lnTo>
                  <a:pt x="199104" y="339989"/>
                </a:lnTo>
                <a:lnTo>
                  <a:pt x="244724" y="329180"/>
                </a:lnTo>
                <a:lnTo>
                  <a:pt x="252263" y="324561"/>
                </a:lnTo>
                <a:lnTo>
                  <a:pt x="191260" y="324561"/>
                </a:lnTo>
                <a:lnTo>
                  <a:pt x="156991" y="319945"/>
                </a:lnTo>
                <a:lnTo>
                  <a:pt x="125611" y="306835"/>
                </a:lnTo>
                <a:lnTo>
                  <a:pt x="98632" y="286118"/>
                </a:lnTo>
                <a:lnTo>
                  <a:pt x="77565" y="258681"/>
                </a:lnTo>
                <a:lnTo>
                  <a:pt x="96984" y="248926"/>
                </a:lnTo>
                <a:lnTo>
                  <a:pt x="118873" y="248926"/>
                </a:lnTo>
                <a:lnTo>
                  <a:pt x="114829" y="244872"/>
                </a:lnTo>
                <a:lnTo>
                  <a:pt x="70516" y="244872"/>
                </a:lnTo>
                <a:lnTo>
                  <a:pt x="65867" y="232409"/>
                </a:lnTo>
                <a:lnTo>
                  <a:pt x="62522" y="219574"/>
                </a:lnTo>
                <a:lnTo>
                  <a:pt x="60517" y="206468"/>
                </a:lnTo>
                <a:lnTo>
                  <a:pt x="59889" y="193191"/>
                </a:lnTo>
                <a:lnTo>
                  <a:pt x="59987" y="185464"/>
                </a:lnTo>
                <a:lnTo>
                  <a:pt x="60664" y="177638"/>
                </a:lnTo>
                <a:lnTo>
                  <a:pt x="62014" y="170009"/>
                </a:lnTo>
                <a:lnTo>
                  <a:pt x="148081" y="170009"/>
                </a:lnTo>
                <a:lnTo>
                  <a:pt x="133398" y="155326"/>
                </a:lnTo>
                <a:lnTo>
                  <a:pt x="131371" y="154551"/>
                </a:lnTo>
                <a:lnTo>
                  <a:pt x="65589" y="154551"/>
                </a:lnTo>
                <a:lnTo>
                  <a:pt x="82571" y="119302"/>
                </a:lnTo>
                <a:lnTo>
                  <a:pt x="108573" y="91125"/>
                </a:lnTo>
                <a:lnTo>
                  <a:pt x="141603" y="71624"/>
                </a:lnTo>
                <a:lnTo>
                  <a:pt x="179669" y="62402"/>
                </a:lnTo>
                <a:lnTo>
                  <a:pt x="253050" y="62402"/>
                </a:lnTo>
                <a:lnTo>
                  <a:pt x="250146" y="60372"/>
                </a:lnTo>
                <a:lnTo>
                  <a:pt x="198986" y="47138"/>
                </a:lnTo>
                <a:lnTo>
                  <a:pt x="198986" y="23183"/>
                </a:lnTo>
                <a:close/>
              </a:path>
              <a:path w="335280" h="464184">
                <a:moveTo>
                  <a:pt x="312558" y="118907"/>
                </a:moveTo>
                <a:lnTo>
                  <a:pt x="299156" y="118907"/>
                </a:lnTo>
                <a:lnTo>
                  <a:pt x="319500" y="166940"/>
                </a:lnTo>
                <a:lnTo>
                  <a:pt x="319841" y="217291"/>
                </a:lnTo>
                <a:lnTo>
                  <a:pt x="301291" y="264092"/>
                </a:lnTo>
                <a:lnTo>
                  <a:pt x="264963" y="301475"/>
                </a:lnTo>
                <a:lnTo>
                  <a:pt x="229922" y="318669"/>
                </a:lnTo>
                <a:lnTo>
                  <a:pt x="191260" y="324561"/>
                </a:lnTo>
                <a:lnTo>
                  <a:pt x="252263" y="324561"/>
                </a:lnTo>
                <a:lnTo>
                  <a:pt x="283418" y="305469"/>
                </a:lnTo>
                <a:lnTo>
                  <a:pt x="312825" y="271469"/>
                </a:lnTo>
                <a:lnTo>
                  <a:pt x="330700" y="229768"/>
                </a:lnTo>
                <a:lnTo>
                  <a:pt x="334799" y="182952"/>
                </a:lnTo>
                <a:lnTo>
                  <a:pt x="321567" y="131792"/>
                </a:lnTo>
                <a:lnTo>
                  <a:pt x="312558" y="118907"/>
                </a:lnTo>
                <a:close/>
              </a:path>
              <a:path w="335280" h="464184">
                <a:moveTo>
                  <a:pt x="118873" y="248926"/>
                </a:moveTo>
                <a:lnTo>
                  <a:pt x="96984" y="248926"/>
                </a:lnTo>
                <a:lnTo>
                  <a:pt x="142383" y="294328"/>
                </a:lnTo>
                <a:lnTo>
                  <a:pt x="147308" y="294422"/>
                </a:lnTo>
                <a:lnTo>
                  <a:pt x="150303" y="291334"/>
                </a:lnTo>
                <a:lnTo>
                  <a:pt x="166629" y="275008"/>
                </a:lnTo>
                <a:lnTo>
                  <a:pt x="144893" y="275008"/>
                </a:lnTo>
                <a:lnTo>
                  <a:pt x="118873" y="248926"/>
                </a:lnTo>
                <a:close/>
              </a:path>
              <a:path w="335280" h="464184">
                <a:moveTo>
                  <a:pt x="148081" y="170009"/>
                </a:moveTo>
                <a:lnTo>
                  <a:pt x="126251" y="170009"/>
                </a:lnTo>
                <a:lnTo>
                  <a:pt x="188071" y="231829"/>
                </a:lnTo>
                <a:lnTo>
                  <a:pt x="144893" y="275008"/>
                </a:lnTo>
                <a:lnTo>
                  <a:pt x="166629" y="275008"/>
                </a:lnTo>
                <a:lnTo>
                  <a:pt x="207392" y="234245"/>
                </a:lnTo>
                <a:lnTo>
                  <a:pt x="207490" y="229320"/>
                </a:lnTo>
                <a:lnTo>
                  <a:pt x="204397" y="226325"/>
                </a:lnTo>
                <a:lnTo>
                  <a:pt x="148081" y="170009"/>
                </a:lnTo>
                <a:close/>
              </a:path>
              <a:path w="335280" h="464184">
                <a:moveTo>
                  <a:pt x="98046" y="231152"/>
                </a:moveTo>
                <a:lnTo>
                  <a:pt x="95050" y="232700"/>
                </a:lnTo>
                <a:lnTo>
                  <a:pt x="70516" y="244872"/>
                </a:lnTo>
                <a:lnTo>
                  <a:pt x="114829" y="244872"/>
                </a:lnTo>
                <a:lnTo>
                  <a:pt x="104033" y="234050"/>
                </a:lnTo>
                <a:lnTo>
                  <a:pt x="101621" y="231731"/>
                </a:lnTo>
                <a:lnTo>
                  <a:pt x="98046" y="231152"/>
                </a:lnTo>
                <a:close/>
              </a:path>
              <a:path w="335280" h="464184">
                <a:moveTo>
                  <a:pt x="201693" y="62402"/>
                </a:moveTo>
                <a:lnTo>
                  <a:pt x="179669" y="62402"/>
                </a:lnTo>
                <a:lnTo>
                  <a:pt x="128570" y="113403"/>
                </a:lnTo>
                <a:lnTo>
                  <a:pt x="128473" y="118328"/>
                </a:lnTo>
                <a:lnTo>
                  <a:pt x="131565" y="121324"/>
                </a:lnTo>
                <a:lnTo>
                  <a:pt x="188650" y="178412"/>
                </a:lnTo>
                <a:lnTo>
                  <a:pt x="193579" y="178509"/>
                </a:lnTo>
                <a:lnTo>
                  <a:pt x="196574" y="175417"/>
                </a:lnTo>
                <a:lnTo>
                  <a:pt x="212867" y="159091"/>
                </a:lnTo>
                <a:lnTo>
                  <a:pt x="191260" y="159091"/>
                </a:lnTo>
                <a:lnTo>
                  <a:pt x="148082" y="115912"/>
                </a:lnTo>
                <a:lnTo>
                  <a:pt x="201693" y="62402"/>
                </a:lnTo>
                <a:close/>
              </a:path>
              <a:path w="335280" h="464184">
                <a:moveTo>
                  <a:pt x="242939" y="107316"/>
                </a:moveTo>
                <a:lnTo>
                  <a:pt x="239943" y="110408"/>
                </a:lnTo>
                <a:lnTo>
                  <a:pt x="191260" y="159091"/>
                </a:lnTo>
                <a:lnTo>
                  <a:pt x="212867" y="159091"/>
                </a:lnTo>
                <a:lnTo>
                  <a:pt x="245160" y="126734"/>
                </a:lnTo>
                <a:lnTo>
                  <a:pt x="267097" y="126734"/>
                </a:lnTo>
                <a:lnTo>
                  <a:pt x="247863" y="107412"/>
                </a:lnTo>
                <a:lnTo>
                  <a:pt x="242939" y="107316"/>
                </a:lnTo>
                <a:close/>
              </a:path>
              <a:path w="335280" h="464184">
                <a:moveTo>
                  <a:pt x="267097" y="126734"/>
                </a:moveTo>
                <a:lnTo>
                  <a:pt x="245160" y="126734"/>
                </a:lnTo>
                <a:lnTo>
                  <a:pt x="265831" y="147502"/>
                </a:lnTo>
                <a:lnTo>
                  <a:pt x="270760" y="147600"/>
                </a:lnTo>
                <a:lnTo>
                  <a:pt x="273754" y="144508"/>
                </a:lnTo>
                <a:lnTo>
                  <a:pt x="289953" y="128182"/>
                </a:lnTo>
                <a:lnTo>
                  <a:pt x="268538" y="128182"/>
                </a:lnTo>
                <a:lnTo>
                  <a:pt x="267097" y="126734"/>
                </a:lnTo>
                <a:close/>
              </a:path>
              <a:path w="335280" h="464184">
                <a:moveTo>
                  <a:pt x="253050" y="62402"/>
                </a:moveTo>
                <a:lnTo>
                  <a:pt x="201693" y="62402"/>
                </a:lnTo>
                <a:lnTo>
                  <a:pt x="226707" y="66859"/>
                </a:lnTo>
                <a:lnTo>
                  <a:pt x="250182" y="75960"/>
                </a:lnTo>
                <a:lnTo>
                  <a:pt x="271485" y="89391"/>
                </a:lnTo>
                <a:lnTo>
                  <a:pt x="289980" y="106833"/>
                </a:lnTo>
                <a:lnTo>
                  <a:pt x="268538" y="128182"/>
                </a:lnTo>
                <a:lnTo>
                  <a:pt x="289953" y="128182"/>
                </a:lnTo>
                <a:lnTo>
                  <a:pt x="299156" y="118907"/>
                </a:lnTo>
                <a:lnTo>
                  <a:pt x="312558" y="118907"/>
                </a:lnTo>
                <a:lnTo>
                  <a:pt x="292178" y="89761"/>
                </a:lnTo>
                <a:lnTo>
                  <a:pt x="253050" y="62402"/>
                </a:lnTo>
                <a:close/>
              </a:path>
            </a:pathLst>
          </a:custGeom>
          <a:solidFill>
            <a:srgbClr val="00AEEF"/>
          </a:solidFill>
        </p:spPr>
        <p:txBody>
          <a:bodyPr wrap="square" lIns="0" tIns="0" rIns="0" bIns="0" rtlCol="0"/>
          <a:lstStyle/>
          <a:p>
            <a:pPr defTabSz="1935510"/>
            <a:endParaRPr sz="3800">
              <a:solidFill>
                <a:prstClr val="black"/>
              </a:solidFill>
              <a:latin typeface="Calibri"/>
            </a:endParaRPr>
          </a:p>
        </p:txBody>
      </p:sp>
      <p:sp>
        <p:nvSpPr>
          <p:cNvPr id="24" name="object 12">
            <a:extLst>
              <a:ext uri="{FF2B5EF4-FFF2-40B4-BE49-F238E27FC236}">
                <a16:creationId xmlns:a16="http://schemas.microsoft.com/office/drawing/2014/main" xmlns="" id="{7BBBEFBB-2F62-43EB-AF31-953972EFBEBF}"/>
              </a:ext>
            </a:extLst>
          </p:cNvPr>
          <p:cNvSpPr/>
          <p:nvPr/>
        </p:nvSpPr>
        <p:spPr>
          <a:xfrm>
            <a:off x="1165717" y="893261"/>
            <a:ext cx="131733" cy="229832"/>
          </a:xfrm>
          <a:custGeom>
            <a:avLst/>
            <a:gdLst/>
            <a:ahLst/>
            <a:cxnLst/>
            <a:rect l="l" t="t" r="r" b="b"/>
            <a:pathLst>
              <a:path w="62229" h="108584">
                <a:moveTo>
                  <a:pt x="46944" y="0"/>
                </a:moveTo>
                <a:lnTo>
                  <a:pt x="44046" y="388"/>
                </a:lnTo>
                <a:lnTo>
                  <a:pt x="41704" y="2223"/>
                </a:lnTo>
                <a:lnTo>
                  <a:pt x="3186" y="33036"/>
                </a:lnTo>
                <a:lnTo>
                  <a:pt x="1061" y="34678"/>
                </a:lnTo>
                <a:lnTo>
                  <a:pt x="0" y="37288"/>
                </a:lnTo>
                <a:lnTo>
                  <a:pt x="288" y="39992"/>
                </a:lnTo>
                <a:lnTo>
                  <a:pt x="8500" y="105677"/>
                </a:lnTo>
                <a:lnTo>
                  <a:pt x="11686" y="108574"/>
                </a:lnTo>
                <a:lnTo>
                  <a:pt x="16517" y="108574"/>
                </a:lnTo>
                <a:lnTo>
                  <a:pt x="17481" y="108380"/>
                </a:lnTo>
                <a:lnTo>
                  <a:pt x="60177" y="91285"/>
                </a:lnTo>
                <a:lnTo>
                  <a:pt x="61001" y="90027"/>
                </a:lnTo>
                <a:lnTo>
                  <a:pt x="22021" y="90027"/>
                </a:lnTo>
                <a:lnTo>
                  <a:pt x="16035" y="42407"/>
                </a:lnTo>
                <a:lnTo>
                  <a:pt x="40184" y="23086"/>
                </a:lnTo>
                <a:lnTo>
                  <a:pt x="55742" y="23086"/>
                </a:lnTo>
                <a:lnTo>
                  <a:pt x="54187" y="7533"/>
                </a:lnTo>
                <a:lnTo>
                  <a:pt x="54090" y="4733"/>
                </a:lnTo>
                <a:lnTo>
                  <a:pt x="52257" y="2223"/>
                </a:lnTo>
                <a:lnTo>
                  <a:pt x="49550" y="1065"/>
                </a:lnTo>
                <a:lnTo>
                  <a:pt x="46944" y="0"/>
                </a:lnTo>
                <a:close/>
              </a:path>
              <a:path w="62229" h="108584">
                <a:moveTo>
                  <a:pt x="55742" y="23086"/>
                </a:moveTo>
                <a:lnTo>
                  <a:pt x="40184" y="23086"/>
                </a:lnTo>
                <a:lnTo>
                  <a:pt x="45882" y="80467"/>
                </a:lnTo>
                <a:lnTo>
                  <a:pt x="22021" y="90027"/>
                </a:lnTo>
                <a:lnTo>
                  <a:pt x="61001" y="90027"/>
                </a:lnTo>
                <a:lnTo>
                  <a:pt x="62204" y="88192"/>
                </a:lnTo>
                <a:lnTo>
                  <a:pt x="61916" y="84811"/>
                </a:lnTo>
                <a:lnTo>
                  <a:pt x="55742" y="23086"/>
                </a:lnTo>
                <a:close/>
              </a:path>
            </a:pathLst>
          </a:custGeom>
          <a:solidFill>
            <a:srgbClr val="00AEEF"/>
          </a:solidFill>
        </p:spPr>
        <p:txBody>
          <a:bodyPr wrap="square" lIns="0" tIns="0" rIns="0" bIns="0" rtlCol="0"/>
          <a:lstStyle/>
          <a:p>
            <a:pPr defTabSz="1935510"/>
            <a:endParaRPr sz="3800">
              <a:solidFill>
                <a:prstClr val="black"/>
              </a:solidFill>
              <a:latin typeface="Calibri"/>
            </a:endParaRPr>
          </a:p>
        </p:txBody>
      </p:sp>
      <p:pic>
        <p:nvPicPr>
          <p:cNvPr id="25" name="Picture 22" descr="EARTH4"/>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15727" y="140146"/>
            <a:ext cx="1927285" cy="188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9376" y="3725838"/>
            <a:ext cx="4454941" cy="3016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19863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09182" y="95534"/>
            <a:ext cx="11873552" cy="163773"/>
          </a:xfrm>
          <a:solidFill>
            <a:srgbClr val="0070C0"/>
          </a:solidFill>
        </p:spPr>
        <p:txBody>
          <a:bodyPr>
            <a:noAutofit/>
          </a:bodyPr>
          <a:lstStyle/>
          <a:p>
            <a:pPr algn="ctr"/>
            <a:r>
              <a:rPr lang="ru-RU" sz="4000" b="1" dirty="0">
                <a:solidFill>
                  <a:schemeClr val="bg1"/>
                </a:solidFill>
                <a:latin typeface="Arial" panose="020B0604020202020204" pitchFamily="34" charset="0"/>
                <a:cs typeface="Arial" panose="020B0604020202020204" pitchFamily="34" charset="0"/>
              </a:rPr>
              <a:t/>
            </a:r>
            <a:br>
              <a:rPr lang="ru-RU" sz="4000" b="1" dirty="0">
                <a:solidFill>
                  <a:schemeClr val="bg1"/>
                </a:solidFill>
                <a:latin typeface="Arial" panose="020B0604020202020204" pitchFamily="34" charset="0"/>
                <a:cs typeface="Arial" panose="020B0604020202020204" pitchFamily="34" charset="0"/>
              </a:rPr>
            </a:br>
            <a:endParaRPr lang="ru-RU" sz="4000" b="1"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a16="http://schemas.microsoft.com/office/drawing/2014/main" xmlns="" id="{75AFB3F2-6249-45F4-8FEF-8913F9173F9C}"/>
              </a:ext>
            </a:extLst>
          </p:cNvPr>
          <p:cNvSpPr>
            <a:spLocks noGrp="1"/>
          </p:cNvSpPr>
          <p:nvPr>
            <p:ph type="body" sz="quarter" idx="14"/>
          </p:nvPr>
        </p:nvSpPr>
        <p:spPr>
          <a:xfrm>
            <a:off x="204717" y="436729"/>
            <a:ext cx="11750722" cy="6277970"/>
          </a:xfrm>
          <a:solidFill>
            <a:schemeClr val="accent1">
              <a:lumMod val="20000"/>
              <a:lumOff val="80000"/>
            </a:schemeClr>
          </a:solidFill>
        </p:spPr>
        <p:txBody>
          <a:bodyPr/>
          <a:lstStyle/>
          <a:p>
            <a:r>
              <a:rPr lang="uz-Cyrl-UZ" sz="3200" b="1" dirty="0"/>
              <a:t>Reja:</a:t>
            </a:r>
            <a:endParaRPr lang="ru-RU" sz="3200" dirty="0"/>
          </a:p>
          <a:p>
            <a:pPr lvl="0"/>
            <a:r>
              <a:rPr lang="uz-Cyrl-UZ" sz="2800" dirty="0" smtClean="0">
                <a:latin typeface="Arial" panose="020B0604020202020204" pitchFamily="34" charset="0"/>
                <a:cs typeface="Arial" panose="020B0604020202020204" pitchFamily="34" charset="0"/>
              </a:rPr>
              <a:t>1. Ispring </a:t>
            </a:r>
            <a:r>
              <a:rPr lang="uz-Cyrl-UZ" sz="2800" dirty="0">
                <a:latin typeface="Arial" panose="020B0604020202020204" pitchFamily="34" charset="0"/>
                <a:cs typeface="Arial" panose="020B0604020202020204" pitchFamily="34" charset="0"/>
              </a:rPr>
              <a:t>dasturi va uning imkoniyatlari</a:t>
            </a:r>
            <a:r>
              <a:rPr lang="uz-Cyrl-UZ" sz="2800" dirty="0" smtClean="0">
                <a:latin typeface="Arial" panose="020B0604020202020204" pitchFamily="34" charset="0"/>
                <a:cs typeface="Arial" panose="020B0604020202020204" pitchFamily="34" charset="0"/>
              </a:rPr>
              <a:t>.</a:t>
            </a:r>
          </a:p>
          <a:p>
            <a:pPr lvl="0"/>
            <a:endParaRPr lang="ru-RU" sz="2800" dirty="0">
              <a:latin typeface="Arial" panose="020B0604020202020204" pitchFamily="34" charset="0"/>
              <a:cs typeface="Arial" panose="020B0604020202020204" pitchFamily="34" charset="0"/>
            </a:endParaRPr>
          </a:p>
          <a:p>
            <a:pPr lvl="0"/>
            <a:r>
              <a:rPr lang="ru-RU" sz="2800" dirty="0" smtClean="0">
                <a:latin typeface="Arial" panose="020B0604020202020204" pitchFamily="34" charset="0"/>
                <a:cs typeface="Arial" panose="020B0604020202020204" pitchFamily="34" charset="0"/>
              </a:rPr>
              <a:t>2. </a:t>
            </a:r>
            <a:r>
              <a:rPr lang="en-US" sz="2800" dirty="0" err="1" smtClean="0">
                <a:latin typeface="Arial" panose="020B0604020202020204" pitchFamily="34" charset="0"/>
                <a:cs typeface="Arial" panose="020B0604020202020204" pitchFamily="34" charset="0"/>
              </a:rPr>
              <a:t>Ispring</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QuizMaker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dasturi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yordamida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testlar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yaratish</a:t>
            </a:r>
            <a:r>
              <a:rPr lang="en-US" sz="2800" dirty="0">
                <a:latin typeface="Arial" panose="020B0604020202020204" pitchFamily="34" charset="0"/>
                <a:cs typeface="Arial" panose="020B0604020202020204" pitchFamily="34" charset="0"/>
              </a:rPr>
              <a:t>. </a:t>
            </a:r>
            <a:endParaRPr lang="ru-RU" sz="2800" dirty="0" smtClean="0">
              <a:latin typeface="Arial" panose="020B0604020202020204" pitchFamily="34" charset="0"/>
              <a:cs typeface="Arial" panose="020B0604020202020204" pitchFamily="34" charset="0"/>
            </a:endParaRPr>
          </a:p>
          <a:p>
            <a:pPr lvl="0"/>
            <a:endParaRPr lang="ru-RU" sz="2800" dirty="0">
              <a:latin typeface="Arial" panose="020B0604020202020204" pitchFamily="34" charset="0"/>
              <a:cs typeface="Arial" panose="020B0604020202020204" pitchFamily="34" charset="0"/>
            </a:endParaRPr>
          </a:p>
          <a:p>
            <a:pPr lvl="0"/>
            <a:r>
              <a:rPr lang="ru-RU" sz="2800" dirty="0" smtClean="0">
                <a:latin typeface="Arial" panose="020B0604020202020204" pitchFamily="34" charset="0"/>
                <a:cs typeface="Arial" panose="020B0604020202020204" pitchFamily="34" charset="0"/>
              </a:rPr>
              <a:t>3. </a:t>
            </a:r>
            <a:r>
              <a:rPr lang="en-US" sz="2800" dirty="0" err="1" smtClean="0">
                <a:latin typeface="Arial" panose="020B0604020202020204" pitchFamily="34" charset="0"/>
                <a:cs typeface="Arial" panose="020B0604020202020204" pitchFamily="34" charset="0"/>
              </a:rPr>
              <a:t>Testlar</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bazasini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necha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usullarda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saqlash</a:t>
            </a:r>
            <a:endParaRPr lang="ru-RU" sz="2800" dirty="0">
              <a:latin typeface="Arial" panose="020B0604020202020204" pitchFamily="34" charset="0"/>
              <a:cs typeface="Arial" panose="020B0604020202020204" pitchFamily="34" charset="0"/>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70042" y="3583698"/>
            <a:ext cx="4233958" cy="302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264044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50125" y="109182"/>
            <a:ext cx="11900847" cy="6496334"/>
          </a:xfrm>
          <a:solidFill>
            <a:schemeClr val="accent1">
              <a:lumMod val="20000"/>
              <a:lumOff val="80000"/>
            </a:schemeClr>
          </a:solidFill>
        </p:spPr>
        <p:txBody>
          <a:bodyPr>
            <a:noAutofit/>
          </a:bodyPr>
          <a:lstStyle/>
          <a:p>
            <a:r>
              <a:rPr lang="uz-Cyrl-UZ" sz="3600" b="1" u="sng" dirty="0">
                <a:latin typeface="Arial" panose="020B0604020202020204" pitchFamily="34" charset="0"/>
                <a:cs typeface="Arial" panose="020B0604020202020204" pitchFamily="34" charset="0"/>
              </a:rPr>
              <a:t>Ispring dasturi va uning </a:t>
            </a:r>
            <a:r>
              <a:rPr lang="uz-Cyrl-UZ" sz="3600" b="1" u="sng" dirty="0" smtClean="0">
                <a:latin typeface="Arial" panose="020B0604020202020204" pitchFamily="34" charset="0"/>
                <a:cs typeface="Arial" panose="020B0604020202020204" pitchFamily="34" charset="0"/>
              </a:rPr>
              <a:t>imkoniyatlari</a:t>
            </a:r>
            <a:br>
              <a:rPr lang="uz-Cyrl-UZ" sz="3600" b="1" u="sng" dirty="0" smtClean="0">
                <a:latin typeface="Arial" panose="020B0604020202020204" pitchFamily="34" charset="0"/>
                <a:cs typeface="Arial" panose="020B0604020202020204" pitchFamily="34" charset="0"/>
              </a:rPr>
            </a:br>
            <a:r>
              <a:rPr lang="uz-Cyrl-UZ" sz="3600" b="1" dirty="0" smtClean="0"/>
              <a:t/>
            </a:r>
            <a:br>
              <a:rPr lang="uz-Cyrl-UZ" sz="3600" b="1" dirty="0" smtClean="0"/>
            </a:br>
            <a:r>
              <a:rPr lang="uz-Cyrl-UZ" sz="2800" dirty="0">
                <a:latin typeface="Arial" panose="020B0604020202020204" pitchFamily="34" charset="0"/>
                <a:cs typeface="Arial" panose="020B0604020202020204" pitchFamily="34" charset="0"/>
              </a:rPr>
              <a:t>Ispring Free dasturi .PPT, .PPTX, .PPS, .PPSX formatdagi fayllarni Flash (.SWF) va HTML5 formatiga konvertatsiyalash imkoniyatini beradigan mualliflik dasturi hisoblanadi.</a:t>
            </a: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Dastur orqali foydalanuvchilar Flash-roliklar va YouTube-video resurslarni PowerPoint taqdimot slaydlariga joylashtirishlari mumkin. Xususan:</a:t>
            </a: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uz-Cyrl-UZ" sz="2800" b="1" dirty="0">
                <a:latin typeface="Arial" panose="020B0604020202020204" pitchFamily="34" charset="0"/>
                <a:cs typeface="Arial" panose="020B0604020202020204" pitchFamily="34" charset="0"/>
              </a:rPr>
              <a:t>• Y</a:t>
            </a:r>
            <a:r>
              <a:rPr lang="en-US" sz="2800" b="1" dirty="0">
                <a:latin typeface="Arial" panose="020B0604020202020204" pitchFamily="34" charset="0"/>
                <a:cs typeface="Arial" panose="020B0604020202020204" pitchFamily="34" charset="0"/>
              </a:rPr>
              <a:t>a</a:t>
            </a:r>
            <a:r>
              <a:rPr lang="uz-Cyrl-UZ" sz="2800" b="1" dirty="0">
                <a:latin typeface="Arial" panose="020B0604020202020204" pitchFamily="34" charset="0"/>
                <a:cs typeface="Arial" panose="020B0604020202020204" pitchFamily="34" charset="0"/>
              </a:rPr>
              <a:t>ratiladigan elektron o’quv kontentlarni SCORM va TinCan tizimlarga o’tkazish  imkoniyatini beradi, bu esa ixtiyoriy LMS (Learning menegment system) bilan integratsiyalashtirish mumkin degani. </a:t>
            </a:r>
            <a:r>
              <a:rPr lang="ru-RU" sz="2800" b="1" dirty="0">
                <a:latin typeface="Arial" panose="020B0604020202020204" pitchFamily="34" charset="0"/>
                <a:cs typeface="Arial" panose="020B0604020202020204" pitchFamily="34" charset="0"/>
              </a:rPr>
              <a:t/>
            </a:r>
            <a:br>
              <a:rPr lang="ru-RU" sz="2800" b="1" dirty="0">
                <a:latin typeface="Arial" panose="020B0604020202020204" pitchFamily="34" charset="0"/>
                <a:cs typeface="Arial" panose="020B0604020202020204" pitchFamily="34" charset="0"/>
              </a:rPr>
            </a:br>
            <a:r>
              <a:rPr lang="uz-Cyrl-UZ" sz="2800" b="1" dirty="0">
                <a:latin typeface="Arial" panose="020B0604020202020204" pitchFamily="34" charset="0"/>
                <a:cs typeface="Arial" panose="020B0604020202020204" pitchFamily="34" charset="0"/>
              </a:rPr>
              <a:t>• PowerPoint dasturida yaratilgan taqdimot faylining xajmini 97% gacha siqish imkoniyati mavjud  </a:t>
            </a:r>
            <a:r>
              <a:rPr lang="ru-RU" sz="2800" b="1" dirty="0">
                <a:latin typeface="Arial" panose="020B0604020202020204" pitchFamily="34" charset="0"/>
                <a:cs typeface="Arial" panose="020B0604020202020204" pitchFamily="34" charset="0"/>
              </a:rPr>
              <a:t/>
            </a:r>
            <a:br>
              <a:rPr lang="ru-RU" sz="2800" b="1" dirty="0">
                <a:latin typeface="Arial" panose="020B0604020202020204" pitchFamily="34" charset="0"/>
                <a:cs typeface="Arial" panose="020B0604020202020204" pitchFamily="34" charset="0"/>
              </a:rPr>
            </a:br>
            <a:r>
              <a:rPr lang="uz-Cyrl-UZ" sz="2800" b="1" dirty="0">
                <a:latin typeface="Arial" panose="020B0604020202020204" pitchFamily="34" charset="0"/>
                <a:cs typeface="Arial" panose="020B0604020202020204" pitchFamily="34" charset="0"/>
              </a:rPr>
              <a:t>• PowerPoint dasturida yaratilgan taqdimot faylining himoyalanishini </a:t>
            </a:r>
            <a:r>
              <a:rPr lang="uz-Cyrl-UZ" sz="2800" b="1" dirty="0" smtClean="0">
                <a:latin typeface="Arial" panose="020B0604020202020204" pitchFamily="34" charset="0"/>
                <a:cs typeface="Arial" panose="020B0604020202020204" pitchFamily="34" charset="0"/>
              </a:rPr>
              <a:t>ta’minlaydi</a:t>
            </a:r>
            <a:r>
              <a:rPr lang="ru-RU" sz="2800" b="1" dirty="0" smtClean="0">
                <a:latin typeface="Arial" panose="020B0604020202020204" pitchFamily="34" charset="0"/>
                <a:cs typeface="Arial" panose="020B0604020202020204" pitchFamily="34" charset="0"/>
              </a:rPr>
              <a:t>.</a:t>
            </a:r>
            <a:r>
              <a:rPr lang="uz-Cyrl-UZ" sz="3600" b="1" dirty="0" smtClean="0"/>
              <a:t/>
            </a:r>
            <a:br>
              <a:rPr lang="uz-Cyrl-UZ" sz="3600" b="1" dirty="0" smtClean="0"/>
            </a:br>
            <a:endParaRPr lang="ru-RU" sz="3600" b="1" dirty="0"/>
          </a:p>
        </p:txBody>
      </p:sp>
    </p:spTree>
    <p:extLst>
      <p:ext uri="{BB962C8B-B14F-4D97-AF65-F5344CB8AC3E}">
        <p14:creationId xmlns:p14="http://schemas.microsoft.com/office/powerpoint/2010/main" val="23665652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50125" y="109182"/>
            <a:ext cx="11900847" cy="6496334"/>
          </a:xfrm>
          <a:solidFill>
            <a:schemeClr val="accent1">
              <a:lumMod val="20000"/>
              <a:lumOff val="80000"/>
            </a:schemeClr>
          </a:solidFill>
        </p:spPr>
        <p:txBody>
          <a:bodyPr>
            <a:noAutofit/>
          </a:bodyPr>
          <a:lstStyle/>
          <a:p>
            <a:r>
              <a:rPr lang="en-US" sz="3600" dirty="0"/>
              <a:t> </a:t>
            </a:r>
            <a:r>
              <a:rPr lang="uz-Cyrl-UZ" sz="2800" dirty="0">
                <a:latin typeface="Arial" panose="020B0604020202020204" pitchFamily="34" charset="0"/>
                <a:cs typeface="Arial" panose="020B0604020202020204" pitchFamily="34" charset="0"/>
              </a:rPr>
              <a:t>Ushbu paket o’z ichiga 3 ta dasturiy modulni oladi. Ular yordamida audio, video, interaktiv elementlar va testlar bilan boyitilgan onlayn taqdimot materiallari va o’quv kurslari, har xil so’rovnomalar, anketalar, interaktiv testlar,  3D  kitob  kabi bir qancha elektron nashrlar tashkil etish imkoniyati mavjud</a:t>
            </a:r>
            <a:r>
              <a:rPr lang="uz-Cyrl-UZ" sz="2800" dirty="0" smtClean="0">
                <a:latin typeface="Arial" panose="020B0604020202020204" pitchFamily="34" charset="0"/>
                <a:cs typeface="Arial" panose="020B0604020202020204" pitchFamily="34" charset="0"/>
              </a:rPr>
              <a:t>.</a:t>
            </a:r>
            <a:br>
              <a:rPr lang="uz-Cyrl-UZ" sz="2800" dirty="0" smtClean="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
            </a:r>
            <a:br>
              <a:rPr lang="uz-Cyrl-UZ" sz="2800" dirty="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
            </a:r>
            <a:br>
              <a:rPr lang="uz-Cyrl-UZ" sz="2800" dirty="0" smtClean="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
            </a:r>
            <a:br>
              <a:rPr lang="uz-Cyrl-UZ" sz="2800" dirty="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
            </a:r>
            <a:br>
              <a:rPr lang="uz-Cyrl-UZ" sz="2800" dirty="0" smtClean="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
            </a:r>
            <a:br>
              <a:rPr lang="uz-Cyrl-UZ" sz="2800" dirty="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
            </a:r>
            <a:br>
              <a:rPr lang="uz-Cyrl-UZ" sz="2800" dirty="0" smtClean="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
            </a:r>
            <a:br>
              <a:rPr lang="uz-Cyrl-UZ" sz="2800" dirty="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
            </a:r>
            <a:br>
              <a:rPr lang="uz-Cyrl-UZ"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uz-Cyrl-UZ" sz="2800" i="1" dirty="0">
                <a:latin typeface="Arial" panose="020B0604020202020204" pitchFamily="34" charset="0"/>
                <a:cs typeface="Arial" panose="020B0604020202020204" pitchFamily="34" charset="0"/>
              </a:rPr>
              <a:t>1-rasm. </a:t>
            </a:r>
            <a:r>
              <a:rPr lang="en-US" sz="2800" i="1" dirty="0" smtClean="0">
                <a:latin typeface="Arial" panose="020B0604020202020204" pitchFamily="34" charset="0"/>
                <a:cs typeface="Arial" panose="020B0604020202020204" pitchFamily="34" charset="0"/>
              </a:rPr>
              <a:t>Is</a:t>
            </a:r>
            <a:r>
              <a:rPr lang="uz-Cyrl-UZ" sz="2800" i="1" dirty="0" smtClean="0">
                <a:latin typeface="Arial" panose="020B0604020202020204" pitchFamily="34" charset="0"/>
                <a:cs typeface="Arial" panose="020B0604020202020204" pitchFamily="34" charset="0"/>
              </a:rPr>
              <a:t>pring </a:t>
            </a:r>
            <a:r>
              <a:rPr lang="uz-Cyrl-UZ" sz="2800" i="1" dirty="0">
                <a:latin typeface="Arial" panose="020B0604020202020204" pitchFamily="34" charset="0"/>
                <a:cs typeface="Arial" panose="020B0604020202020204" pitchFamily="34" charset="0"/>
              </a:rPr>
              <a:t>Suite elektron nashrlar yaratish paketi modullari</a:t>
            </a:r>
            <a:endParaRPr lang="ru-RU" sz="2800" dirty="0">
              <a:latin typeface="Arial" panose="020B0604020202020204" pitchFamily="34" charset="0"/>
              <a:cs typeface="Arial" panose="020B0604020202020204" pitchFamily="34" charset="0"/>
            </a:endParaRPr>
          </a:p>
        </p:txBody>
      </p:sp>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3384646" y="2091518"/>
            <a:ext cx="5901486" cy="3695133"/>
          </a:xfrm>
          <a:prstGeom prst="rect">
            <a:avLst/>
          </a:prstGeom>
          <a:noFill/>
          <a:ln>
            <a:noFill/>
          </a:ln>
        </p:spPr>
      </p:pic>
    </p:spTree>
    <p:extLst>
      <p:ext uri="{BB962C8B-B14F-4D97-AF65-F5344CB8AC3E}">
        <p14:creationId xmlns:p14="http://schemas.microsoft.com/office/powerpoint/2010/main" val="330748929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50125" y="109182"/>
            <a:ext cx="11900847" cy="6496334"/>
          </a:xfrm>
          <a:solidFill>
            <a:schemeClr val="accent1">
              <a:lumMod val="20000"/>
              <a:lumOff val="80000"/>
            </a:schemeClr>
          </a:solidFill>
        </p:spPr>
        <p:txBody>
          <a:bodyPr>
            <a:noAutofit/>
          </a:bodyPr>
          <a:lstStyle/>
          <a:p>
            <a:r>
              <a:rPr lang="en-US" sz="3600" dirty="0"/>
              <a:t> </a:t>
            </a:r>
            <a:r>
              <a:rPr lang="en-US" sz="2800" dirty="0">
                <a:latin typeface="Arial" panose="020B0604020202020204" pitchFamily="34" charset="0"/>
                <a:cs typeface="Arial" panose="020B0604020202020204" pitchFamily="34" charset="0"/>
              </a:rPr>
              <a:t>I</a:t>
            </a:r>
            <a:r>
              <a:rPr lang="uz-Cyrl-UZ" sz="2800" dirty="0">
                <a:latin typeface="Arial" panose="020B0604020202020204" pitchFamily="34" charset="0"/>
                <a:cs typeface="Arial" panose="020B0604020202020204" pitchFamily="34" charset="0"/>
              </a:rPr>
              <a:t>Spring  Suite  elektron nashrlar yaratish paketini ushbu http://www.ispring.ru/ispring-suite  manzil orqali yuklab olish mumkin. Dastur </a:t>
            </a:r>
            <a:r>
              <a:rPr lang="uz-Cyrl-UZ" sz="2800" dirty="0" smtClean="0">
                <a:latin typeface="Arial" panose="020B0604020202020204" pitchFamily="34" charset="0"/>
                <a:cs typeface="Arial" panose="020B0604020202020204" pitchFamily="34" charset="0"/>
              </a:rPr>
              <a:t>avtomatik </a:t>
            </a:r>
            <a:r>
              <a:rPr lang="uz-Cyrl-UZ" sz="2800" dirty="0">
                <a:latin typeface="Arial" panose="020B0604020202020204" pitchFamily="34" charset="0"/>
                <a:cs typeface="Arial" panose="020B0604020202020204" pitchFamily="34" charset="0"/>
              </a:rPr>
              <a:t>ravishda  MS  PowerPoint  dasturi menyular satriga o’rnatiladi va </a:t>
            </a:r>
            <a:r>
              <a:rPr lang="uz-Cyrl-UZ" sz="2800" dirty="0" smtClean="0">
                <a:latin typeface="Arial" panose="020B0604020202020204" pitchFamily="34" charset="0"/>
                <a:cs typeface="Arial" panose="020B0604020202020204" pitchFamily="34" charset="0"/>
              </a:rPr>
              <a:t>alohida </a:t>
            </a:r>
            <a:r>
              <a:rPr lang="uz-Cyrl-UZ" sz="2800" dirty="0">
                <a:latin typeface="Arial" panose="020B0604020202020204" pitchFamily="34" charset="0"/>
                <a:cs typeface="Arial" panose="020B0604020202020204" pitchFamily="34" charset="0"/>
              </a:rPr>
              <a:t>menyuda joylashadi. Elektron testlar yaratish uchun  Ispring  Quiz  Maker moduli tanlanadi va ekranda quyidagi oyna paydo </a:t>
            </a:r>
            <a:r>
              <a:rPr lang="uz-Cyrl-UZ" sz="2800" dirty="0" smtClean="0">
                <a:latin typeface="Arial" panose="020B0604020202020204" pitchFamily="34" charset="0"/>
                <a:cs typeface="Arial" panose="020B0604020202020204" pitchFamily="34" charset="0"/>
              </a:rPr>
              <a:t>bo’ladi.</a:t>
            </a:r>
            <a:br>
              <a:rPr lang="uz-Cyrl-UZ" sz="2800" dirty="0" smtClean="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
            </a:r>
            <a:br>
              <a:rPr lang="uz-Cyrl-UZ" sz="2800" dirty="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
            </a:r>
            <a:br>
              <a:rPr lang="uz-Cyrl-UZ" sz="2800" dirty="0" smtClean="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
            </a:r>
            <a:br>
              <a:rPr lang="uz-Cyrl-UZ" sz="2800" dirty="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
            </a:r>
            <a:br>
              <a:rPr lang="uz-Cyrl-UZ" sz="2800" dirty="0" smtClean="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
            </a:r>
            <a:br>
              <a:rPr lang="uz-Cyrl-UZ" sz="2800" dirty="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
            </a:r>
            <a:br>
              <a:rPr lang="uz-Cyrl-UZ" sz="2800" dirty="0" smtClean="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
            </a:r>
            <a:br>
              <a:rPr lang="uz-Cyrl-UZ" sz="2800" dirty="0">
                <a:latin typeface="Arial" panose="020B0604020202020204" pitchFamily="34" charset="0"/>
                <a:cs typeface="Arial" panose="020B0604020202020204" pitchFamily="34" charset="0"/>
              </a:rPr>
            </a:br>
            <a:r>
              <a:rPr lang="uz-Cyrl-UZ" sz="2800" dirty="0" smtClean="0">
                <a:latin typeface="Arial" panose="020B0604020202020204" pitchFamily="34" charset="0"/>
                <a:cs typeface="Arial" panose="020B0604020202020204" pitchFamily="34" charset="0"/>
              </a:rPr>
              <a:t/>
            </a:r>
            <a:br>
              <a:rPr lang="uz-Cyrl-UZ"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uz-Cyrl-UZ" sz="2000" i="1" dirty="0">
                <a:latin typeface="Arial" panose="020B0604020202020204" pitchFamily="34" charset="0"/>
                <a:cs typeface="Arial" panose="020B0604020202020204" pitchFamily="34" charset="0"/>
              </a:rPr>
              <a:t>2-rasm. Ispring Quiz Maker modulining ilk interfeysi</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endParaRPr lang="ru-RU" sz="2800" dirty="0">
              <a:latin typeface="Arial" panose="020B0604020202020204" pitchFamily="34" charset="0"/>
              <a:cs typeface="Arial" panose="020B0604020202020204" pitchFamily="34"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060812" y="2397759"/>
            <a:ext cx="5390913" cy="3484425"/>
          </a:xfrm>
          <a:prstGeom prst="rect">
            <a:avLst/>
          </a:prstGeom>
          <a:noFill/>
          <a:ln>
            <a:noFill/>
          </a:ln>
        </p:spPr>
      </p:pic>
    </p:spTree>
    <p:extLst>
      <p:ext uri="{BB962C8B-B14F-4D97-AF65-F5344CB8AC3E}">
        <p14:creationId xmlns:p14="http://schemas.microsoft.com/office/powerpoint/2010/main" val="32768150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50125" y="109182"/>
            <a:ext cx="11900847" cy="6496334"/>
          </a:xfrm>
          <a:solidFill>
            <a:schemeClr val="accent1">
              <a:lumMod val="20000"/>
              <a:lumOff val="80000"/>
            </a:schemeClr>
          </a:solidFill>
        </p:spPr>
        <p:txBody>
          <a:bodyPr>
            <a:noAutofit/>
          </a:bodyPr>
          <a:lstStyle/>
          <a:p>
            <a:pPr lvl="0"/>
            <a:r>
              <a:rPr lang="en-US" sz="3600" dirty="0"/>
              <a:t> </a:t>
            </a:r>
            <a:r>
              <a:rPr lang="en-US" sz="3200" b="1" dirty="0" err="1">
                <a:latin typeface="Arial" panose="020B0604020202020204" pitchFamily="34" charset="0"/>
                <a:cs typeface="Arial" panose="020B0604020202020204" pitchFamily="34" charset="0"/>
              </a:rPr>
              <a:t>Ispring</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QuizMaker</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dasturi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yordamida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testlar</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yaratish</a:t>
            </a:r>
            <a:r>
              <a:rPr lang="en-US" sz="2000" b="1" dirty="0">
                <a:latin typeface="Arial" panose="020B0604020202020204" pitchFamily="34" charset="0"/>
                <a:cs typeface="Arial" panose="020B0604020202020204" pitchFamily="34" charset="0"/>
              </a:rPr>
              <a:t>. </a:t>
            </a:r>
            <a:r>
              <a:rPr lang="ru-RU" sz="2000" b="1" dirty="0" smtClean="0">
                <a:latin typeface="Arial" panose="020B0604020202020204" pitchFamily="34" charset="0"/>
                <a:cs typeface="Arial" panose="020B0604020202020204" pitchFamily="34" charset="0"/>
              </a:rPr>
              <a:t/>
            </a:r>
            <a:br>
              <a:rPr lang="ru-RU" sz="2000" b="1" dirty="0" smtClean="0">
                <a:latin typeface="Arial" panose="020B0604020202020204" pitchFamily="34" charset="0"/>
                <a:cs typeface="Arial" panose="020B0604020202020204" pitchFamily="34" charset="0"/>
              </a:rPr>
            </a:b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en-US" sz="2000" b="1" dirty="0" err="1">
                <a:latin typeface="Arial" panose="020B0604020202020204" pitchFamily="34" charset="0"/>
                <a:cs typeface="Arial" panose="020B0604020202020204" pitchFamily="34" charset="0"/>
              </a:rPr>
              <a:t>Dasturda</a:t>
            </a:r>
            <a:r>
              <a:rPr lang="en-US" sz="2000" b="1" dirty="0">
                <a:latin typeface="Arial" panose="020B0604020202020204" pitchFamily="34" charset="0"/>
                <a:cs typeface="Arial" panose="020B0604020202020204" pitchFamily="34" charset="0"/>
              </a:rPr>
              <a:t> test </a:t>
            </a:r>
            <a:r>
              <a:rPr lang="en-US" sz="2000" b="1" dirty="0" err="1">
                <a:latin typeface="Arial" panose="020B0604020202020204" pitchFamily="34" charset="0"/>
                <a:cs typeface="Arial" panose="020B0604020202020204" pitchFamily="34" charset="0"/>
              </a:rPr>
              <a:t>savollarining</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quyidagi</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ko’rinishlarini</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yaratish</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mumkin</a:t>
            </a:r>
            <a:r>
              <a:rPr lang="en-US" sz="2000" b="1" dirty="0" smtClean="0">
                <a:latin typeface="Arial" panose="020B0604020202020204" pitchFamily="34" charset="0"/>
                <a:cs typeface="Arial" panose="020B0604020202020204" pitchFamily="34" charset="0"/>
              </a:rPr>
              <a:t>:</a:t>
            </a:r>
            <a:r>
              <a:rPr lang="ru-RU" sz="2000" b="1" dirty="0" smtClean="0">
                <a:latin typeface="Arial" panose="020B0604020202020204" pitchFamily="34" charset="0"/>
                <a:cs typeface="Arial" panose="020B0604020202020204" pitchFamily="34" charset="0"/>
              </a:rPr>
              <a:t/>
            </a:r>
            <a:br>
              <a:rPr lang="ru-RU" sz="2000" b="1" dirty="0" smtClean="0">
                <a:latin typeface="Arial" panose="020B0604020202020204" pitchFamily="34" charset="0"/>
                <a:cs typeface="Arial" panose="020B0604020202020204" pitchFamily="34" charset="0"/>
              </a:rPr>
            </a:b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uz-Cyrl-UZ" sz="2000" b="1" dirty="0">
                <a:latin typeface="Arial" panose="020B0604020202020204" pitchFamily="34" charset="0"/>
                <a:cs typeface="Arial" panose="020B0604020202020204" pitchFamily="34" charset="0"/>
              </a:rPr>
              <a:t>1.</a:t>
            </a:r>
            <a:r>
              <a:rPr lang="uz-Cyrl-UZ" sz="2000" dirty="0">
                <a:latin typeface="Arial" panose="020B0604020202020204" pitchFamily="34" charset="0"/>
                <a:cs typeface="Arial" panose="020B0604020202020204" pitchFamily="34" charset="0"/>
              </a:rPr>
              <a:t>  </a:t>
            </a:r>
            <a:r>
              <a:rPr lang="uz-Cyrl-UZ" sz="2000" b="1" dirty="0">
                <a:latin typeface="Arial" panose="020B0604020202020204" pitchFamily="34" charset="0"/>
                <a:cs typeface="Arial" panose="020B0604020202020204" pitchFamily="34" charset="0"/>
              </a:rPr>
              <a:t>Bitta javobli test:</a:t>
            </a:r>
            <a:r>
              <a:rPr lang="uz-Cyrl-UZ" sz="2000" dirty="0">
                <a:latin typeface="Arial" panose="020B0604020202020204" pitchFamily="34" charset="0"/>
                <a:cs typeface="Arial" panose="020B0604020202020204" pitchFamily="34" charset="0"/>
              </a:rPr>
              <a:t>  bu testning qiyinligi javob variantlarining ko’pligiga bog’liq. </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uz-Cyrl-UZ" sz="2000" b="1" dirty="0">
                <a:latin typeface="Arial" panose="020B0604020202020204" pitchFamily="34" charset="0"/>
                <a:cs typeface="Arial" panose="020B0604020202020204" pitchFamily="34" charset="0"/>
              </a:rPr>
              <a:t>2.  Ko’p javobli test:</a:t>
            </a:r>
            <a:r>
              <a:rPr lang="uz-Cyrl-UZ" sz="2000" dirty="0">
                <a:latin typeface="Arial" panose="020B0604020202020204" pitchFamily="34" charset="0"/>
                <a:cs typeface="Arial" panose="020B0604020202020204" pitchFamily="34" charset="0"/>
              </a:rPr>
              <a:t>  bu test turi yordamida bir necha ma’lumotlar yuzasidan o’quvchi fikrini aniqlash mumkin.</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uz-Cyrl-UZ" sz="2000" b="1" dirty="0">
                <a:latin typeface="Arial" panose="020B0604020202020204" pitchFamily="34" charset="0"/>
                <a:cs typeface="Arial" panose="020B0604020202020204" pitchFamily="34" charset="0"/>
              </a:rPr>
              <a:t>3.  “To’g’ri-noto’g’ri” ko’rinishdagi test:</a:t>
            </a:r>
            <a:r>
              <a:rPr lang="uz-Cyrl-UZ" sz="2000" dirty="0">
                <a:latin typeface="Arial" panose="020B0604020202020204" pitchFamily="34" charset="0"/>
                <a:cs typeface="Arial" panose="020B0604020202020204" pitchFamily="34" charset="0"/>
              </a:rPr>
              <a:t> bunda anketa savoli ko’rinishiga mos test turi, javob varianti faqat ikkita bo’ladi;</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uz-Cyrl-UZ" sz="2000" b="1" dirty="0">
                <a:latin typeface="Arial" panose="020B0604020202020204" pitchFamily="34" charset="0"/>
                <a:cs typeface="Arial" panose="020B0604020202020204" pitchFamily="34" charset="0"/>
              </a:rPr>
              <a:t>4.  </a:t>
            </a:r>
            <a:r>
              <a:rPr lang="uz-Cyrl-UZ" sz="2000" b="1" dirty="0" smtClean="0">
                <a:latin typeface="Arial" panose="020B0604020202020204" pitchFamily="34" charset="0"/>
                <a:cs typeface="Arial" panose="020B0604020202020204" pitchFamily="34" charset="0"/>
              </a:rPr>
              <a:t>Y</a:t>
            </a:r>
            <a:r>
              <a:rPr lang="en-US" sz="2000" b="1" dirty="0" smtClean="0">
                <a:latin typeface="Arial" panose="020B0604020202020204" pitchFamily="34" charset="0"/>
                <a:cs typeface="Arial" panose="020B0604020202020204" pitchFamily="34" charset="0"/>
              </a:rPr>
              <a:t>o</a:t>
            </a:r>
            <a:r>
              <a:rPr lang="uz-Cyrl-UZ" sz="2000" b="1" dirty="0" smtClean="0">
                <a:latin typeface="Arial" panose="020B0604020202020204" pitchFamily="34" charset="0"/>
                <a:cs typeface="Arial" panose="020B0604020202020204" pitchFamily="34" charset="0"/>
              </a:rPr>
              <a:t>piq </a:t>
            </a:r>
            <a:r>
              <a:rPr lang="uz-Cyrl-UZ" sz="2000" b="1" dirty="0">
                <a:latin typeface="Arial" panose="020B0604020202020204" pitchFamily="34" charset="0"/>
                <a:cs typeface="Arial" panose="020B0604020202020204" pitchFamily="34" charset="0"/>
              </a:rPr>
              <a:t>test:</a:t>
            </a:r>
            <a:r>
              <a:rPr lang="uz-Cyrl-UZ" sz="2000" dirty="0">
                <a:latin typeface="Arial" panose="020B0604020202020204" pitchFamily="34" charset="0"/>
                <a:cs typeface="Arial" panose="020B0604020202020204" pitchFamily="34" charset="0"/>
              </a:rPr>
              <a:t> bunda javob varianti o’quvchi tomonidan kiritiladi;</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uz-Cyrl-UZ" sz="2000" b="1" dirty="0">
                <a:latin typeface="Arial" panose="020B0604020202020204" pitchFamily="34" charset="0"/>
                <a:cs typeface="Arial" panose="020B0604020202020204" pitchFamily="34" charset="0"/>
              </a:rPr>
              <a:t>5.  O’zaro moslik o’rnatish:</a:t>
            </a:r>
            <a:r>
              <a:rPr lang="uz-Cyrl-UZ" sz="2000" dirty="0">
                <a:latin typeface="Arial" panose="020B0604020202020204" pitchFamily="34" charset="0"/>
                <a:cs typeface="Arial" panose="020B0604020202020204" pitchFamily="34" charset="0"/>
              </a:rPr>
              <a:t> bunda bir necha savollar o’zaro javoblari bilan birlashtiriladi;</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en-US" sz="2000" b="1" dirty="0" smtClean="0">
                <a:latin typeface="Arial" panose="020B0604020202020204" pitchFamily="34" charset="0"/>
                <a:cs typeface="Arial" panose="020B0604020202020204" pitchFamily="34" charset="0"/>
              </a:rPr>
              <a:t>6.  </a:t>
            </a:r>
            <a:r>
              <a:rPr lang="en-US" sz="2000" b="1" dirty="0" err="1" smtClean="0">
                <a:latin typeface="Arial" panose="020B0604020202020204" pitchFamily="34" charset="0"/>
                <a:cs typeface="Arial" panose="020B0604020202020204" pitchFamily="34" charset="0"/>
              </a:rPr>
              <a:t>Javoblarni</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tartiblash</a:t>
            </a:r>
            <a:r>
              <a:rPr lang="en-US" sz="2000" b="1" dirty="0" smtClean="0">
                <a:latin typeface="Arial" panose="020B0604020202020204" pitchFamily="34" charset="0"/>
                <a:cs typeface="Arial" panose="020B0604020202020204" pitchFamily="34" charset="0"/>
              </a:rPr>
              <a:t>:</a:t>
            </a:r>
            <a:r>
              <a:rPr lang="en-US" sz="2000" dirty="0" smtClean="0">
                <a:latin typeface="Arial" panose="020B0604020202020204" pitchFamily="34" charset="0"/>
                <a:cs typeface="Arial" panose="020B0604020202020204" pitchFamily="34" charset="0"/>
              </a:rPr>
              <a:t>  </a:t>
            </a:r>
            <a:r>
              <a:rPr lang="en-US" sz="2000" dirty="0" err="1" smtClean="0">
                <a:latin typeface="Arial" panose="020B0604020202020204" pitchFamily="34" charset="0"/>
                <a:cs typeface="Arial" panose="020B0604020202020204" pitchFamily="34" charset="0"/>
              </a:rPr>
              <a:t>savolning</a:t>
            </a:r>
            <a:r>
              <a:rPr lang="en-US" sz="2000" dirty="0" smtClean="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ushbu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turida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javob</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variantlari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o’zaro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tartiblanadi</a:t>
            </a:r>
            <a:r>
              <a:rPr lang="en-US" sz="2000" dirty="0">
                <a:latin typeface="Arial" panose="020B0604020202020204" pitchFamily="34" charset="0"/>
                <a:cs typeface="Arial" panose="020B0604020202020204" pitchFamily="34" charset="0"/>
              </a:rPr>
              <a:t>;</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en-US" sz="2000" b="1" dirty="0" smtClean="0">
                <a:latin typeface="Arial" panose="020B0604020202020204" pitchFamily="34" charset="0"/>
                <a:cs typeface="Arial" panose="020B0604020202020204" pitchFamily="34" charset="0"/>
              </a:rPr>
              <a:t>7</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Sonni</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kiriting</a:t>
            </a:r>
            <a:r>
              <a:rPr lang="en-US" sz="2000" b="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savolning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javobi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sifatida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o’quvchi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sonni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kiritishi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kerak</a:t>
            </a:r>
            <a:r>
              <a:rPr lang="en-US" sz="2000" dirty="0">
                <a:latin typeface="Arial" panose="020B0604020202020204" pitchFamily="34" charset="0"/>
                <a:cs typeface="Arial" panose="020B0604020202020204" pitchFamily="34" charset="0"/>
              </a:rPr>
              <a:t>;</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8.  </a:t>
            </a:r>
            <a:r>
              <a:rPr lang="en-US" sz="2000" b="1" dirty="0" err="1">
                <a:latin typeface="Arial" panose="020B0604020202020204" pitchFamily="34" charset="0"/>
                <a:cs typeface="Arial" panose="020B0604020202020204" pitchFamily="34" charset="0"/>
              </a:rPr>
              <a:t>Bo’sh</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joylarni</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to’ldiring</a:t>
            </a:r>
            <a:r>
              <a:rPr lang="en-US" sz="2000" b="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matndagi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bitta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yoki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bir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necha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joylarni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kerakli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so’z</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bilan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to’ldirish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talab</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etiladi</a:t>
            </a:r>
            <a:r>
              <a:rPr lang="en-US" sz="2000" dirty="0">
                <a:latin typeface="Arial" panose="020B0604020202020204" pitchFamily="34" charset="0"/>
                <a:cs typeface="Arial" panose="020B0604020202020204" pitchFamily="34" charset="0"/>
              </a:rPr>
              <a:t>;</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9.  </a:t>
            </a:r>
            <a:r>
              <a:rPr lang="en-US" sz="2000" b="1" dirty="0" err="1">
                <a:latin typeface="Arial" panose="020B0604020202020204" pitchFamily="34" charset="0"/>
                <a:cs typeface="Arial" panose="020B0604020202020204" pitchFamily="34" charset="0"/>
              </a:rPr>
              <a:t>Javoblari</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keltirilgan</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savol</a:t>
            </a:r>
            <a:r>
              <a:rPr lang="en-US" sz="2000" b="1"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savolning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qismlarida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javoblar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variantlari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keltirilgan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bo’ladi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ushbu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javob</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variantlardan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to’g’risini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belgilash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mumkin</a:t>
            </a:r>
            <a:r>
              <a:rPr lang="en-US" sz="2000" dirty="0">
                <a:latin typeface="Arial" panose="020B0604020202020204" pitchFamily="34" charset="0"/>
                <a:cs typeface="Arial" panose="020B0604020202020204" pitchFamily="34" charset="0"/>
              </a:rPr>
              <a:t>.</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10. </a:t>
            </a:r>
            <a:r>
              <a:rPr lang="en-US" sz="2000" b="1" dirty="0" err="1">
                <a:latin typeface="Arial" panose="020B0604020202020204" pitchFamily="34" charset="0"/>
                <a:cs typeface="Arial" panose="020B0604020202020204" pitchFamily="34" charset="0"/>
              </a:rPr>
              <a:t>So’zlar</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banki</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Matnning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joylariga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berilgan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so’zlardan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keraklilarini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tanlab</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joylashtiriladi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Savolni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qiyinlashtirish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uchun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so’zlar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sonini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joylar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sonidan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ko’paytirish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mumkin</a:t>
            </a:r>
            <a:r>
              <a:rPr lang="en-US" sz="2000" dirty="0">
                <a:latin typeface="Arial" panose="020B0604020202020204" pitchFamily="34" charset="0"/>
                <a:cs typeface="Arial" panose="020B0604020202020204" pitchFamily="34" charset="0"/>
              </a:rPr>
              <a:t>. </a:t>
            </a:r>
            <a:r>
              <a:rPr lang="ru-RU" sz="2000" dirty="0">
                <a:latin typeface="Arial" panose="020B0604020202020204" pitchFamily="34" charset="0"/>
                <a:cs typeface="Arial" panose="020B0604020202020204" pitchFamily="34" charset="0"/>
              </a:rPr>
              <a:t/>
            </a:r>
            <a:br>
              <a:rPr lang="ru-RU"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11.  </a:t>
            </a:r>
            <a:r>
              <a:rPr lang="en-US" sz="2000" b="1" dirty="0" err="1">
                <a:latin typeface="Arial" panose="020B0604020202020204" pitchFamily="34" charset="0"/>
                <a:cs typeface="Arial" panose="020B0604020202020204" pitchFamily="34" charset="0"/>
              </a:rPr>
              <a:t>Faol</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hududni</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aniqlovchi</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savol</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Savolda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rasmdagi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qaysidir</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maydonni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belgilash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vazifasi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joylashtirilgan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bo’lib</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ushbu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rasmdagi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hudud</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o’quvchi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tomonidan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javob</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berish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jarayonida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tanlanadi</a:t>
            </a:r>
            <a:r>
              <a:rPr lang="en-US" sz="2000" dirty="0">
                <a:latin typeface="Arial" panose="020B0604020202020204" pitchFamily="34" charset="0"/>
                <a:cs typeface="Arial" panose="020B0604020202020204" pitchFamily="34" charset="0"/>
              </a:rPr>
              <a:t>.</a:t>
            </a:r>
            <a:r>
              <a:rPr lang="ru-RU" sz="2800" dirty="0"/>
              <a:t/>
            </a:r>
            <a:br>
              <a:rPr lang="ru-RU" sz="2800" dirty="0"/>
            </a:b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3482265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50125" y="109182"/>
            <a:ext cx="11900847" cy="6496334"/>
          </a:xfrm>
          <a:solidFill>
            <a:schemeClr val="accent1">
              <a:lumMod val="20000"/>
              <a:lumOff val="80000"/>
            </a:schemeClr>
          </a:solidFill>
        </p:spPr>
        <p:txBody>
          <a:bodyPr>
            <a:noAutofit/>
          </a:bodyPr>
          <a:lstStyle/>
          <a:p>
            <a:r>
              <a:rPr lang="en-US" sz="3600" dirty="0"/>
              <a:t> </a:t>
            </a:r>
            <a:r>
              <a:rPr lang="ru-RU" sz="3600" dirty="0" smtClean="0"/>
              <a:t/>
            </a:r>
            <a:br>
              <a:rPr lang="ru-RU" sz="3600" dirty="0" smtClean="0"/>
            </a:br>
            <a:r>
              <a:rPr lang="en-US" sz="2800" dirty="0" err="1" smtClean="0">
                <a:latin typeface="Arial" panose="020B0604020202020204" pitchFamily="34" charset="0"/>
                <a:cs typeface="Arial" panose="020B0604020202020204" pitchFamily="34" charset="0"/>
              </a:rPr>
              <a:t>Testlar</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bazasiga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barcha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savollarni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kiritib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bo’linganidan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so’ng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bajarilgan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elektron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shaklda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saqlash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kerak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Tayyor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elektron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testni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saqlashdan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oldin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ayrim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sozlashlarni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bajarish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kerak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CHunki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sozlashlar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elektron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testdan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foydalanilayotgan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vaqtda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katta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ahamiyatga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uchun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Ispring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dasturining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yuqori</a:t>
            </a:r>
            <a:r>
              <a:rPr lang="en-US" sz="2800" dirty="0">
                <a:latin typeface="Arial" panose="020B0604020202020204" pitchFamily="34" charset="0"/>
                <a:cs typeface="Arial" panose="020B0604020202020204" pitchFamily="34" charset="0"/>
              </a:rPr>
              <a:t>  chap  </a:t>
            </a:r>
            <a:r>
              <a:rPr lang="en-US" sz="2800" dirty="0" err="1">
                <a:latin typeface="Arial" panose="020B0604020202020204" pitchFamily="34" charset="0"/>
                <a:cs typeface="Arial" panose="020B0604020202020204" pitchFamily="34" charset="0"/>
              </a:rPr>
              <a:t>tomonida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joylashgan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Nastroyka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tugmasi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bosiladi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Natijada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yangi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oyna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hosil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bo’ladi</a:t>
            </a:r>
            <a:r>
              <a:rPr lang="en-US" sz="2800" dirty="0" smtClean="0">
                <a:latin typeface="Arial" panose="020B0604020202020204" pitchFamily="34" charset="0"/>
                <a:cs typeface="Arial" panose="020B0604020202020204" pitchFamily="34" charset="0"/>
              </a:rPr>
              <a:t>.</a:t>
            </a:r>
            <a:r>
              <a:rPr lang="ru-RU" sz="2800" dirty="0" smtClean="0">
                <a:latin typeface="Arial" panose="020B0604020202020204" pitchFamily="34" charset="0"/>
                <a:cs typeface="Arial" panose="020B0604020202020204" pitchFamily="34" charset="0"/>
              </a:rPr>
              <a:t/>
            </a:r>
            <a:br>
              <a:rPr lang="ru-RU"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Bu  </a:t>
            </a:r>
            <a:r>
              <a:rPr lang="en-US" sz="2800" dirty="0" err="1">
                <a:latin typeface="Arial" panose="020B0604020202020204" pitchFamily="34" charset="0"/>
                <a:cs typeface="Arial" panose="020B0604020202020204" pitchFamily="34" charset="0"/>
              </a:rPr>
              <a:t>oyna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ro’yxatining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birinchi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bandi</a:t>
            </a:r>
            <a:r>
              <a:rPr lang="en-US" sz="2800" dirty="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Osnovn</a:t>
            </a:r>
            <a:r>
              <a:rPr lang="en-US" sz="2800" dirty="0" err="1">
                <a:latin typeface="Arial" panose="020B0604020202020204" pitchFamily="34" charset="0"/>
                <a:cs typeface="Arial" panose="020B0604020202020204" pitchFamily="34" charset="0"/>
              </a:rPr>
              <a:t>i</a:t>
            </a:r>
            <a:r>
              <a:rPr lang="en-US" sz="2800" dirty="0" err="1" smtClean="0">
                <a:latin typeface="Arial" panose="020B0604020202020204" pitchFamily="34" charset="0"/>
                <a:cs typeface="Arial" panose="020B0604020202020204" pitchFamily="34" charset="0"/>
              </a:rPr>
              <a:t>e</a:t>
            </a:r>
            <a:r>
              <a:rPr lang="en-US" sz="2800" dirty="0">
                <a:latin typeface="Arial" panose="020B0604020202020204" pitchFamily="34" charset="0"/>
                <a:cs typeface="Arial" panose="020B0604020202020204" pitchFamily="34" charset="0"/>
              </a:rPr>
              <a:t>“  deb  </a:t>
            </a:r>
            <a:r>
              <a:rPr lang="en-US" sz="2800" dirty="0" err="1">
                <a:latin typeface="Arial" panose="020B0604020202020204" pitchFamily="34" charset="0"/>
                <a:cs typeface="Arial" panose="020B0604020202020204" pitchFamily="34" charset="0"/>
              </a:rPr>
              <a:t>nomlangan</a:t>
            </a:r>
            <a:r>
              <a:rPr lang="en-US" sz="2800" dirty="0">
                <a:latin typeface="Arial" panose="020B0604020202020204" pitchFamily="34" charset="0"/>
                <a:cs typeface="Arial" panose="020B0604020202020204" pitchFamily="34" charset="0"/>
              </a:rPr>
              <a:t>.  Bu </a:t>
            </a:r>
            <a:r>
              <a:rPr lang="en-US" sz="2800" dirty="0" err="1">
                <a:latin typeface="Arial" panose="020B0604020202020204" pitchFamily="34" charset="0"/>
                <a:cs typeface="Arial" panose="020B0604020202020204" pitchFamily="34" charset="0"/>
              </a:rPr>
              <a:t>bandda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elektron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testga</a:t>
            </a:r>
            <a:r>
              <a:rPr lang="en-US" sz="2800" dirty="0">
                <a:latin typeface="Arial" panose="020B0604020202020204" pitchFamily="34" charset="0"/>
                <a:cs typeface="Arial" panose="020B0604020202020204" pitchFamily="34" charset="0"/>
              </a:rPr>
              <a:t>  nom  </a:t>
            </a:r>
            <a:r>
              <a:rPr lang="en-US" sz="2800" dirty="0" err="1">
                <a:latin typeface="Arial" panose="020B0604020202020204" pitchFamily="34" charset="0"/>
                <a:cs typeface="Arial" panose="020B0604020202020204" pitchFamily="34" charset="0"/>
              </a:rPr>
              <a:t>berish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testdan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o’tish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balini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o’rnatish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testni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bajarishning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maksimal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vaqtini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o’rnatish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test  </a:t>
            </a:r>
            <a:r>
              <a:rPr lang="en-US" sz="2800" dirty="0" err="1">
                <a:latin typeface="Arial" panose="020B0604020202020204" pitchFamily="34" charset="0"/>
                <a:cs typeface="Arial" panose="020B0604020202020204" pitchFamily="34" charset="0"/>
              </a:rPr>
              <a:t>boshlanishdan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oldin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tizim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topshiruvchining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ismini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elektron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pochtasini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so’rash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funksiyalarini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qo’shish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imkoniyatlari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mavjud</a:t>
            </a:r>
            <a:r>
              <a:rPr lang="en-US" sz="2800" dirty="0">
                <a:latin typeface="Arial" panose="020B0604020202020204" pitchFamily="34" charset="0"/>
                <a:cs typeface="Arial" panose="020B0604020202020204" pitchFamily="34" charset="0"/>
              </a:rPr>
              <a:t>. </a:t>
            </a:r>
            <a:r>
              <a:rPr lang="ru-RU" sz="2800" dirty="0" smtClean="0">
                <a:latin typeface="Arial" panose="020B0604020202020204" pitchFamily="34" charset="0"/>
                <a:cs typeface="Arial" panose="020B0604020202020204" pitchFamily="34" charset="0"/>
              </a:rPr>
              <a:t/>
            </a:r>
            <a:br>
              <a:rPr lang="ru-RU"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ru-RU" sz="2800" dirty="0" smtClean="0">
                <a:latin typeface="Arial" panose="020B0604020202020204" pitchFamily="34" charset="0"/>
                <a:cs typeface="Arial" panose="020B0604020202020204" pitchFamily="34" charset="0"/>
              </a:rPr>
              <a:t/>
            </a:r>
            <a:br>
              <a:rPr lang="ru-RU"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endParaRPr lang="ru-RU"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518032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50125" y="109182"/>
            <a:ext cx="11900847" cy="6496334"/>
          </a:xfrm>
          <a:solidFill>
            <a:schemeClr val="accent1">
              <a:lumMod val="40000"/>
              <a:lumOff val="60000"/>
            </a:schemeClr>
          </a:solidFill>
        </p:spPr>
        <p:txBody>
          <a:bodyPr>
            <a:noAutofit/>
          </a:bodyPr>
          <a:lstStyle/>
          <a:p>
            <a:r>
              <a:rPr lang="en-US" sz="3600" dirty="0"/>
              <a:t> </a:t>
            </a: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ru-RU" sz="2800" dirty="0" smtClean="0">
                <a:latin typeface="Arial" panose="020B0604020202020204" pitchFamily="34" charset="0"/>
                <a:cs typeface="Arial" panose="020B0604020202020204" pitchFamily="34" charset="0"/>
              </a:rPr>
              <a:t/>
            </a:r>
            <a:br>
              <a:rPr lang="ru-RU"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endParaRPr lang="ru-RU" sz="2400" dirty="0">
              <a:latin typeface="Arial" panose="020B0604020202020204" pitchFamily="34" charset="0"/>
              <a:cs typeface="Arial" panose="020B0604020202020204" pitchFamily="34" charset="0"/>
            </a:endParaRPr>
          </a:p>
        </p:txBody>
      </p:sp>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388591" y="393173"/>
            <a:ext cx="5602776" cy="4369896"/>
          </a:xfrm>
          <a:prstGeom prst="rect">
            <a:avLst/>
          </a:prstGeom>
          <a:noFill/>
          <a:ln>
            <a:noFill/>
          </a:ln>
        </p:spPr>
      </p:pic>
      <p:pic>
        <p:nvPicPr>
          <p:cNvPr id="4" name="Рисунок 3"/>
          <p:cNvPicPr/>
          <p:nvPr/>
        </p:nvPicPr>
        <p:blipFill>
          <a:blip r:embed="rId3">
            <a:extLst>
              <a:ext uri="{28A0092B-C50C-407E-A947-70E740481C1C}">
                <a14:useLocalDpi xmlns:a14="http://schemas.microsoft.com/office/drawing/2010/main" val="0"/>
              </a:ext>
            </a:extLst>
          </a:blip>
          <a:srcRect/>
          <a:stretch>
            <a:fillRect/>
          </a:stretch>
        </p:blipFill>
        <p:spPr bwMode="auto">
          <a:xfrm>
            <a:off x="6155140" y="1228299"/>
            <a:ext cx="5595582" cy="4858602"/>
          </a:xfrm>
          <a:prstGeom prst="rect">
            <a:avLst/>
          </a:prstGeom>
          <a:noFill/>
          <a:ln>
            <a:noFill/>
          </a:ln>
        </p:spPr>
      </p:pic>
    </p:spTree>
    <p:extLst>
      <p:ext uri="{BB962C8B-B14F-4D97-AF65-F5344CB8AC3E}">
        <p14:creationId xmlns:p14="http://schemas.microsoft.com/office/powerpoint/2010/main" val="13028492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a16="http://schemas.microsoft.com/office/drawing/2014/main" xmlns="" id="{75AFB3F2-6249-45F4-8FEF-8913F9173F9C}"/>
              </a:ext>
            </a:extLst>
          </p:cNvPr>
          <p:cNvSpPr>
            <a:spLocks noGrp="1"/>
          </p:cNvSpPr>
          <p:nvPr>
            <p:ph type="body" sz="quarter" idx="14"/>
          </p:nvPr>
        </p:nvSpPr>
        <p:spPr>
          <a:xfrm>
            <a:off x="204717" y="259308"/>
            <a:ext cx="11859904" cy="4367284"/>
          </a:xfrm>
          <a:solidFill>
            <a:schemeClr val="bg1"/>
          </a:solidFill>
        </p:spPr>
        <p:txBody>
          <a:bodyPr/>
          <a:lstStyle/>
          <a:p>
            <a:pPr algn="just"/>
            <a:r>
              <a:rPr lang="en-US" sz="2800" b="1" dirty="0" err="1">
                <a:latin typeface="Arial" panose="020B0604020202020204" pitchFamily="34" charset="0"/>
                <a:cs typeface="Arial" panose="020B0604020202020204" pitchFamily="34" charset="0"/>
              </a:rPr>
              <a:t>Testlar</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bazasini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bir</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necha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usullarda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saqlash</a:t>
            </a:r>
            <a:endParaRPr lang="ru-RU" sz="2800" dirty="0">
              <a:latin typeface="Arial" panose="020B0604020202020204" pitchFamily="34" charset="0"/>
              <a:cs typeface="Arial" panose="020B0604020202020204" pitchFamily="34" charset="0"/>
            </a:endParaRPr>
          </a:p>
          <a:p>
            <a:pPr algn="just"/>
            <a:r>
              <a:rPr lang="en-US" sz="2800" dirty="0" err="1">
                <a:latin typeface="Arial" panose="020B0604020202020204" pitchFamily="34" charset="0"/>
                <a:cs typeface="Arial" panose="020B0604020202020204" pitchFamily="34" charset="0"/>
              </a:rPr>
              <a:t>Yaratilgan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testlar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bazasini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to’rt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xil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usulda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saqlash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imkoniyati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mavjud</a:t>
            </a:r>
            <a:r>
              <a:rPr lang="en-US" sz="2800" dirty="0">
                <a:latin typeface="Arial" panose="020B0604020202020204" pitchFamily="34" charset="0"/>
                <a:cs typeface="Arial" panose="020B0604020202020204" pitchFamily="34" charset="0"/>
              </a:rPr>
              <a:t>. web  </a:t>
            </a:r>
            <a:r>
              <a:rPr lang="en-US" sz="2800" dirty="0" err="1">
                <a:latin typeface="Arial" panose="020B0604020202020204" pitchFamily="34" charset="0"/>
                <a:cs typeface="Arial" panose="020B0604020202020204" pitchFamily="34" charset="0"/>
              </a:rPr>
              <a:t>sahifa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iSpring</a:t>
            </a:r>
            <a:r>
              <a:rPr lang="en-US" sz="2800" dirty="0">
                <a:latin typeface="Arial" panose="020B0604020202020204" pitchFamily="34" charset="0"/>
                <a:cs typeface="Arial" panose="020B0604020202020204" pitchFamily="34" charset="0"/>
              </a:rPr>
              <a:t>  Online,  LMS,  Word  </a:t>
            </a:r>
            <a:r>
              <a:rPr lang="en-US" sz="2800" dirty="0" err="1">
                <a:latin typeface="Arial" panose="020B0604020202020204" pitchFamily="34" charset="0"/>
                <a:cs typeface="Arial" panose="020B0604020202020204" pitchFamily="34" charset="0"/>
              </a:rPr>
              <a:t>sahifasi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ko’rinishida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saqlash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mumkin</a:t>
            </a:r>
            <a:r>
              <a:rPr lang="en-US" sz="2800" dirty="0">
                <a:latin typeface="Arial" panose="020B0604020202020204" pitchFamily="34" charset="0"/>
                <a:cs typeface="Arial" panose="020B0604020202020204" pitchFamily="34" charset="0"/>
              </a:rPr>
              <a:t>. Test </a:t>
            </a:r>
            <a:r>
              <a:rPr lang="en-US" sz="2800" dirty="0" err="1">
                <a:latin typeface="Arial" panose="020B0604020202020204" pitchFamily="34" charset="0"/>
                <a:cs typeface="Arial" panose="020B0604020202020204" pitchFamily="34" charset="0"/>
              </a:rPr>
              <a:t>formati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sifatida</a:t>
            </a:r>
            <a:r>
              <a:rPr lang="en-US" sz="2800" dirty="0">
                <a:latin typeface="Arial" panose="020B0604020202020204" pitchFamily="34" charset="0"/>
                <a:cs typeface="Arial" panose="020B0604020202020204" pitchFamily="34" charset="0"/>
              </a:rPr>
              <a:t>  html,  exe,  zip  </a:t>
            </a:r>
            <a:r>
              <a:rPr lang="en-US" sz="2800" dirty="0" err="1">
                <a:latin typeface="Arial" panose="020B0604020202020204" pitchFamily="34" charset="0"/>
                <a:cs typeface="Arial" panose="020B0604020202020204" pitchFamily="34" charset="0"/>
              </a:rPr>
              <a:t>arxiv</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faylni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tanlash</a:t>
            </a:r>
            <a:r>
              <a:rPr lang="en-US" sz="2800" dirty="0">
                <a:latin typeface="Arial" panose="020B0604020202020204" pitchFamily="34" charset="0"/>
                <a:cs typeface="Arial" panose="020B0604020202020204" pitchFamily="34" charset="0"/>
              </a:rPr>
              <a:t>, test </a:t>
            </a:r>
            <a:r>
              <a:rPr lang="en-US" sz="2800" dirty="0" err="1">
                <a:latin typeface="Arial" panose="020B0604020202020204" pitchFamily="34" charset="0"/>
                <a:cs typeface="Arial" panose="020B0604020202020204" pitchFamily="34" charset="0"/>
              </a:rPr>
              <a:t>nomini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o’zgartirish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qo’llanilish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ko’lami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saqlanadigan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fayl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nomi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flash </a:t>
            </a:r>
            <a:r>
              <a:rPr lang="en-US" sz="2800" dirty="0" err="1">
                <a:latin typeface="Arial" panose="020B0604020202020204" pitchFamily="34" charset="0"/>
                <a:cs typeface="Arial" panose="020B0604020202020204" pitchFamily="34" charset="0"/>
              </a:rPr>
              <a:t>rolik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hususiyatini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tanlab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Publikovat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tugmasini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bosamiz</a:t>
            </a:r>
            <a:r>
              <a:rPr lang="en-US" sz="2800" dirty="0">
                <a:latin typeface="Arial" panose="020B0604020202020204" pitchFamily="34" charset="0"/>
                <a:cs typeface="Arial" panose="020B0604020202020204" pitchFamily="34" charset="0"/>
              </a:rPr>
              <a:t>.</a:t>
            </a:r>
            <a:endParaRPr lang="ru-RU" sz="2800" dirty="0">
              <a:latin typeface="Arial" panose="020B0604020202020204" pitchFamily="34" charset="0"/>
              <a:cs typeface="Arial" panose="020B0604020202020204" pitchFamily="34" charset="0"/>
            </a:endParaRPr>
          </a:p>
        </p:txBody>
      </p:sp>
      <p:pic>
        <p:nvPicPr>
          <p:cNvPr id="7" name="Рисунок 6"/>
          <p:cNvPicPr/>
          <p:nvPr/>
        </p:nvPicPr>
        <p:blipFill>
          <a:blip r:embed="rId2">
            <a:extLst>
              <a:ext uri="{28A0092B-C50C-407E-A947-70E740481C1C}">
                <a14:useLocalDpi xmlns:a14="http://schemas.microsoft.com/office/drawing/2010/main" val="0"/>
              </a:ext>
            </a:extLst>
          </a:blip>
          <a:srcRect/>
          <a:stretch>
            <a:fillRect/>
          </a:stretch>
        </p:blipFill>
        <p:spPr bwMode="auto">
          <a:xfrm>
            <a:off x="2620240" y="2748388"/>
            <a:ext cx="7069669" cy="3993606"/>
          </a:xfrm>
          <a:prstGeom prst="rect">
            <a:avLst/>
          </a:prstGeom>
          <a:noFill/>
          <a:ln>
            <a:noFill/>
          </a:ln>
        </p:spPr>
      </p:pic>
    </p:spTree>
    <p:extLst>
      <p:ext uri="{BB962C8B-B14F-4D97-AF65-F5344CB8AC3E}">
        <p14:creationId xmlns:p14="http://schemas.microsoft.com/office/powerpoint/2010/main" val="10605722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wipe(down)">
                                      <p:cBhvr>
                                        <p:cTn id="7" dur="500"/>
                                        <p:tgtEl>
                                          <p:spTgt spid="6">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wipe(down)">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50125" y="109182"/>
            <a:ext cx="11900847" cy="6496334"/>
          </a:xfrm>
          <a:solidFill>
            <a:schemeClr val="accent1">
              <a:lumMod val="20000"/>
              <a:lumOff val="80000"/>
            </a:schemeClr>
          </a:solidFill>
        </p:spPr>
        <p:txBody>
          <a:bodyPr>
            <a:noAutofit/>
          </a:bodyPr>
          <a:lstStyle/>
          <a:p>
            <a:r>
              <a:rPr lang="en-US" sz="3600" dirty="0"/>
              <a:t> </a:t>
            </a:r>
            <a:r>
              <a:rPr lang="ru-RU" sz="3600" dirty="0" smtClean="0"/>
              <a:t/>
            </a:r>
            <a:br>
              <a:rPr lang="ru-RU" sz="3600" dirty="0" smtClean="0"/>
            </a:br>
            <a:r>
              <a:rPr lang="uz-Cyrl-UZ" sz="3200" dirty="0">
                <a:latin typeface="Arial" panose="020B0604020202020204" pitchFamily="34" charset="0"/>
                <a:cs typeface="Arial" panose="020B0604020202020204" pitchFamily="34" charset="0"/>
              </a:rPr>
              <a:t>Y</a:t>
            </a:r>
            <a:r>
              <a:rPr lang="en-US" sz="3200" dirty="0" err="1">
                <a:latin typeface="Arial" panose="020B0604020202020204" pitchFamily="34" charset="0"/>
                <a:cs typeface="Arial" panose="020B0604020202020204" pitchFamily="34" charset="0"/>
              </a:rPr>
              <a:t>uqorida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yaratilgan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testlar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bazasi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shuni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ko’rsatadiki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an’anaviy</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testlarga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qaraganda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bu</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testda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bir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xillik</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bo’lmaydi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o’quvchilarga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bir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muncha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qiziqarliroq</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bo’ladi</a:t>
            </a:r>
            <a:r>
              <a:rPr lang="en-US" sz="3200" dirty="0" smtClean="0">
                <a:latin typeface="Arial" panose="020B0604020202020204" pitchFamily="34" charset="0"/>
                <a:cs typeface="Arial" panose="020B0604020202020204" pitchFamily="34" charset="0"/>
              </a:rPr>
              <a:t>.</a:t>
            </a:r>
            <a:r>
              <a:rPr lang="ru-RU" sz="3200" dirty="0" smtClean="0">
                <a:latin typeface="Arial" panose="020B0604020202020204" pitchFamily="34" charset="0"/>
                <a:cs typeface="Arial" panose="020B0604020202020204" pitchFamily="34" charset="0"/>
              </a:rPr>
              <a:t/>
            </a:r>
            <a:br>
              <a:rPr lang="ru-RU" sz="3200" dirty="0" smtClean="0">
                <a:latin typeface="Arial" panose="020B0604020202020204" pitchFamily="34" charset="0"/>
                <a:cs typeface="Arial" panose="020B0604020202020204" pitchFamily="34" charset="0"/>
              </a:rPr>
            </a:br>
            <a:r>
              <a:rPr lang="en-US" sz="3200" dirty="0" smtClean="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Undan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tashqari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bu</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interaktiv</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testlarni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rasm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ovoz</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formulalar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yordamida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boyitish</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imkoniyati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mavjudligi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ularni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yanada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qiziqarli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o’quvchini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katta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ishtiyoq</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bilan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ishlashga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chorlaydi</a:t>
            </a:r>
            <a:r>
              <a:rPr lang="en-US" sz="3200" dirty="0">
                <a:latin typeface="Arial" panose="020B0604020202020204" pitchFamily="34" charset="0"/>
                <a:cs typeface="Arial" panose="020B0604020202020204" pitchFamily="34" charset="0"/>
              </a:rPr>
              <a:t>.  </a:t>
            </a:r>
            <a:r>
              <a:rPr lang="ru-RU" sz="3200" dirty="0" smtClean="0">
                <a:latin typeface="Arial" panose="020B0604020202020204" pitchFamily="34" charset="0"/>
                <a:cs typeface="Arial" panose="020B0604020202020204" pitchFamily="34" charset="0"/>
              </a:rPr>
              <a:t/>
            </a:r>
            <a:br>
              <a:rPr lang="ru-RU" sz="3200" dirty="0" smtClean="0">
                <a:latin typeface="Arial" panose="020B0604020202020204" pitchFamily="34" charset="0"/>
                <a:cs typeface="Arial" panose="020B0604020202020204" pitchFamily="34" charset="0"/>
              </a:rPr>
            </a:br>
            <a:r>
              <a:rPr lang="en-US" sz="3200" dirty="0" err="1" smtClean="0">
                <a:latin typeface="Arial" panose="020B0604020202020204" pitchFamily="34" charset="0"/>
                <a:cs typeface="Arial" panose="020B0604020202020204" pitchFamily="34" charset="0"/>
              </a:rPr>
              <a:t>Oddiy</a:t>
            </a:r>
            <a:r>
              <a:rPr lang="en-US" sz="3200" dirty="0" smtClean="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testlardan</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foydalanish</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savollari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tuzishda</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ma’lum</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bir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chegarani</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hosil</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qiladi</a:t>
            </a:r>
            <a:r>
              <a:rPr lang="en-US" sz="3200" dirty="0">
                <a:latin typeface="Arial" panose="020B0604020202020204" pitchFamily="34" charset="0"/>
                <a:cs typeface="Arial" panose="020B0604020202020204" pitchFamily="34" charset="0"/>
              </a:rPr>
              <a:t>. </a:t>
            </a: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r>
              <a:rPr lang="ru-RU" sz="3200" dirty="0">
                <a:latin typeface="Arial" panose="020B0604020202020204" pitchFamily="34" charset="0"/>
                <a:cs typeface="Arial" panose="020B0604020202020204" pitchFamily="34" charset="0"/>
              </a:rPr>
              <a:t/>
            </a:r>
            <a:br>
              <a:rPr lang="ru-RU" sz="3200" dirty="0">
                <a:latin typeface="Arial" panose="020B0604020202020204" pitchFamily="34" charset="0"/>
                <a:cs typeface="Arial" panose="020B0604020202020204" pitchFamily="34" charset="0"/>
              </a:rPr>
            </a:b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158961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02AA49-E765-4404-A718-16F7A99C0E1D}"/>
              </a:ext>
            </a:extLst>
          </p:cNvPr>
          <p:cNvSpPr>
            <a:spLocks noGrp="1"/>
          </p:cNvSpPr>
          <p:nvPr>
            <p:ph type="title"/>
          </p:nvPr>
        </p:nvSpPr>
        <p:spPr>
          <a:xfrm>
            <a:off x="136478" y="136478"/>
            <a:ext cx="12055522" cy="6721522"/>
          </a:xfrm>
          <a:solidFill>
            <a:schemeClr val="accent1">
              <a:lumMod val="40000"/>
              <a:lumOff val="60000"/>
            </a:schemeClr>
          </a:solidFill>
        </p:spPr>
        <p:txBody>
          <a:bodyPr>
            <a:noAutofit/>
          </a:bodyPr>
          <a:lstStyle/>
          <a:p>
            <a:pPr lvl="0"/>
            <a:r>
              <a:rPr lang="uz-Cyrl-UZ" sz="2600" b="1" dirty="0" smtClean="0">
                <a:latin typeface="Arial" panose="020B0604020202020204" pitchFamily="34" charset="0"/>
                <a:cs typeface="Arial" panose="020B0604020202020204" pitchFamily="34" charset="0"/>
              </a:rPr>
              <a:t>Nazorat </a:t>
            </a:r>
            <a:r>
              <a:rPr lang="uz-Cyrl-UZ" sz="2600" b="1" dirty="0">
                <a:latin typeface="Arial" panose="020B0604020202020204" pitchFamily="34" charset="0"/>
                <a:cs typeface="Arial" panose="020B0604020202020204" pitchFamily="34" charset="0"/>
              </a:rPr>
              <a:t>uchun savollar</a:t>
            </a:r>
            <a:r>
              <a:rPr lang="uz-Cyrl-UZ" sz="2600" b="1" dirty="0" smtClean="0">
                <a:latin typeface="Arial" panose="020B0604020202020204" pitchFamily="34" charset="0"/>
                <a:cs typeface="Arial" panose="020B0604020202020204" pitchFamily="34" charset="0"/>
              </a:rPr>
              <a:t>:</a:t>
            </a:r>
            <a:r>
              <a:rPr lang="en-US" sz="2600" b="1" dirty="0" smtClean="0">
                <a:latin typeface="Arial" panose="020B0604020202020204" pitchFamily="34" charset="0"/>
                <a:cs typeface="Arial" panose="020B0604020202020204" pitchFamily="34" charset="0"/>
              </a:rPr>
              <a:t/>
            </a:r>
            <a:br>
              <a:rPr lang="en-US" sz="2600" b="1" dirty="0" smtClean="0">
                <a:latin typeface="Arial" panose="020B0604020202020204" pitchFamily="34" charset="0"/>
                <a:cs typeface="Arial" panose="020B0604020202020204" pitchFamily="34" charset="0"/>
              </a:rPr>
            </a:b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uz-Cyrl-UZ" sz="2600" dirty="0" smtClean="0">
                <a:latin typeface="Arial" panose="020B0604020202020204" pitchFamily="34" charset="0"/>
                <a:cs typeface="Arial" panose="020B0604020202020204" pitchFamily="34" charset="0"/>
              </a:rPr>
              <a:t>1. </a:t>
            </a:r>
            <a:r>
              <a:rPr lang="uz-Cyrl-UZ" sz="2800" dirty="0" smtClean="0">
                <a:latin typeface="Arial" panose="020B0604020202020204" pitchFamily="34" charset="0"/>
                <a:cs typeface="Arial" panose="020B0604020202020204" pitchFamily="34" charset="0"/>
              </a:rPr>
              <a:t>Ispring </a:t>
            </a:r>
            <a:r>
              <a:rPr lang="uz-Cyrl-UZ" sz="2800" dirty="0">
                <a:latin typeface="Arial" panose="020B0604020202020204" pitchFamily="34" charset="0"/>
                <a:cs typeface="Arial" panose="020B0604020202020204" pitchFamily="34" charset="0"/>
              </a:rPr>
              <a:t>dasturi va uning imkoniyatlari nimalardan iborat</a:t>
            </a:r>
            <a:r>
              <a:rPr lang="uz-Cyrl-UZ" sz="2800" dirty="0" smtClean="0">
                <a:latin typeface="Arial" panose="020B0604020202020204" pitchFamily="34" charset="0"/>
                <a:cs typeface="Arial" panose="020B0604020202020204" pitchFamily="34" charset="0"/>
              </a:rPr>
              <a:t>?</a:t>
            </a:r>
            <a:br>
              <a:rPr lang="uz-Cyrl-UZ"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ru-RU" sz="2800" dirty="0" smtClean="0">
                <a:latin typeface="Arial" panose="020B0604020202020204" pitchFamily="34" charset="0"/>
                <a:cs typeface="Arial" panose="020B0604020202020204" pitchFamily="34" charset="0"/>
              </a:rPr>
              <a:t>2. </a:t>
            </a:r>
            <a:r>
              <a:rPr lang="uz-Cyrl-UZ" sz="2800" dirty="0" smtClean="0">
                <a:latin typeface="Arial" panose="020B0604020202020204" pitchFamily="34" charset="0"/>
                <a:cs typeface="Arial" panose="020B0604020202020204" pitchFamily="34" charset="0"/>
              </a:rPr>
              <a:t>Ispring </a:t>
            </a:r>
            <a:r>
              <a:rPr lang="uz-Cyrl-UZ" sz="2800" dirty="0">
                <a:latin typeface="Arial" panose="020B0604020202020204" pitchFamily="34" charset="0"/>
                <a:cs typeface="Arial" panose="020B0604020202020204" pitchFamily="34" charset="0"/>
              </a:rPr>
              <a:t>QuizMaker dasturi yordamida testlar yaratish texnologiyasini ko‘rsating? </a:t>
            </a:r>
            <a:r>
              <a:rPr lang="uz-Cyrl-UZ" sz="2800" dirty="0" smtClean="0">
                <a:latin typeface="Arial" panose="020B0604020202020204" pitchFamily="34" charset="0"/>
                <a:cs typeface="Arial" panose="020B0604020202020204" pitchFamily="34" charset="0"/>
              </a:rPr>
              <a:t/>
            </a:r>
            <a:br>
              <a:rPr lang="uz-Cyrl-UZ"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ru-RU" sz="2800" dirty="0" smtClean="0">
                <a:latin typeface="Arial" panose="020B0604020202020204" pitchFamily="34" charset="0"/>
                <a:cs typeface="Arial" panose="020B0604020202020204" pitchFamily="34" charset="0"/>
              </a:rPr>
              <a:t>3. </a:t>
            </a:r>
            <a:r>
              <a:rPr lang="uz-Cyrl-UZ" sz="2800" dirty="0" smtClean="0">
                <a:latin typeface="Arial" panose="020B0604020202020204" pitchFamily="34" charset="0"/>
                <a:cs typeface="Arial" panose="020B0604020202020204" pitchFamily="34" charset="0"/>
              </a:rPr>
              <a:t>Testlar </a:t>
            </a:r>
            <a:r>
              <a:rPr lang="uz-Cyrl-UZ" sz="2800" dirty="0">
                <a:latin typeface="Arial" panose="020B0604020202020204" pitchFamily="34" charset="0"/>
                <a:cs typeface="Arial" panose="020B0604020202020204" pitchFamily="34" charset="0"/>
              </a:rPr>
              <a:t>bazasini  necha va qanday usullarda saqlash mumkin</a:t>
            </a:r>
            <a:r>
              <a:rPr lang="uz-Cyrl-UZ" sz="2800" dirty="0" smtClean="0">
                <a:latin typeface="Arial" panose="020B0604020202020204" pitchFamily="34" charset="0"/>
                <a:cs typeface="Arial" panose="020B0604020202020204" pitchFamily="34" charset="0"/>
              </a:rPr>
              <a:t>?</a:t>
            </a:r>
            <a:br>
              <a:rPr lang="uz-Cyrl-UZ"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ru-RU" sz="2800" dirty="0" smtClean="0">
                <a:latin typeface="Arial" panose="020B0604020202020204" pitchFamily="34" charset="0"/>
                <a:cs typeface="Arial" panose="020B0604020202020204" pitchFamily="34" charset="0"/>
              </a:rPr>
              <a:t>4. </a:t>
            </a:r>
            <a:r>
              <a:rPr lang="uz-Cyrl-UZ" sz="2800" dirty="0" smtClean="0">
                <a:latin typeface="Arial" panose="020B0604020202020204" pitchFamily="34" charset="0"/>
                <a:cs typeface="Arial" panose="020B0604020202020204" pitchFamily="34" charset="0"/>
              </a:rPr>
              <a:t>D</a:t>
            </a:r>
            <a:r>
              <a:rPr lang="en-US" sz="2800" dirty="0" err="1">
                <a:latin typeface="Arial" panose="020B0604020202020204" pitchFamily="34" charset="0"/>
                <a:cs typeface="Arial" panose="020B0604020202020204" pitchFamily="34" charset="0"/>
              </a:rPr>
              <a:t>asturining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dasturining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Publikovat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bandida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sozlashlarni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bajarish</a:t>
            </a:r>
            <a:r>
              <a:rPr lang="en-US" sz="2800" dirty="0">
                <a:latin typeface="Arial" panose="020B0604020202020204" pitchFamily="34" charset="0"/>
                <a:cs typeface="Arial" panose="020B0604020202020204" pitchFamily="34" charset="0"/>
              </a:rPr>
              <a:t> </a:t>
            </a:r>
            <a:r>
              <a:rPr lang="uz-Cyrl-UZ" sz="2800" dirty="0">
                <a:latin typeface="Arial" panose="020B0604020202020204" pitchFamily="34" charset="0"/>
                <a:cs typeface="Arial" panose="020B0604020202020204" pitchFamily="34" charset="0"/>
              </a:rPr>
              <a:t>qanday amalga oshiriladi</a:t>
            </a:r>
            <a:r>
              <a:rPr lang="uz-Cyrl-UZ" sz="2800" dirty="0" smtClean="0">
                <a:latin typeface="Arial" panose="020B0604020202020204" pitchFamily="34" charset="0"/>
                <a:cs typeface="Arial" panose="020B0604020202020204" pitchFamily="34" charset="0"/>
              </a:rPr>
              <a:t>?</a:t>
            </a:r>
            <a:br>
              <a:rPr lang="uz-Cyrl-UZ"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ru-RU" sz="2800" dirty="0" smtClean="0">
                <a:latin typeface="Arial" panose="020B0604020202020204" pitchFamily="34" charset="0"/>
                <a:cs typeface="Arial" panose="020B0604020202020204" pitchFamily="34" charset="0"/>
              </a:rPr>
              <a:t>5. </a:t>
            </a:r>
            <a:r>
              <a:rPr lang="en-US" sz="2800" dirty="0" smtClean="0">
                <a:latin typeface="Arial" panose="020B0604020202020204" pitchFamily="34" charset="0"/>
                <a:cs typeface="Arial" panose="020B0604020202020204" pitchFamily="34" charset="0"/>
              </a:rPr>
              <a:t>“</a:t>
            </a:r>
            <a:r>
              <a:rPr lang="en-US" sz="2800" dirty="0" err="1" smtClean="0">
                <a:latin typeface="Arial" panose="020B0604020202020204" pitchFamily="34" charset="0"/>
                <a:cs typeface="Arial" panose="020B0604020202020204" pitchFamily="34" charset="0"/>
              </a:rPr>
              <a:t>Navigatsiya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bandini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sozlashlarni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bajarish</a:t>
            </a:r>
            <a:r>
              <a:rPr lang="en-US" sz="2800" dirty="0">
                <a:latin typeface="Arial" panose="020B0604020202020204" pitchFamily="34" charset="0"/>
                <a:cs typeface="Arial" panose="020B0604020202020204" pitchFamily="34" charset="0"/>
              </a:rPr>
              <a:t> </a:t>
            </a:r>
            <a:r>
              <a:rPr lang="uz-Cyrl-UZ" sz="2800" dirty="0">
                <a:latin typeface="Arial" panose="020B0604020202020204" pitchFamily="34" charset="0"/>
                <a:cs typeface="Arial" panose="020B0604020202020204" pitchFamily="34" charset="0"/>
              </a:rPr>
              <a:t>qanday amalga oshiriladi?</a:t>
            </a: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en-US" sz="2800" dirty="0"/>
              <a:t> </a:t>
            </a:r>
            <a:endParaRPr lang="ru-RU" sz="2800" dirty="0"/>
          </a:p>
        </p:txBody>
      </p:sp>
    </p:spTree>
    <p:extLst>
      <p:ext uri="{BB962C8B-B14F-4D97-AF65-F5344CB8AC3E}">
        <p14:creationId xmlns:p14="http://schemas.microsoft.com/office/powerpoint/2010/main" val="3636756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47595" y="4437112"/>
            <a:ext cx="6923973" cy="1569660"/>
          </a:xfrm>
          <a:prstGeom prst="rect">
            <a:avLst/>
          </a:prstGeom>
          <a:effectLst>
            <a:outerShdw blurRad="50800" dist="50800" dir="5400000" algn="ctr" rotWithShape="0">
              <a:srgbClr val="000000">
                <a:alpha val="88000"/>
              </a:srgbClr>
            </a:outerShdw>
          </a:effectLst>
        </p:spPr>
        <p:txBody>
          <a:bodyPr wrap="square">
            <a:spAutoFit/>
          </a:bodyPr>
          <a:lstStyle/>
          <a:p>
            <a:pPr algn="ctr"/>
            <a:r>
              <a:rPr lang="en-US" sz="4800" b="1" dirty="0" smtClean="0">
                <a:solidFill>
                  <a:srgbClr val="FFC000"/>
                </a:solidFill>
                <a:latin typeface="Arial" pitchFamily="34" charset="0"/>
                <a:cs typeface="Arial" pitchFamily="34" charset="0"/>
              </a:rPr>
              <a:t>E‘TIBORINGIZ UCHUN RAHMAT</a:t>
            </a:r>
            <a:endParaRPr lang="ru-RU" sz="4800" b="1" dirty="0">
              <a:solidFill>
                <a:srgbClr val="FFC000"/>
              </a:solidFill>
              <a:latin typeface="Arial" pitchFamily="34" charset="0"/>
              <a:cs typeface="Arial" pitchFamily="34" charset="0"/>
            </a:endParaRPr>
          </a:p>
        </p:txBody>
      </p:sp>
      <p:sp>
        <p:nvSpPr>
          <p:cNvPr id="5" name="object 2">
            <a:extLst>
              <a:ext uri="{FF2B5EF4-FFF2-40B4-BE49-F238E27FC236}">
                <a16:creationId xmlns="" xmlns:a16="http://schemas.microsoft.com/office/drawing/2014/main" id="{EE80F0AA-4DF1-4DBF-9AA2-5439157D8912}"/>
              </a:ext>
            </a:extLst>
          </p:cNvPr>
          <p:cNvSpPr/>
          <p:nvPr/>
        </p:nvSpPr>
        <p:spPr>
          <a:xfrm>
            <a:off x="0" y="2"/>
            <a:ext cx="12175448" cy="1124743"/>
          </a:xfrm>
          <a:custGeom>
            <a:avLst/>
            <a:gdLst/>
            <a:ahLst/>
            <a:cxnLst/>
            <a:rect l="l" t="t" r="r" b="b"/>
            <a:pathLst>
              <a:path w="5760085" h="1021080">
                <a:moveTo>
                  <a:pt x="5759640" y="0"/>
                </a:moveTo>
                <a:lnTo>
                  <a:pt x="0" y="0"/>
                </a:lnTo>
                <a:lnTo>
                  <a:pt x="0" y="1020953"/>
                </a:lnTo>
                <a:lnTo>
                  <a:pt x="5759640" y="1020953"/>
                </a:lnTo>
                <a:lnTo>
                  <a:pt x="5759640" y="0"/>
                </a:lnTo>
                <a:close/>
              </a:path>
            </a:pathLst>
          </a:custGeom>
          <a:solidFill>
            <a:srgbClr val="2365C7"/>
          </a:solidFill>
        </p:spPr>
        <p:txBody>
          <a:bodyPr wrap="square" lIns="0" tIns="0" rIns="0" bIns="0" rtlCol="0"/>
          <a:lstStyle/>
          <a:p>
            <a:pPr algn="ctr"/>
            <a:endParaRPr lang="ru-RU" sz="3600" dirty="0">
              <a:solidFill>
                <a:schemeClr val="bg1"/>
              </a:solidFill>
            </a:endParaRPr>
          </a:p>
        </p:txBody>
      </p:sp>
      <p:pic>
        <p:nvPicPr>
          <p:cNvPr id="1026" name="Picture 2" descr="C:\Documents and Settings\Администратор\Мои документы\Загрузки\scale_1200.png"/>
          <p:cNvPicPr>
            <a:picLocks noChangeAspect="1" noChangeArrowheads="1"/>
          </p:cNvPicPr>
          <p:nvPr/>
        </p:nvPicPr>
        <p:blipFill>
          <a:blip r:embed="rId2" cstate="print"/>
          <a:srcRect/>
          <a:stretch>
            <a:fillRect/>
          </a:stretch>
        </p:blipFill>
        <p:spPr bwMode="auto">
          <a:xfrm>
            <a:off x="4380931" y="620689"/>
            <a:ext cx="4262720" cy="4316859"/>
          </a:xfrm>
          <a:prstGeom prst="rect">
            <a:avLst/>
          </a:prstGeom>
          <a:noFill/>
        </p:spPr>
      </p:pic>
    </p:spTree>
    <p:extLst>
      <p:ext uri="{BB962C8B-B14F-4D97-AF65-F5344CB8AC3E}">
        <p14:creationId xmlns:p14="http://schemas.microsoft.com/office/powerpoint/2010/main" val="8601474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4452</TotalTime>
  <Words>232</Words>
  <Application>Microsoft Office PowerPoint</Application>
  <PresentationFormat>Произвольный</PresentationFormat>
  <Paragraphs>24</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Презентация PowerPoint</vt:lpstr>
      <vt:lpstr> </vt:lpstr>
      <vt:lpstr>Ispring dasturi va uning imkoniyatlari  Ispring Free dasturi .PPT, .PPTX, .PPS, .PPSX formatdagi fayllarni Flash (.SWF) va HTML5 formatiga konvertatsiyalash imkoniyatini beradigan mualliflik dasturi hisoblanadi. Dastur orqali foydalanuvchilar Flash-roliklar va YouTube-video resurslarni PowerPoint taqdimot slaydlariga joylashtirishlari mumkin. Xususan: • Yaratiladigan elektron o’quv kontentlarni SCORM va TinCan tizimlarga o’tkazish  imkoniyatini beradi, bu esa ixtiyoriy LMS (Learning menegment system) bilan integratsiyalashtirish mumkin degani.  • PowerPoint dasturida yaratilgan taqdimot faylining xajmini 97% gacha siqish imkoniyati mavjud   • PowerPoint dasturida yaratilgan taqdimot faylining himoyalanishini ta’minlaydi. </vt:lpstr>
      <vt:lpstr> Ushbu paket o’z ichiga 3 ta dasturiy modulni oladi. Ular yordamida audio, video, interaktiv elementlar va testlar bilan boyitilgan onlayn taqdimot materiallari va o’quv kurslari, har xil so’rovnomalar, anketalar, interaktiv testlar,  3D  kitob  kabi bir qancha elektron nashrlar tashkil etish imkoniyati mavjud.          1-rasm. Ispring Suite elektron nashrlar yaratish paketi modullari</vt:lpstr>
      <vt:lpstr> ISpring  Suite  elektron nashrlar yaratish paketini ushbu http://www.ispring.ru/ispring-suite  manzil orqali yuklab olish mumkin. Dastur avtomatik ravishda  MS  PowerPoint  dasturi menyular satriga o’rnatiladi va alohida menyuda joylashadi. Elektron testlar yaratish uchun  Ispring  Quiz  Maker moduli tanlanadi va ekranda quyidagi oyna paydo bo’ladi.          2-rasm. Ispring Quiz Maker modulining ilk interfeysi </vt:lpstr>
      <vt:lpstr> Ispring QuizMaker dasturi yordamida testlar yaratish.   Dasturda test savollarining quyidagi ko’rinishlarini yaratish mumkin:  1.  Bitta javobli test:  bu testning qiyinligi javob variantlarining ko’pligiga bog’liq.  2.  Ko’p javobli test:  bu test turi yordamida bir necha ma’lumotlar yuzasidan o’quvchi fikrini aniqlash mumkin. 3.  “To’g’ri-noto’g’ri” ko’rinishdagi test: bunda anketa savoli ko’rinishiga mos test turi, javob varianti faqat ikkita bo’ladi; 4.  Yopiq test: bunda javob varianti o’quvchi tomonidan kiritiladi; 5.  O’zaro moslik o’rnatish: bunda bir necha savollar o’zaro javoblari bilan birlashtiriladi; 6.  Javoblarni tartiblash:  savolning ushbu turida javob variantlari o’zaro tartiblanadi; 7.  Sonni kiriting:  savolning javobi sifatida o’quvchi sonni kiritishi kerak; 8.  Bo’sh joylarni to’ldiring:  matndagi bitta yoki bir necha bo’sh joylarni kerakli so’z bilan to’ldirish talab etiladi; 9.  Javoblari keltirilgan savol:  savolning bo’sh qismlarida javoblar variantlari keltirilgan bo’ladi, ushbu javob variantlardan to’g’risini belgilash mumkin. 10. So’zlar banki: Matnning bo’sh joylariga berilgan so’zlardan keraklilarini tanlab joylashtiriladi. Savolni qiyinlashtirish uchun so’zlar sonini bo’sh joylar sonidan ko’paytirish mumkin.  11.  Faol hududni aniqlovchi savol: Savolda rasmdagi qaysidir maydonni belgilash vazifasi joylashtirilgan bo’lib, ushbu rasmdagi hudud o’quvchi tomonidan javob berish jarayonida tanlanadi. </vt:lpstr>
      <vt:lpstr>  Testlar  bazasiga  barcha  savollarni  kiritib  bo’linganidan  so’ng, bajarilgan  ishni  elektron  shaklda  saqlash  kerak  bo’ladi.  Tayyor bo’lgan elektron testni saqlashdan oldin ayrim sozlashlarni bajarish kerak.  CHunki bu  sozlashlar  elektron  testdan  foydalanilayotgan  vaqtda  katta  ahamiyatga  ega. Buning  uchun  Ispring  dasturining  yuqori  chap  tomonida  joylashgan “Nastroyka”    tugmasi  bosiladi.  Natijada  yangi  oyna  hosil bo’ladi.   Bu  oyna  ro’yxatining  birinchi  bandi  “Osnovnie“  deb  nomlangan.  Bu bandda  elektron  testga  nom  berish,  testdan  o’tish  balini  o’rnatish,  testni bajarishning  maksimal  vaqtini  o’rnatish  va  test  boshlanishdan  oldin  tizim topshiruvchining  ismini  va  elektron  pochtasini  so’rash  funksiyalarini  qo’shish imkoniyatlari  mavjud.     </vt:lpstr>
      <vt:lpstr>    </vt:lpstr>
      <vt:lpstr>Презентация PowerPoint</vt:lpstr>
      <vt:lpstr>  Yuqorida  yaratilgan  testlar  bazasi  shuni  ko’rsatadiki,  an’anaviy testlarga  qaraganda  bu  testda  bir  xillik  bo’lmaydi  va  o’quvchilarga  bir  muncha qiziqarliroq  bo’ladi.   Undan  tashqari  bu  interaktiv  testlarni  rasm,  ovoz  va formulalar  yordamida  boyitish  imkoniyati  mavjudligi  ularni  yanada qiziqarli  va  o’quvchini  katta  ishtiyoq  bilan  ishlashga  chorlaydi.   Oddiy  testlardan foydalanish savollari tuzishda ma’lum bir chegarani hosil qiladi.   </vt:lpstr>
      <vt:lpstr>Nazorat uchun savollar:  1. Ispring dasturi va uning imkoniyatlari nimalardan iborat?  2. Ispring QuizMaker dasturi yordamida testlar yaratish texnologiyasini ko‘rsating?   3. Testlar bazasini  necha va qanday usullarda saqlash mumkin?  4. Dasturining dasturining “Publikovat”  bandida sozlashlarni bajarish qanday amalga oshiriladi?  5. “Navigatsiya” bandini sozlashlarni bajarish qanday amalga oshiriladi?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Yevrosiyo hududining tabiiy geografik o‘lkalarga bo‘linishi</dc:title>
  <dc:creator>Admin</dc:creator>
  <cp:lastModifiedBy>Acer</cp:lastModifiedBy>
  <cp:revision>817</cp:revision>
  <dcterms:created xsi:type="dcterms:W3CDTF">2020-04-09T12:18:10Z</dcterms:created>
  <dcterms:modified xsi:type="dcterms:W3CDTF">2020-08-19T05:13:16Z</dcterms:modified>
</cp:coreProperties>
</file>