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409" r:id="rId2"/>
    <p:sldId id="438" r:id="rId3"/>
    <p:sldId id="449" r:id="rId4"/>
    <p:sldId id="410" r:id="rId5"/>
    <p:sldId id="453" r:id="rId6"/>
    <p:sldId id="458" r:id="rId7"/>
    <p:sldId id="432" r:id="rId8"/>
    <p:sldId id="463" r:id="rId9"/>
    <p:sldId id="464" r:id="rId10"/>
    <p:sldId id="459" r:id="rId11"/>
    <p:sldId id="460" r:id="rId12"/>
    <p:sldId id="447" r:id="rId13"/>
    <p:sldId id="465" r:id="rId14"/>
    <p:sldId id="457" r:id="rId15"/>
    <p:sldId id="430"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2FEB1EC-8F1F-4360-ADED-A8029CF6C304}">
          <p14:sldIdLst>
            <p14:sldId id="409"/>
            <p14:sldId id="438"/>
            <p14:sldId id="449"/>
            <p14:sldId id="410"/>
            <p14:sldId id="453"/>
            <p14:sldId id="458"/>
            <p14:sldId id="432"/>
            <p14:sldId id="463"/>
            <p14:sldId id="464"/>
            <p14:sldId id="459"/>
            <p14:sldId id="460"/>
            <p14:sldId id="447"/>
            <p14:sldId id="465"/>
            <p14:sldId id="457"/>
            <p14:sldId id="430"/>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33CC33"/>
    <a:srgbClr val="A80058"/>
    <a:srgbClr val="149C2E"/>
    <a:srgbClr val="66FFCC"/>
    <a:srgbClr val="19C1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varScale="1">
        <p:scale>
          <a:sx n="70" d="100"/>
          <a:sy n="70" d="100"/>
        </p:scale>
        <p:origin x="-90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154C0-84C2-4982-A987-3F67750C6438}" type="datetimeFigureOut">
              <a:rPr lang="ru-RU" smtClean="0"/>
              <a:t>19.08.2020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8FD875-137C-4C13-BA90-335D197E9F73}" type="slidenum">
              <a:rPr lang="ru-RU" smtClean="0"/>
              <a:t>‹#›</a:t>
            </a:fld>
            <a:endParaRPr lang="ru-RU"/>
          </a:p>
        </p:txBody>
      </p:sp>
    </p:spTree>
    <p:extLst>
      <p:ext uri="{BB962C8B-B14F-4D97-AF65-F5344CB8AC3E}">
        <p14:creationId xmlns:p14="http://schemas.microsoft.com/office/powerpoint/2010/main" val="2452396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41A96BE-CA75-428B-BBC5-9F241112346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 xmlns:a16="http://schemas.microsoft.com/office/drawing/2014/main" id="{BB8C9C93-B56B-4688-B743-CE27EA3DB9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745FF194-9888-4803-9524-7A922856DCAE}"/>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F03A54B3-30EB-4102-A714-0D118C1BCD3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38CDD8B8-7C2C-41C2-AD35-83788C78C45A}"/>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0363967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A2D1A39-BE46-458D-A8C9-3ECA1F127BB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2EE91B14-1C95-42C3-BC3D-1E809207770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B86B3B91-AD91-4839-B1A1-F5322208193F}"/>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0D22799F-3353-4F1F-8027-A64CE296E4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0B2692C0-63AB-420A-BBA6-4B1D116B512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5646333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78A00E7-9554-4138-801F-03B1DE57D175}"/>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 xmlns:a16="http://schemas.microsoft.com/office/drawing/2014/main" id="{9AD261F7-6D2F-472D-A2D7-C97D051603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4A119E90-9F1F-4381-8477-B6E8F6DDB07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E8F55CA1-D94A-4AA8-A46C-6700B4F5B68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0159DB4D-68CF-454C-AA18-268332EA4B7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2778373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46EADAA-AC61-4E52-BF3B-51EA2889B12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25D30279-5F09-4263-8AFC-540A919CE35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424E78E2-7041-45F8-826D-EC5E792C15E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96AA2A53-8213-42E0-ADA6-87CABE29C3A2}"/>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 xmlns:a16="http://schemas.microsoft.com/office/drawing/2014/main" id="{E311B1B4-2B5E-45D4-96DB-DCD6013E63A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561D893C-88C8-4076-B83F-55C516EE1FC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6635889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CED2E89-789E-4D9A-9F8B-60E3D44AEEAA}"/>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E761A76B-6E7E-4CD3-9550-3549978C9A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4E8660AA-2773-46C1-8DD8-CF3778F4E39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47220BAE-9E4A-4BE5-B2E6-C171AD21FE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3B57A784-E1CC-488E-AACC-B7626D31D272}"/>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263E77B1-69C6-4172-B846-F85EE921135D}"/>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8" name="Нижний колонтитул 7">
            <a:extLst>
              <a:ext uri="{FF2B5EF4-FFF2-40B4-BE49-F238E27FC236}">
                <a16:creationId xmlns="" xmlns:a16="http://schemas.microsoft.com/office/drawing/2014/main" id="{54B5CBCC-F519-4D18-B73F-CD2DDBC70DA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D2E44579-D201-43DC-90A2-2795B15A0D9C}"/>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90627537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C850CF-2B8D-4FE4-8786-3C575ABD5223}"/>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EEFA6FCA-F3CA-49E7-87CD-9A04E99E3371}"/>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4" name="Нижний колонтитул 3">
            <a:extLst>
              <a:ext uri="{FF2B5EF4-FFF2-40B4-BE49-F238E27FC236}">
                <a16:creationId xmlns="" xmlns:a16="http://schemas.microsoft.com/office/drawing/2014/main" id="{69E226F4-717A-40D4-8A62-DD4D3161AEE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675DA021-FE5A-4DEE-BE02-FC5A4EB3AA8E}"/>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7189042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24D9E2A5-E371-4E56-B8E5-D051225FDC08}"/>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3" name="Нижний колонтитул 2">
            <a:extLst>
              <a:ext uri="{FF2B5EF4-FFF2-40B4-BE49-F238E27FC236}">
                <a16:creationId xmlns="" xmlns:a16="http://schemas.microsoft.com/office/drawing/2014/main" id="{724855D0-5EC6-401B-BF7C-02403BA542A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6CF656C7-1346-450C-A4F0-81A228BD5963}"/>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0373078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F81CFF4F-A56C-47ED-B778-620CF2F154C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8AF2F68-BAB9-4276-B107-B575B064AF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7991BFD8-4780-44FE-9170-D6B5468F91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C2AA14E1-4B64-4F3A-B5A9-6B5483625D73}"/>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 xmlns:a16="http://schemas.microsoft.com/office/drawing/2014/main" id="{D189B814-88FA-4737-B961-5BFE7E9E53E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25DF5A97-EC61-415E-8ED6-C37BA8EC8AE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921099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089BF11-5E3D-47CF-B973-19DC878F0B6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55BF2653-A83F-483A-BD91-9CDFA7123A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06C4F1DB-236B-4DCF-9DE8-D792FCA7BC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9AD0C578-A931-4CED-9D4F-3D364C039CC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 xmlns:a16="http://schemas.microsoft.com/office/drawing/2014/main" id="{688FE6C5-DC22-4EE5-BBA4-4A3F544D272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497EF9DE-4CB2-4511-848B-7C758534ABF8}"/>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501932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A8875E3-7B5D-401B-8E5B-0DDE0D76A3A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F17BC9C0-42AF-4B67-B528-692119C8599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B8A521DC-964F-4103-95BD-533B4A5C45F5}"/>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DE7591C6-8C3F-496B-A5BF-0B59FEE8130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0C59CF5-FB01-4904-B725-82B047F71A52}"/>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450602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FA1CBC2-D8E6-43D9-A7FE-89A542F61544}"/>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2D37D8C7-50C8-4487-96B3-0E62E054B0A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786BACAE-2FB2-4457-ACB3-DBE5A2A04F1B}"/>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179A25EF-42EE-47F7-8587-0F2E2A4BEA5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D7A4335-7541-46CD-A9C3-F080F6A9A7A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1525453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hree Image Tex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404" y="279962"/>
            <a:ext cx="10363201" cy="817561"/>
          </a:xfrm>
        </p:spPr>
        <p:txBody>
          <a:bodyPr/>
          <a:lstStyle/>
          <a:p>
            <a:r>
              <a:rPr lang="en-US"/>
              <a:t>Click to edit Master title style</a:t>
            </a:r>
          </a:p>
        </p:txBody>
      </p:sp>
      <p:sp>
        <p:nvSpPr>
          <p:cNvPr id="4" name="Picture Placeholder 3"/>
          <p:cNvSpPr>
            <a:spLocks noGrp="1"/>
          </p:cNvSpPr>
          <p:nvPr>
            <p:ph type="pic" sz="quarter" idx="10"/>
          </p:nvPr>
        </p:nvSpPr>
        <p:spPr>
          <a:xfrm>
            <a:off x="914401"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1"/>
            </a:outerShdw>
          </a:effectLst>
        </p:spPr>
        <p:txBody>
          <a:bodyPr vert="horz" lIns="0" tIns="0" rIns="0" bIns="0" rtlCol="0" anchor="ctr">
            <a:normAutofit/>
          </a:bodyPr>
          <a:lstStyle>
            <a:lvl1pPr marL="0" indent="0" algn="ctr">
              <a:buNone/>
              <a:defRPr lang="en-US" sz="1399"/>
            </a:lvl1pPr>
          </a:lstStyle>
          <a:p>
            <a:pPr lvl="0"/>
            <a:endParaRPr lang="en-US"/>
          </a:p>
        </p:txBody>
      </p:sp>
      <p:sp>
        <p:nvSpPr>
          <p:cNvPr id="5" name="Picture Placeholder 3"/>
          <p:cNvSpPr>
            <a:spLocks noGrp="1"/>
          </p:cNvSpPr>
          <p:nvPr>
            <p:ph type="pic" sz="quarter" idx="11"/>
          </p:nvPr>
        </p:nvSpPr>
        <p:spPr>
          <a:xfrm>
            <a:off x="4431792"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4"/>
            </a:outerShdw>
          </a:effectLst>
        </p:spPr>
        <p:txBody>
          <a:bodyPr vert="horz" lIns="0" tIns="0" rIns="0" bIns="0" rtlCol="0" anchor="ctr">
            <a:normAutofit/>
          </a:bodyPr>
          <a:lstStyle>
            <a:lvl1pPr marL="0" indent="0" algn="ctr">
              <a:buNone/>
              <a:defRPr lang="en-US" sz="1399"/>
            </a:lvl1pPr>
          </a:lstStyle>
          <a:p>
            <a:pPr lvl="0"/>
            <a:endParaRPr lang="en-US"/>
          </a:p>
        </p:txBody>
      </p:sp>
      <p:sp>
        <p:nvSpPr>
          <p:cNvPr id="6" name="Picture Placeholder 3"/>
          <p:cNvSpPr>
            <a:spLocks noGrp="1"/>
          </p:cNvSpPr>
          <p:nvPr>
            <p:ph type="pic" sz="quarter" idx="12"/>
          </p:nvPr>
        </p:nvSpPr>
        <p:spPr>
          <a:xfrm>
            <a:off x="7949183"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bg2"/>
            </a:outerShdw>
          </a:effectLst>
        </p:spPr>
        <p:txBody>
          <a:bodyPr vert="horz" lIns="0" tIns="0" rIns="0" bIns="0" rtlCol="0" anchor="ctr">
            <a:normAutofit/>
          </a:bodyPr>
          <a:lstStyle>
            <a:lvl1pPr marL="0" indent="0" algn="ctr">
              <a:buNone/>
              <a:defRPr lang="en-US" sz="1399"/>
            </a:lvl1pPr>
          </a:lstStyle>
          <a:p>
            <a:pPr lvl="0"/>
            <a:endParaRPr lang="en-US"/>
          </a:p>
        </p:txBody>
      </p:sp>
      <p:sp>
        <p:nvSpPr>
          <p:cNvPr id="8" name="Text Placeholder 9"/>
          <p:cNvSpPr>
            <a:spLocks noGrp="1"/>
          </p:cNvSpPr>
          <p:nvPr>
            <p:ph type="body" sz="quarter" idx="14"/>
          </p:nvPr>
        </p:nvSpPr>
        <p:spPr>
          <a:xfrm>
            <a:off x="914401"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9"/>
          <p:cNvSpPr>
            <a:spLocks noGrp="1"/>
          </p:cNvSpPr>
          <p:nvPr>
            <p:ph type="body" sz="quarter" idx="15"/>
          </p:nvPr>
        </p:nvSpPr>
        <p:spPr>
          <a:xfrm>
            <a:off x="4431792"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6"/>
          </p:nvPr>
        </p:nvSpPr>
        <p:spPr>
          <a:xfrm>
            <a:off x="7949183"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
          <p:cNvSpPr>
            <a:spLocks noGrp="1"/>
          </p:cNvSpPr>
          <p:nvPr>
            <p:ph type="body" sz="quarter" idx="18" hasCustomPrompt="1"/>
          </p:nvPr>
        </p:nvSpPr>
        <p:spPr>
          <a:xfrm>
            <a:off x="914404" y="933453"/>
            <a:ext cx="10363201" cy="406400"/>
          </a:xfrm>
        </p:spPr>
        <p:txBody>
          <a:bodyPr>
            <a:normAutofit/>
          </a:bodyPr>
          <a:lstStyle>
            <a:lvl1pPr marL="0" indent="0" algn="ctr">
              <a:lnSpc>
                <a:spcPct val="86000"/>
              </a:lnSpc>
              <a:spcBef>
                <a:spcPts val="0"/>
              </a:spcBef>
              <a:buNone/>
              <a:defRPr sz="1799" baseline="0"/>
            </a:lvl1pPr>
          </a:lstStyle>
          <a:p>
            <a:pPr lvl="0"/>
            <a:r>
              <a:rPr lang="en-US" dirty="0"/>
              <a:t>Click here to edit subtitle</a:t>
            </a:r>
          </a:p>
        </p:txBody>
      </p:sp>
    </p:spTree>
    <p:extLst>
      <p:ext uri="{BB962C8B-B14F-4D97-AF65-F5344CB8AC3E}">
        <p14:creationId xmlns:p14="http://schemas.microsoft.com/office/powerpoint/2010/main" val="33543218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4600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D47DBC3-9780-4C82-84C5-21DDB2220A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CD25FE5-3EE5-4F83-82C3-3F1027D8F8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AAB8A18-8814-40D0-B6CD-E8F30F1782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54213629-378D-4E24-84CB-781E75EEE3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C8D1704A-6C59-4C37-A1CF-917030A72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85B3D8-C38B-4518-AB0A-53B4E875C67D}" type="slidenum">
              <a:rPr lang="ru-RU" smtClean="0"/>
              <a:t>‹#›</a:t>
            </a:fld>
            <a:endParaRPr lang="ru-RU"/>
          </a:p>
        </p:txBody>
      </p:sp>
    </p:spTree>
    <p:extLst>
      <p:ext uri="{BB962C8B-B14F-4D97-AF65-F5344CB8AC3E}">
        <p14:creationId xmlns:p14="http://schemas.microsoft.com/office/powerpoint/2010/main" val="3962957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2">
            <a:extLst>
              <a:ext uri="{FF2B5EF4-FFF2-40B4-BE49-F238E27FC236}">
                <a16:creationId xmlns:a16="http://schemas.microsoft.com/office/drawing/2014/main" xmlns="" id="{EE80F0AA-4DF1-4DBF-9AA2-5439157D8912}"/>
              </a:ext>
            </a:extLst>
          </p:cNvPr>
          <p:cNvSpPr/>
          <p:nvPr/>
        </p:nvSpPr>
        <p:spPr>
          <a:xfrm>
            <a:off x="2239" y="3248"/>
            <a:ext cx="12175448" cy="2158055"/>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endParaRPr sz="2400"/>
          </a:p>
        </p:txBody>
      </p:sp>
      <p:sp>
        <p:nvSpPr>
          <p:cNvPr id="15" name="object 4">
            <a:extLst>
              <a:ext uri="{FF2B5EF4-FFF2-40B4-BE49-F238E27FC236}">
                <a16:creationId xmlns:a16="http://schemas.microsoft.com/office/drawing/2014/main" xmlns="" id="{96789AA7-9596-4F83-89FD-AEC28EE179F1}"/>
              </a:ext>
            </a:extLst>
          </p:cNvPr>
          <p:cNvSpPr txBox="1"/>
          <p:nvPr/>
        </p:nvSpPr>
        <p:spPr>
          <a:xfrm>
            <a:off x="1850321" y="2438317"/>
            <a:ext cx="5617564" cy="3292246"/>
          </a:xfrm>
          <a:prstGeom prst="rect">
            <a:avLst/>
          </a:prstGeom>
          <a:solidFill>
            <a:schemeClr val="bg1"/>
          </a:solidFill>
        </p:spPr>
        <p:txBody>
          <a:bodyPr vert="horz" wrap="square" lIns="0" tIns="29526" rIns="0" bIns="0" rtlCol="0">
            <a:spAutoFit/>
          </a:bodyPr>
          <a:lstStyle/>
          <a:p>
            <a:pPr marL="38920" algn="ctr">
              <a:lnSpc>
                <a:spcPts val="4132"/>
              </a:lnSpc>
              <a:spcBef>
                <a:spcPts val="233"/>
              </a:spcBef>
            </a:pPr>
            <a:r>
              <a:rPr lang="en-US" sz="3200" b="1" dirty="0" err="1">
                <a:latin typeface="Arial" panose="020B0604020202020204" pitchFamily="34" charset="0"/>
                <a:cs typeface="Arial" panose="020B0604020202020204" pitchFamily="34" charset="0"/>
              </a:rPr>
              <a:t>Geograqiya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fani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bo‘yicha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elektron</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darsliklar</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va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ularga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qo‘yiladigan</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talablar</a:t>
            </a:r>
            <a:r>
              <a:rPr lang="uz-Cyrl-UZ" sz="3200" b="1" dirty="0">
                <a:latin typeface="Arial" panose="020B0604020202020204" pitchFamily="34" charset="0"/>
                <a:cs typeface="Arial" panose="020B0604020202020204" pitchFamily="34" charset="0"/>
              </a:rPr>
              <a:t>. </a:t>
            </a:r>
          </a:p>
          <a:p>
            <a:pPr marL="38920" algn="ctr">
              <a:lnSpc>
                <a:spcPts val="4132"/>
              </a:lnSpc>
              <a:spcBef>
                <a:spcPts val="233"/>
              </a:spcBef>
            </a:pPr>
            <a:endParaRPr lang="en-US" sz="2800" dirty="0" smtClean="0">
              <a:latin typeface="Arial" panose="020B0604020202020204" pitchFamily="34" charset="0"/>
              <a:cs typeface="Arial" panose="020B0604020202020204" pitchFamily="34" charset="0"/>
            </a:endParaRPr>
          </a:p>
          <a:p>
            <a:pPr marL="38920" algn="ctr">
              <a:spcBef>
                <a:spcPts val="233"/>
              </a:spcBef>
            </a:pPr>
            <a:r>
              <a:rPr lang="en-US" sz="2400" b="1" dirty="0" smtClean="0">
                <a:latin typeface="Arial" panose="020B0604020202020204" pitchFamily="34" charset="0"/>
                <a:cs typeface="Arial" panose="020B0604020202020204" pitchFamily="34" charset="0"/>
              </a:rPr>
              <a:t>O</a:t>
            </a:r>
            <a:r>
              <a:rPr lang="id-ID" sz="2400" b="1" dirty="0" smtClean="0">
                <a:latin typeface="Arial" panose="020B0604020202020204" pitchFamily="34" charset="0"/>
                <a:cs typeface="Arial" panose="020B0604020202020204" pitchFamily="34" charset="0"/>
              </a:rPr>
              <a:t>‘</a:t>
            </a:r>
            <a:r>
              <a:rPr sz="2400" b="1" dirty="0" err="1" smtClean="0">
                <a:latin typeface="Arial" panose="020B0604020202020204" pitchFamily="34" charset="0"/>
                <a:cs typeface="Arial" panose="020B0604020202020204" pitchFamily="34" charset="0"/>
              </a:rPr>
              <a:t>qituvchi</a:t>
            </a:r>
            <a:r>
              <a:rPr sz="2400" b="1" dirty="0">
                <a:latin typeface="Arial" panose="020B0604020202020204" pitchFamily="34" charset="0"/>
                <a:cs typeface="Arial" panose="020B0604020202020204" pitchFamily="34" charset="0"/>
              </a:rPr>
              <a:t>:</a:t>
            </a:r>
          </a:p>
          <a:p>
            <a:pPr marL="68443" algn="ctr"/>
            <a:r>
              <a:rPr lang="en-US" sz="2400" b="1" spc="11" dirty="0" err="1" smtClean="0">
                <a:latin typeface="Arial" panose="020B0604020202020204" pitchFamily="34" charset="0"/>
                <a:cs typeface="Arial" panose="020B0604020202020204" pitchFamily="34" charset="0"/>
              </a:rPr>
              <a:t>Abdullayeva</a:t>
            </a:r>
            <a:r>
              <a:rPr lang="en-US" sz="2400" b="1" spc="11" dirty="0" smtClean="0">
                <a:latin typeface="Arial" panose="020B0604020202020204" pitchFamily="34" charset="0"/>
                <a:cs typeface="Arial" panose="020B0604020202020204" pitchFamily="34" charset="0"/>
              </a:rPr>
              <a:t> </a:t>
            </a:r>
            <a:r>
              <a:rPr lang="en-US" sz="2400" b="1" spc="11" dirty="0" err="1" smtClean="0">
                <a:latin typeface="Arial" panose="020B0604020202020204" pitchFamily="34" charset="0"/>
                <a:cs typeface="Arial" panose="020B0604020202020204" pitchFamily="34" charset="0"/>
              </a:rPr>
              <a:t>Dilnoza</a:t>
            </a:r>
            <a:r>
              <a:rPr lang="en-US" sz="2400" b="1" spc="11" dirty="0" smtClean="0">
                <a:latin typeface="Arial" panose="020B0604020202020204" pitchFamily="34" charset="0"/>
                <a:cs typeface="Arial" panose="020B0604020202020204" pitchFamily="34" charset="0"/>
              </a:rPr>
              <a:t> </a:t>
            </a:r>
          </a:p>
          <a:p>
            <a:pPr marL="68443" algn="ctr"/>
            <a:r>
              <a:rPr lang="en-US" sz="2400" b="1" spc="11" dirty="0" err="1" smtClean="0">
                <a:latin typeface="Arial" panose="020B0604020202020204" pitchFamily="34" charset="0"/>
                <a:cs typeface="Arial" panose="020B0604020202020204" pitchFamily="34" charset="0"/>
              </a:rPr>
              <a:t>Narzullayevna</a:t>
            </a:r>
            <a:endParaRPr sz="2400" b="1" dirty="0">
              <a:latin typeface="Arial" panose="020B0604020202020204" pitchFamily="34" charset="0"/>
              <a:cs typeface="Arial" panose="020B0604020202020204" pitchFamily="34" charset="0"/>
            </a:endParaRPr>
          </a:p>
        </p:txBody>
      </p:sp>
      <p:sp>
        <p:nvSpPr>
          <p:cNvPr id="16" name="object 5">
            <a:extLst>
              <a:ext uri="{FF2B5EF4-FFF2-40B4-BE49-F238E27FC236}">
                <a16:creationId xmlns:a16="http://schemas.microsoft.com/office/drawing/2014/main" xmlns="" id="{A8BAE388-D6D2-40E9-8208-E39C1E0E7029}"/>
              </a:ext>
            </a:extLst>
          </p:cNvPr>
          <p:cNvSpPr/>
          <p:nvPr/>
        </p:nvSpPr>
        <p:spPr>
          <a:xfrm>
            <a:off x="927619" y="2644423"/>
            <a:ext cx="727494" cy="1438704"/>
          </a:xfrm>
          <a:custGeom>
            <a:avLst/>
            <a:gdLst/>
            <a:ahLst/>
            <a:cxnLst/>
            <a:rect l="l" t="t" r="r" b="b"/>
            <a:pathLst>
              <a:path w="344170" h="680719">
                <a:moveTo>
                  <a:pt x="343828" y="0"/>
                </a:moveTo>
                <a:lnTo>
                  <a:pt x="0" y="0"/>
                </a:lnTo>
                <a:lnTo>
                  <a:pt x="0" y="680466"/>
                </a:lnTo>
                <a:lnTo>
                  <a:pt x="343828" y="680466"/>
                </a:lnTo>
                <a:lnTo>
                  <a:pt x="343828" y="0"/>
                </a:lnTo>
                <a:close/>
              </a:path>
            </a:pathLst>
          </a:custGeom>
          <a:solidFill>
            <a:srgbClr val="2365C7"/>
          </a:solidFill>
        </p:spPr>
        <p:txBody>
          <a:bodyPr wrap="square" lIns="0" tIns="0" rIns="0" bIns="0" rtlCol="0"/>
          <a:lstStyle/>
          <a:p>
            <a:endParaRPr sz="2400"/>
          </a:p>
        </p:txBody>
      </p:sp>
      <p:sp>
        <p:nvSpPr>
          <p:cNvPr id="17" name="object 6">
            <a:extLst>
              <a:ext uri="{FF2B5EF4-FFF2-40B4-BE49-F238E27FC236}">
                <a16:creationId xmlns:a16="http://schemas.microsoft.com/office/drawing/2014/main" xmlns="" id="{ACB4B4C4-B96E-4D3D-A3B1-019ECDA735A1}"/>
              </a:ext>
            </a:extLst>
          </p:cNvPr>
          <p:cNvSpPr/>
          <p:nvPr/>
        </p:nvSpPr>
        <p:spPr>
          <a:xfrm>
            <a:off x="927619" y="4438107"/>
            <a:ext cx="727494" cy="1438704"/>
          </a:xfrm>
          <a:custGeom>
            <a:avLst/>
            <a:gdLst/>
            <a:ahLst/>
            <a:cxnLst/>
            <a:rect l="l" t="t" r="r" b="b"/>
            <a:pathLst>
              <a:path w="344170" h="680719">
                <a:moveTo>
                  <a:pt x="343828" y="0"/>
                </a:moveTo>
                <a:lnTo>
                  <a:pt x="0" y="0"/>
                </a:lnTo>
                <a:lnTo>
                  <a:pt x="0" y="680457"/>
                </a:lnTo>
                <a:lnTo>
                  <a:pt x="343828" y="680457"/>
                </a:lnTo>
                <a:lnTo>
                  <a:pt x="343828" y="0"/>
                </a:lnTo>
                <a:close/>
              </a:path>
            </a:pathLst>
          </a:custGeom>
          <a:solidFill>
            <a:srgbClr val="96989A"/>
          </a:solidFill>
        </p:spPr>
        <p:txBody>
          <a:bodyPr wrap="square" lIns="0" tIns="0" rIns="0" bIns="0" rtlCol="0"/>
          <a:lstStyle/>
          <a:p>
            <a:endParaRPr sz="2400"/>
          </a:p>
        </p:txBody>
      </p:sp>
      <p:sp>
        <p:nvSpPr>
          <p:cNvPr id="18" name="object 2">
            <a:extLst>
              <a:ext uri="{FF2B5EF4-FFF2-40B4-BE49-F238E27FC236}">
                <a16:creationId xmlns:a16="http://schemas.microsoft.com/office/drawing/2014/main" xmlns="" id="{CE68ADA6-8540-41B8-AEDA-12525C40B298}"/>
              </a:ext>
            </a:extLst>
          </p:cNvPr>
          <p:cNvSpPr txBox="1">
            <a:spLocks/>
          </p:cNvSpPr>
          <p:nvPr/>
        </p:nvSpPr>
        <p:spPr>
          <a:xfrm>
            <a:off x="1850319" y="410027"/>
            <a:ext cx="4855293" cy="1157224"/>
          </a:xfrm>
          <a:prstGeom prst="rect">
            <a:avLst/>
          </a:prstGeom>
        </p:spPr>
        <p:txBody>
          <a:bodyPr vert="horz" wrap="square" lIns="0" tIns="30912" rIns="0" bIns="0" rtlCol="0">
            <a:spAutoFit/>
          </a:bodyPr>
          <a:lstStyle>
            <a:lvl1pPr>
              <a:defRPr sz="3400" b="1" i="0">
                <a:solidFill>
                  <a:schemeClr val="bg1"/>
                </a:solidFill>
                <a:latin typeface="Arial"/>
                <a:ea typeface="+mj-ea"/>
                <a:cs typeface="Arial"/>
              </a:defRPr>
            </a:lvl1pPr>
          </a:lstStyle>
          <a:p>
            <a:pPr marL="26882" defTabSz="1935510">
              <a:spcBef>
                <a:spcPts val="241"/>
              </a:spcBef>
              <a:defRPr/>
            </a:pPr>
            <a:r>
              <a:rPr lang="en-US" sz="7200" kern="0" spc="21" dirty="0" err="1">
                <a:solidFill>
                  <a:sysClr val="window" lastClr="FFFFFF"/>
                </a:solidFill>
              </a:rPr>
              <a:t>Geograﬁya</a:t>
            </a:r>
            <a:endParaRPr lang="en-US" sz="7200" kern="0" spc="21" dirty="0">
              <a:solidFill>
                <a:sysClr val="window" lastClr="FFFFFF"/>
              </a:solidFill>
            </a:endParaRPr>
          </a:p>
        </p:txBody>
      </p:sp>
      <p:sp>
        <p:nvSpPr>
          <p:cNvPr id="19" name="object 11">
            <a:extLst>
              <a:ext uri="{FF2B5EF4-FFF2-40B4-BE49-F238E27FC236}">
                <a16:creationId xmlns:a16="http://schemas.microsoft.com/office/drawing/2014/main" xmlns="" id="{51515ADB-0A54-4D48-B21C-0D1BD48457B7}"/>
              </a:ext>
            </a:extLst>
          </p:cNvPr>
          <p:cNvSpPr/>
          <p:nvPr/>
        </p:nvSpPr>
        <p:spPr>
          <a:xfrm>
            <a:off x="695817" y="534444"/>
            <a:ext cx="709744" cy="982496"/>
          </a:xfrm>
          <a:custGeom>
            <a:avLst/>
            <a:gdLst/>
            <a:ahLst/>
            <a:cxnLst/>
            <a:rect l="l" t="t" r="r" b="b"/>
            <a:pathLst>
              <a:path w="335280" h="464184">
                <a:moveTo>
                  <a:pt x="311425" y="417294"/>
                </a:moveTo>
                <a:lnTo>
                  <a:pt x="71097" y="417294"/>
                </a:lnTo>
                <a:lnTo>
                  <a:pt x="67618" y="420771"/>
                </a:lnTo>
                <a:lnTo>
                  <a:pt x="67618" y="460180"/>
                </a:lnTo>
                <a:lnTo>
                  <a:pt x="71097" y="463657"/>
                </a:lnTo>
                <a:lnTo>
                  <a:pt x="311425" y="463657"/>
                </a:lnTo>
                <a:lnTo>
                  <a:pt x="314902" y="460180"/>
                </a:lnTo>
                <a:lnTo>
                  <a:pt x="314902" y="448203"/>
                </a:lnTo>
                <a:lnTo>
                  <a:pt x="83073" y="448203"/>
                </a:lnTo>
                <a:lnTo>
                  <a:pt x="83073" y="432748"/>
                </a:lnTo>
                <a:lnTo>
                  <a:pt x="314902" y="432748"/>
                </a:lnTo>
                <a:lnTo>
                  <a:pt x="314902" y="420771"/>
                </a:lnTo>
                <a:lnTo>
                  <a:pt x="311425" y="417294"/>
                </a:lnTo>
                <a:close/>
              </a:path>
              <a:path w="335280" h="464184">
                <a:moveTo>
                  <a:pt x="314902" y="432748"/>
                </a:moveTo>
                <a:lnTo>
                  <a:pt x="299448" y="432748"/>
                </a:lnTo>
                <a:lnTo>
                  <a:pt x="299448" y="448203"/>
                </a:lnTo>
                <a:lnTo>
                  <a:pt x="314902" y="448203"/>
                </a:lnTo>
                <a:lnTo>
                  <a:pt x="314902" y="432748"/>
                </a:lnTo>
                <a:close/>
              </a:path>
              <a:path w="335280" h="464184">
                <a:moveTo>
                  <a:pt x="195508" y="0"/>
                </a:moveTo>
                <a:lnTo>
                  <a:pt x="187008" y="0"/>
                </a:lnTo>
                <a:lnTo>
                  <a:pt x="183531" y="3477"/>
                </a:lnTo>
                <a:lnTo>
                  <a:pt x="183531" y="7725"/>
                </a:lnTo>
                <a:lnTo>
                  <a:pt x="135417" y="15996"/>
                </a:lnTo>
                <a:lnTo>
                  <a:pt x="91752" y="35545"/>
                </a:lnTo>
                <a:lnTo>
                  <a:pt x="54456" y="64705"/>
                </a:lnTo>
                <a:lnTo>
                  <a:pt x="25451" y="101810"/>
                </a:lnTo>
                <a:lnTo>
                  <a:pt x="6658" y="145194"/>
                </a:lnTo>
                <a:lnTo>
                  <a:pt x="0" y="193191"/>
                </a:lnTo>
                <a:lnTo>
                  <a:pt x="6658" y="241186"/>
                </a:lnTo>
                <a:lnTo>
                  <a:pt x="25451" y="284570"/>
                </a:lnTo>
                <a:lnTo>
                  <a:pt x="54456" y="321675"/>
                </a:lnTo>
                <a:lnTo>
                  <a:pt x="91752" y="350835"/>
                </a:lnTo>
                <a:lnTo>
                  <a:pt x="135417" y="370384"/>
                </a:lnTo>
                <a:lnTo>
                  <a:pt x="183531" y="378655"/>
                </a:lnTo>
                <a:lnTo>
                  <a:pt x="183531" y="417294"/>
                </a:lnTo>
                <a:lnTo>
                  <a:pt x="198986" y="417294"/>
                </a:lnTo>
                <a:lnTo>
                  <a:pt x="198986" y="363200"/>
                </a:lnTo>
                <a:lnTo>
                  <a:pt x="183531" y="363200"/>
                </a:lnTo>
                <a:lnTo>
                  <a:pt x="138337" y="357127"/>
                </a:lnTo>
                <a:lnTo>
                  <a:pt x="97726" y="339989"/>
                </a:lnTo>
                <a:lnTo>
                  <a:pt x="63319" y="313405"/>
                </a:lnTo>
                <a:lnTo>
                  <a:pt x="36736" y="278997"/>
                </a:lnTo>
                <a:lnTo>
                  <a:pt x="19598" y="238385"/>
                </a:lnTo>
                <a:lnTo>
                  <a:pt x="13525" y="193191"/>
                </a:lnTo>
                <a:lnTo>
                  <a:pt x="19598" y="147996"/>
                </a:lnTo>
                <a:lnTo>
                  <a:pt x="36724" y="107412"/>
                </a:lnTo>
                <a:lnTo>
                  <a:pt x="63319" y="72977"/>
                </a:lnTo>
                <a:lnTo>
                  <a:pt x="97726" y="46394"/>
                </a:lnTo>
                <a:lnTo>
                  <a:pt x="138337" y="29256"/>
                </a:lnTo>
                <a:lnTo>
                  <a:pt x="183531" y="23183"/>
                </a:lnTo>
                <a:lnTo>
                  <a:pt x="198986" y="23183"/>
                </a:lnTo>
                <a:lnTo>
                  <a:pt x="198986" y="3477"/>
                </a:lnTo>
                <a:lnTo>
                  <a:pt x="195508" y="0"/>
                </a:lnTo>
                <a:close/>
              </a:path>
              <a:path w="335280" h="464184">
                <a:moveTo>
                  <a:pt x="198986" y="23183"/>
                </a:moveTo>
                <a:lnTo>
                  <a:pt x="183531" y="23183"/>
                </a:lnTo>
                <a:lnTo>
                  <a:pt x="183531" y="46365"/>
                </a:lnTo>
                <a:lnTo>
                  <a:pt x="141817" y="54226"/>
                </a:lnTo>
                <a:lnTo>
                  <a:pt x="104370" y="75125"/>
                </a:lnTo>
                <a:lnTo>
                  <a:pt x="74062" y="106776"/>
                </a:lnTo>
                <a:lnTo>
                  <a:pt x="53770" y="146893"/>
                </a:lnTo>
                <a:lnTo>
                  <a:pt x="46367" y="193191"/>
                </a:lnTo>
                <a:lnTo>
                  <a:pt x="53028" y="239117"/>
                </a:lnTo>
                <a:lnTo>
                  <a:pt x="71837" y="278493"/>
                </a:lnTo>
                <a:lnTo>
                  <a:pt x="101032" y="309588"/>
                </a:lnTo>
                <a:lnTo>
                  <a:pt x="138850" y="330673"/>
                </a:lnTo>
                <a:lnTo>
                  <a:pt x="183531" y="340017"/>
                </a:lnTo>
                <a:lnTo>
                  <a:pt x="183531" y="363200"/>
                </a:lnTo>
                <a:lnTo>
                  <a:pt x="198986" y="363200"/>
                </a:lnTo>
                <a:lnTo>
                  <a:pt x="199104" y="339989"/>
                </a:lnTo>
                <a:lnTo>
                  <a:pt x="244724" y="329180"/>
                </a:lnTo>
                <a:lnTo>
                  <a:pt x="252263" y="324561"/>
                </a:lnTo>
                <a:lnTo>
                  <a:pt x="191260" y="324561"/>
                </a:lnTo>
                <a:lnTo>
                  <a:pt x="156991" y="319945"/>
                </a:lnTo>
                <a:lnTo>
                  <a:pt x="125611" y="306835"/>
                </a:lnTo>
                <a:lnTo>
                  <a:pt x="98632" y="286118"/>
                </a:lnTo>
                <a:lnTo>
                  <a:pt x="77565" y="258681"/>
                </a:lnTo>
                <a:lnTo>
                  <a:pt x="96984" y="248926"/>
                </a:lnTo>
                <a:lnTo>
                  <a:pt x="118873" y="248926"/>
                </a:lnTo>
                <a:lnTo>
                  <a:pt x="114829" y="244872"/>
                </a:lnTo>
                <a:lnTo>
                  <a:pt x="70516" y="244872"/>
                </a:lnTo>
                <a:lnTo>
                  <a:pt x="65867" y="232409"/>
                </a:lnTo>
                <a:lnTo>
                  <a:pt x="62522" y="219574"/>
                </a:lnTo>
                <a:lnTo>
                  <a:pt x="60517" y="206468"/>
                </a:lnTo>
                <a:lnTo>
                  <a:pt x="59889" y="193191"/>
                </a:lnTo>
                <a:lnTo>
                  <a:pt x="59987" y="185464"/>
                </a:lnTo>
                <a:lnTo>
                  <a:pt x="60664" y="177638"/>
                </a:lnTo>
                <a:lnTo>
                  <a:pt x="62014" y="170009"/>
                </a:lnTo>
                <a:lnTo>
                  <a:pt x="148081" y="170009"/>
                </a:lnTo>
                <a:lnTo>
                  <a:pt x="133398" y="155326"/>
                </a:lnTo>
                <a:lnTo>
                  <a:pt x="131371" y="154551"/>
                </a:lnTo>
                <a:lnTo>
                  <a:pt x="65589" y="154551"/>
                </a:lnTo>
                <a:lnTo>
                  <a:pt x="82571" y="119302"/>
                </a:lnTo>
                <a:lnTo>
                  <a:pt x="108573" y="91125"/>
                </a:lnTo>
                <a:lnTo>
                  <a:pt x="141603" y="71624"/>
                </a:lnTo>
                <a:lnTo>
                  <a:pt x="179669" y="62402"/>
                </a:lnTo>
                <a:lnTo>
                  <a:pt x="253050" y="62402"/>
                </a:lnTo>
                <a:lnTo>
                  <a:pt x="250146" y="60372"/>
                </a:lnTo>
                <a:lnTo>
                  <a:pt x="198986" y="47138"/>
                </a:lnTo>
                <a:lnTo>
                  <a:pt x="198986" y="23183"/>
                </a:lnTo>
                <a:close/>
              </a:path>
              <a:path w="335280" h="464184">
                <a:moveTo>
                  <a:pt x="312558" y="118907"/>
                </a:moveTo>
                <a:lnTo>
                  <a:pt x="299156" y="118907"/>
                </a:lnTo>
                <a:lnTo>
                  <a:pt x="319500" y="166940"/>
                </a:lnTo>
                <a:lnTo>
                  <a:pt x="319841" y="217291"/>
                </a:lnTo>
                <a:lnTo>
                  <a:pt x="301291" y="264092"/>
                </a:lnTo>
                <a:lnTo>
                  <a:pt x="264963" y="301475"/>
                </a:lnTo>
                <a:lnTo>
                  <a:pt x="229922" y="318669"/>
                </a:lnTo>
                <a:lnTo>
                  <a:pt x="191260" y="324561"/>
                </a:lnTo>
                <a:lnTo>
                  <a:pt x="252263" y="324561"/>
                </a:lnTo>
                <a:lnTo>
                  <a:pt x="283418" y="305469"/>
                </a:lnTo>
                <a:lnTo>
                  <a:pt x="312825" y="271469"/>
                </a:lnTo>
                <a:lnTo>
                  <a:pt x="330700" y="229768"/>
                </a:lnTo>
                <a:lnTo>
                  <a:pt x="334799" y="182952"/>
                </a:lnTo>
                <a:lnTo>
                  <a:pt x="321567" y="131792"/>
                </a:lnTo>
                <a:lnTo>
                  <a:pt x="312558" y="118907"/>
                </a:lnTo>
                <a:close/>
              </a:path>
              <a:path w="335280" h="464184">
                <a:moveTo>
                  <a:pt x="118873" y="248926"/>
                </a:moveTo>
                <a:lnTo>
                  <a:pt x="96984" y="248926"/>
                </a:lnTo>
                <a:lnTo>
                  <a:pt x="142383" y="294328"/>
                </a:lnTo>
                <a:lnTo>
                  <a:pt x="147308" y="294422"/>
                </a:lnTo>
                <a:lnTo>
                  <a:pt x="150303" y="291334"/>
                </a:lnTo>
                <a:lnTo>
                  <a:pt x="166629" y="275008"/>
                </a:lnTo>
                <a:lnTo>
                  <a:pt x="144893" y="275008"/>
                </a:lnTo>
                <a:lnTo>
                  <a:pt x="118873" y="248926"/>
                </a:lnTo>
                <a:close/>
              </a:path>
              <a:path w="335280" h="464184">
                <a:moveTo>
                  <a:pt x="148081" y="170009"/>
                </a:moveTo>
                <a:lnTo>
                  <a:pt x="126251" y="170009"/>
                </a:lnTo>
                <a:lnTo>
                  <a:pt x="188071" y="231829"/>
                </a:lnTo>
                <a:lnTo>
                  <a:pt x="144893" y="275008"/>
                </a:lnTo>
                <a:lnTo>
                  <a:pt x="166629" y="275008"/>
                </a:lnTo>
                <a:lnTo>
                  <a:pt x="207392" y="234245"/>
                </a:lnTo>
                <a:lnTo>
                  <a:pt x="207490" y="229320"/>
                </a:lnTo>
                <a:lnTo>
                  <a:pt x="204397" y="226325"/>
                </a:lnTo>
                <a:lnTo>
                  <a:pt x="148081" y="170009"/>
                </a:lnTo>
                <a:close/>
              </a:path>
              <a:path w="335280" h="464184">
                <a:moveTo>
                  <a:pt x="98046" y="231152"/>
                </a:moveTo>
                <a:lnTo>
                  <a:pt x="95050" y="232700"/>
                </a:lnTo>
                <a:lnTo>
                  <a:pt x="70516" y="244872"/>
                </a:lnTo>
                <a:lnTo>
                  <a:pt x="114829" y="244872"/>
                </a:lnTo>
                <a:lnTo>
                  <a:pt x="104033" y="234050"/>
                </a:lnTo>
                <a:lnTo>
                  <a:pt x="101621" y="231731"/>
                </a:lnTo>
                <a:lnTo>
                  <a:pt x="98046" y="231152"/>
                </a:lnTo>
                <a:close/>
              </a:path>
              <a:path w="335280" h="464184">
                <a:moveTo>
                  <a:pt x="201693" y="62402"/>
                </a:moveTo>
                <a:lnTo>
                  <a:pt x="179669" y="62402"/>
                </a:lnTo>
                <a:lnTo>
                  <a:pt x="128570" y="113403"/>
                </a:lnTo>
                <a:lnTo>
                  <a:pt x="128473" y="118328"/>
                </a:lnTo>
                <a:lnTo>
                  <a:pt x="131565" y="121324"/>
                </a:lnTo>
                <a:lnTo>
                  <a:pt x="188650" y="178412"/>
                </a:lnTo>
                <a:lnTo>
                  <a:pt x="193579" y="178509"/>
                </a:lnTo>
                <a:lnTo>
                  <a:pt x="196574" y="175417"/>
                </a:lnTo>
                <a:lnTo>
                  <a:pt x="212867" y="159091"/>
                </a:lnTo>
                <a:lnTo>
                  <a:pt x="191260" y="159091"/>
                </a:lnTo>
                <a:lnTo>
                  <a:pt x="148082" y="115912"/>
                </a:lnTo>
                <a:lnTo>
                  <a:pt x="201693" y="62402"/>
                </a:lnTo>
                <a:close/>
              </a:path>
              <a:path w="335280" h="464184">
                <a:moveTo>
                  <a:pt x="242939" y="107316"/>
                </a:moveTo>
                <a:lnTo>
                  <a:pt x="239943" y="110408"/>
                </a:lnTo>
                <a:lnTo>
                  <a:pt x="191260" y="159091"/>
                </a:lnTo>
                <a:lnTo>
                  <a:pt x="212867" y="159091"/>
                </a:lnTo>
                <a:lnTo>
                  <a:pt x="245160" y="126734"/>
                </a:lnTo>
                <a:lnTo>
                  <a:pt x="267097" y="126734"/>
                </a:lnTo>
                <a:lnTo>
                  <a:pt x="247863" y="107412"/>
                </a:lnTo>
                <a:lnTo>
                  <a:pt x="242939" y="107316"/>
                </a:lnTo>
                <a:close/>
              </a:path>
              <a:path w="335280" h="464184">
                <a:moveTo>
                  <a:pt x="267097" y="126734"/>
                </a:moveTo>
                <a:lnTo>
                  <a:pt x="245160" y="126734"/>
                </a:lnTo>
                <a:lnTo>
                  <a:pt x="265831" y="147502"/>
                </a:lnTo>
                <a:lnTo>
                  <a:pt x="270760" y="147600"/>
                </a:lnTo>
                <a:lnTo>
                  <a:pt x="273754" y="144508"/>
                </a:lnTo>
                <a:lnTo>
                  <a:pt x="289953" y="128182"/>
                </a:lnTo>
                <a:lnTo>
                  <a:pt x="268538" y="128182"/>
                </a:lnTo>
                <a:lnTo>
                  <a:pt x="267097" y="126734"/>
                </a:lnTo>
                <a:close/>
              </a:path>
              <a:path w="335280" h="464184">
                <a:moveTo>
                  <a:pt x="253050" y="62402"/>
                </a:moveTo>
                <a:lnTo>
                  <a:pt x="201693" y="62402"/>
                </a:lnTo>
                <a:lnTo>
                  <a:pt x="226707" y="66859"/>
                </a:lnTo>
                <a:lnTo>
                  <a:pt x="250182" y="75960"/>
                </a:lnTo>
                <a:lnTo>
                  <a:pt x="271485" y="89391"/>
                </a:lnTo>
                <a:lnTo>
                  <a:pt x="289980" y="106833"/>
                </a:lnTo>
                <a:lnTo>
                  <a:pt x="268538" y="128182"/>
                </a:lnTo>
                <a:lnTo>
                  <a:pt x="289953" y="128182"/>
                </a:lnTo>
                <a:lnTo>
                  <a:pt x="299156" y="118907"/>
                </a:lnTo>
                <a:lnTo>
                  <a:pt x="312558" y="118907"/>
                </a:lnTo>
                <a:lnTo>
                  <a:pt x="292178" y="89761"/>
                </a:lnTo>
                <a:lnTo>
                  <a:pt x="253050" y="62402"/>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sp>
        <p:nvSpPr>
          <p:cNvPr id="24" name="object 12">
            <a:extLst>
              <a:ext uri="{FF2B5EF4-FFF2-40B4-BE49-F238E27FC236}">
                <a16:creationId xmlns:a16="http://schemas.microsoft.com/office/drawing/2014/main" xmlns="" id="{7BBBEFBB-2F62-43EB-AF31-953972EFBEBF}"/>
              </a:ext>
            </a:extLst>
          </p:cNvPr>
          <p:cNvSpPr/>
          <p:nvPr/>
        </p:nvSpPr>
        <p:spPr>
          <a:xfrm>
            <a:off x="1165717" y="893261"/>
            <a:ext cx="131733" cy="229832"/>
          </a:xfrm>
          <a:custGeom>
            <a:avLst/>
            <a:gdLst/>
            <a:ahLst/>
            <a:cxnLst/>
            <a:rect l="l" t="t" r="r" b="b"/>
            <a:pathLst>
              <a:path w="62229" h="108584">
                <a:moveTo>
                  <a:pt x="46944" y="0"/>
                </a:moveTo>
                <a:lnTo>
                  <a:pt x="44046" y="388"/>
                </a:lnTo>
                <a:lnTo>
                  <a:pt x="41704" y="2223"/>
                </a:lnTo>
                <a:lnTo>
                  <a:pt x="3186" y="33036"/>
                </a:lnTo>
                <a:lnTo>
                  <a:pt x="1061" y="34678"/>
                </a:lnTo>
                <a:lnTo>
                  <a:pt x="0" y="37288"/>
                </a:lnTo>
                <a:lnTo>
                  <a:pt x="288" y="39992"/>
                </a:lnTo>
                <a:lnTo>
                  <a:pt x="8500" y="105677"/>
                </a:lnTo>
                <a:lnTo>
                  <a:pt x="11686" y="108574"/>
                </a:lnTo>
                <a:lnTo>
                  <a:pt x="16517" y="108574"/>
                </a:lnTo>
                <a:lnTo>
                  <a:pt x="17481" y="108380"/>
                </a:lnTo>
                <a:lnTo>
                  <a:pt x="60177" y="91285"/>
                </a:lnTo>
                <a:lnTo>
                  <a:pt x="61001" y="90027"/>
                </a:lnTo>
                <a:lnTo>
                  <a:pt x="22021" y="90027"/>
                </a:lnTo>
                <a:lnTo>
                  <a:pt x="16035" y="42407"/>
                </a:lnTo>
                <a:lnTo>
                  <a:pt x="40184" y="23086"/>
                </a:lnTo>
                <a:lnTo>
                  <a:pt x="55742" y="23086"/>
                </a:lnTo>
                <a:lnTo>
                  <a:pt x="54187" y="7533"/>
                </a:lnTo>
                <a:lnTo>
                  <a:pt x="54090" y="4733"/>
                </a:lnTo>
                <a:lnTo>
                  <a:pt x="52257" y="2223"/>
                </a:lnTo>
                <a:lnTo>
                  <a:pt x="49550" y="1065"/>
                </a:lnTo>
                <a:lnTo>
                  <a:pt x="46944" y="0"/>
                </a:lnTo>
                <a:close/>
              </a:path>
              <a:path w="62229" h="108584">
                <a:moveTo>
                  <a:pt x="55742" y="23086"/>
                </a:moveTo>
                <a:lnTo>
                  <a:pt x="40184" y="23086"/>
                </a:lnTo>
                <a:lnTo>
                  <a:pt x="45882" y="80467"/>
                </a:lnTo>
                <a:lnTo>
                  <a:pt x="22021" y="90027"/>
                </a:lnTo>
                <a:lnTo>
                  <a:pt x="61001" y="90027"/>
                </a:lnTo>
                <a:lnTo>
                  <a:pt x="62204" y="88192"/>
                </a:lnTo>
                <a:lnTo>
                  <a:pt x="61916" y="84811"/>
                </a:lnTo>
                <a:lnTo>
                  <a:pt x="55742" y="23086"/>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pic>
        <p:nvPicPr>
          <p:cNvPr id="25" name="Picture 22" descr="EARTH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15727" y="140146"/>
            <a:ext cx="1927285" cy="188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3084" y="3055168"/>
            <a:ext cx="4005115" cy="2665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19863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09182" y="95534"/>
            <a:ext cx="11873552" cy="163773"/>
          </a:xfrm>
          <a:solidFill>
            <a:srgbClr val="0070C0"/>
          </a:solidFill>
        </p:spPr>
        <p:txBody>
          <a:bodyPr>
            <a:noAutofit/>
          </a:bodyPr>
          <a:lstStyle/>
          <a:p>
            <a:pPr algn="ctr"/>
            <a:r>
              <a:rPr lang="ru-RU" sz="4000" b="1" dirty="0">
                <a:solidFill>
                  <a:schemeClr val="bg1"/>
                </a:solidFill>
                <a:latin typeface="Arial" panose="020B0604020202020204" pitchFamily="34" charset="0"/>
                <a:cs typeface="Arial" panose="020B0604020202020204" pitchFamily="34" charset="0"/>
              </a:rPr>
              <a:t/>
            </a:r>
            <a:br>
              <a:rPr lang="ru-RU" sz="4000" b="1" dirty="0">
                <a:solidFill>
                  <a:schemeClr val="bg1"/>
                </a:solidFill>
                <a:latin typeface="Arial" panose="020B0604020202020204" pitchFamily="34" charset="0"/>
                <a:cs typeface="Arial" panose="020B0604020202020204" pitchFamily="34" charset="0"/>
              </a:rPr>
            </a:br>
            <a:endParaRPr lang="ru-RU" sz="4000" b="1"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204717" y="436728"/>
            <a:ext cx="11750722" cy="5718411"/>
          </a:xfrm>
          <a:solidFill>
            <a:schemeClr val="accent1">
              <a:lumMod val="20000"/>
              <a:lumOff val="80000"/>
            </a:schemeClr>
          </a:solidFill>
        </p:spPr>
        <p:txBody>
          <a:bodyPr/>
          <a:lstStyle/>
          <a:p>
            <a:r>
              <a:rPr lang="uz-Cyrl-UZ" sz="3200" dirty="0"/>
              <a:t> </a:t>
            </a:r>
            <a:endParaRPr lang="uz-Cyrl-UZ" sz="3200" b="1" dirty="0" smtClean="0">
              <a:latin typeface="Arial" panose="020B0604020202020204" pitchFamily="34" charset="0"/>
              <a:cs typeface="Arial" panose="020B0604020202020204" pitchFamily="34" charset="0"/>
            </a:endParaRPr>
          </a:p>
          <a:p>
            <a:endParaRPr lang="ru-RU" sz="3200" dirty="0">
              <a:latin typeface="Arial" panose="020B0604020202020204" pitchFamily="34" charset="0"/>
              <a:cs typeface="Arial" panose="020B0604020202020204" pitchFamily="34" charset="0"/>
            </a:endParaRPr>
          </a:p>
          <a:p>
            <a:r>
              <a:rPr lang="uz-Cyrl-UZ" sz="3200" dirty="0">
                <a:latin typeface="Arial" panose="020B0604020202020204" pitchFamily="34" charset="0"/>
                <a:cs typeface="Arial" panose="020B0604020202020204" pitchFamily="34" charset="0"/>
              </a:rPr>
              <a:t> </a:t>
            </a:r>
            <a:r>
              <a:rPr lang="uz-Cyrl-UZ" sz="3200" b="1" dirty="0">
                <a:latin typeface="Arial" panose="020B0604020202020204" pitchFamily="34" charset="0"/>
                <a:cs typeface="Arial" panose="020B0604020202020204" pitchFamily="34" charset="0"/>
              </a:rPr>
              <a:t>Reja:</a:t>
            </a:r>
            <a:endParaRPr lang="ru-RU" sz="3200" dirty="0">
              <a:latin typeface="Arial" panose="020B0604020202020204" pitchFamily="34" charset="0"/>
              <a:cs typeface="Arial" panose="020B0604020202020204" pitchFamily="34" charset="0"/>
            </a:endParaRPr>
          </a:p>
          <a:p>
            <a:pPr lvl="0"/>
            <a:r>
              <a:rPr lang="en-US" sz="3200" dirty="0" err="1">
                <a:latin typeface="Arial" panose="020B0604020202020204" pitchFamily="34" charset="0"/>
                <a:cs typeface="Arial" panose="020B0604020202020204" pitchFamily="34" charset="0"/>
              </a:rPr>
              <a:t>Elektron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darsliklarning</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ta’rifi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tuzilishi</a:t>
            </a:r>
            <a:r>
              <a:rPr lang="en-US" sz="3200" dirty="0" smtClean="0">
                <a:latin typeface="Arial" panose="020B0604020202020204" pitchFamily="34" charset="0"/>
                <a:cs typeface="Arial" panose="020B0604020202020204" pitchFamily="34" charset="0"/>
              </a:rPr>
              <a:t>.</a:t>
            </a:r>
            <a:endParaRPr lang="ru-RU" sz="3200" dirty="0" smtClean="0">
              <a:latin typeface="Arial" panose="020B0604020202020204" pitchFamily="34" charset="0"/>
              <a:cs typeface="Arial" panose="020B0604020202020204" pitchFamily="34" charset="0"/>
            </a:endParaRPr>
          </a:p>
          <a:p>
            <a:pPr lvl="0"/>
            <a:endParaRPr lang="ru-RU" sz="3200" dirty="0">
              <a:latin typeface="Arial" panose="020B0604020202020204" pitchFamily="34" charset="0"/>
              <a:cs typeface="Arial" panose="020B0604020202020204" pitchFamily="34" charset="0"/>
            </a:endParaRPr>
          </a:p>
          <a:p>
            <a:pPr lvl="0"/>
            <a:r>
              <a:rPr lang="uz-Cyrl-UZ" sz="3200" dirty="0">
                <a:latin typeface="Arial" panose="020B0604020202020204" pitchFamily="34" charset="0"/>
                <a:cs typeface="Arial" panose="020B0604020202020204" pitchFamily="34" charset="0"/>
              </a:rPr>
              <a:t>Elektron darslik yaratishning asosiy tamoyillari</a:t>
            </a:r>
            <a:r>
              <a:rPr lang="uz-Cyrl-UZ" sz="3200" dirty="0" smtClean="0">
                <a:latin typeface="Arial" panose="020B0604020202020204" pitchFamily="34" charset="0"/>
                <a:cs typeface="Arial" panose="020B0604020202020204" pitchFamily="34" charset="0"/>
              </a:rPr>
              <a:t>.</a:t>
            </a:r>
          </a:p>
          <a:p>
            <a:pPr lvl="0"/>
            <a:endParaRPr lang="ru-RU" sz="3200" dirty="0">
              <a:latin typeface="Arial" panose="020B0604020202020204" pitchFamily="34" charset="0"/>
              <a:cs typeface="Arial" panose="020B0604020202020204" pitchFamily="34" charset="0"/>
            </a:endParaRPr>
          </a:p>
          <a:p>
            <a:pPr lvl="0"/>
            <a:r>
              <a:rPr lang="uz-Cyrl-UZ" sz="3200" dirty="0">
                <a:latin typeface="Arial" panose="020B0604020202020204" pitchFamily="34" charset="0"/>
                <a:cs typeface="Arial" panose="020B0604020202020204" pitchFamily="34" charset="0"/>
              </a:rPr>
              <a:t>Geografiya ta’limida elektron darslikni qo‘llashning ijobiy jihatlari.</a:t>
            </a:r>
            <a:endParaRPr lang="ru-RU"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26404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additive="base">
                                        <p:cTn id="3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 calcmode="lin" valueType="num">
                                      <p:cBhvr additive="base">
                                        <p:cTn id="37"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3780430"/>
          </a:xfrm>
          <a:solidFill>
            <a:schemeClr val="accent1">
              <a:lumMod val="20000"/>
              <a:lumOff val="80000"/>
            </a:schemeClr>
          </a:solidFill>
        </p:spPr>
        <p:txBody>
          <a:bodyPr>
            <a:noAutofit/>
          </a:bodyPr>
          <a:lstStyle/>
          <a:p>
            <a:pPr algn="ctr"/>
            <a:r>
              <a:rPr lang="uz-Cyrl-UZ" sz="3200" dirty="0">
                <a:latin typeface="Arial" panose="020B0604020202020204" pitchFamily="34" charset="0"/>
                <a:cs typeface="Arial" panose="020B0604020202020204" pitchFamily="34" charset="0"/>
              </a:rPr>
              <a:t>Hozirgi kunda mamlakatimizning yanada taraqqiy etishi, jahonning etakchi rivojlangan davlatlari qatoridan o‘rin olishi ko‘p jihatdan o‘sib kelayotgan yosh-avlodlar qo‘lidadir. Shunday ekan, har bir pedagog bugungi kun yoshlariga ta’lim va tarbiya berishdek mas’uliyatli vazifasini sidqidildan bajarishi, ta’lim jarayonlarini zamonaviy innovatsion va axborot kommunikatsion texnologiyalari asosida sifatli va samarali tashkil etishni taqazo etmoqda. </a:t>
            </a:r>
            <a:endParaRPr lang="ru-RU" sz="3200" b="1" dirty="0">
              <a:solidFill>
                <a:schemeClr val="bg1"/>
              </a:solidFill>
              <a:latin typeface="Arial" panose="020B0604020202020204" pitchFamily="34" charset="0"/>
              <a:cs typeface="Arial" panose="020B0604020202020204"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386" y="4020427"/>
            <a:ext cx="3365759" cy="2628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65652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150127" y="109182"/>
            <a:ext cx="11750721" cy="6588601"/>
          </a:xfrm>
          <a:solidFill>
            <a:schemeClr val="accent1">
              <a:lumMod val="20000"/>
              <a:lumOff val="80000"/>
            </a:schemeClr>
          </a:solidFill>
        </p:spPr>
        <p:txBody>
          <a:bodyPr/>
          <a:lstStyle/>
          <a:p>
            <a:pPr algn="just"/>
            <a:r>
              <a:rPr lang="uz-Cyrl-UZ" sz="2800" dirty="0">
                <a:latin typeface="Arial" panose="020B0604020202020204" pitchFamily="34" charset="0"/>
                <a:cs typeface="Arial" panose="020B0604020202020204" pitchFamily="34" charset="0"/>
              </a:rPr>
              <a:t>XXI asrda jahon miqyosida ta’lim barqaror taraqqiyotni ta’minlaydigan asosiy omil sifatida e’tirof etilib, aksariyat mamlakatlar tomonidan 2030 yilgacha belgilangan yangi ta’lim konsepsiyasida “butun hayot davomida sifatli ta’lim olishga imkoniyat yaratish” dolzarb vazifa sifatida belgilandi</a:t>
            </a:r>
            <a:r>
              <a:rPr lang="uz-Cyrl-UZ" sz="2800" dirty="0" smtClean="0">
                <a:latin typeface="Arial" panose="020B0604020202020204" pitchFamily="34" charset="0"/>
                <a:cs typeface="Arial" panose="020B0604020202020204" pitchFamily="34" charset="0"/>
              </a:rPr>
              <a:t>.</a:t>
            </a:r>
          </a:p>
          <a:p>
            <a:pPr algn="just"/>
            <a:r>
              <a:rPr lang="uz-Cyrl-UZ" sz="2800" dirty="0" smtClean="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Bu ta’lim tizimida geografiya fani o‘qituvchilarini zamonaviy ta’lim va innovatsiya texnologiyalari, ilg‘or xorijiy tajribalardan foydalanish, axborot-kommunikatsiya texnologiyalarini o‘quv jarayoniga keng tatbiq etish darajasini oshirish hisobiga ularning kasb mahorati va o‘quv-uslubiy faoliyatini sifatli tashkil etish kompetensiyalarini muntazam yuksaltirish imkonini beradi.</a:t>
            </a:r>
            <a:endParaRPr lang="ru-RU" sz="2800" dirty="0">
              <a:latin typeface="Arial" panose="020B0604020202020204" pitchFamily="34" charset="0"/>
              <a:cs typeface="Arial" panose="020B060402020202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4269" y="3747472"/>
            <a:ext cx="3948919" cy="2957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11142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7820168" cy="6400800"/>
          </a:xfrm>
          <a:solidFill>
            <a:schemeClr val="accent1">
              <a:lumMod val="20000"/>
              <a:lumOff val="80000"/>
            </a:schemeClr>
          </a:solidFill>
        </p:spPr>
        <p:txBody>
          <a:bodyPr>
            <a:noAutofit/>
          </a:bodyPr>
          <a:lstStyle/>
          <a:p>
            <a:r>
              <a:rPr lang="uz-Cyrl-UZ" sz="2800" dirty="0">
                <a:latin typeface="Arial" panose="020B0604020202020204" pitchFamily="34" charset="0"/>
                <a:cs typeface="Arial" panose="020B0604020202020204" pitchFamily="34" charset="0"/>
              </a:rPr>
              <a:t>Bugungi kunda axborot texnologiyalari jamiyatimiz rivojlanishiga ta’sir etuvchi eng muhim omillardan biri hisoblanadi. Axborot texnologiyalari insoniyat taraqqiyotining turli bosqichlarida ham mavjud bo‘lib, hozirgi zamon axborotlashgan jamiyatning o‘ziga xos xususiyati shundaki, axborot texnologiyalari barcha mavjud texnologiyalar, xususan yangi texnologiyalar orasida etakchi o‘rin egallamoqda. Jumladan,  geografiya fani o‘qituvchilarining malaka oshirish jarayonida elektron darsliklar va ulardan foydalanish ko‘nikmalarining shakllantirilishi umumta’lim maktablarida geografiya darslarining axborot kommunikatsion texnologiyalari asosida samarali tashkil etilishiga asos bo‘lib xizmat qiladi.</a:t>
            </a:r>
            <a:endParaRPr lang="ru-RU" sz="2800" dirty="0">
              <a:latin typeface="Arial" panose="020B0604020202020204" pitchFamily="34" charset="0"/>
              <a:cs typeface="Arial" panose="020B060402020202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2050" y="335531"/>
            <a:ext cx="3892607" cy="2257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5182" y="2969548"/>
            <a:ext cx="3799475" cy="274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55812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204717" y="286603"/>
            <a:ext cx="11859904" cy="6571397"/>
          </a:xfrm>
          <a:solidFill>
            <a:schemeClr val="accent1">
              <a:lumMod val="20000"/>
              <a:lumOff val="80000"/>
            </a:schemeClr>
          </a:solidFill>
        </p:spPr>
        <p:txBody>
          <a:bodyPr/>
          <a:lstStyle/>
          <a:p>
            <a:r>
              <a:rPr lang="uz-Cyrl-UZ" sz="3200" b="1" dirty="0">
                <a:latin typeface="Arial" panose="020B0604020202020204" pitchFamily="34" charset="0"/>
                <a:cs typeface="Arial" panose="020B0604020202020204" pitchFamily="34" charset="0"/>
              </a:rPr>
              <a:t>Elektron darsliklar </a:t>
            </a:r>
            <a:r>
              <a:rPr lang="uz-Cyrl-UZ" sz="2800" dirty="0">
                <a:latin typeface="Arial" panose="020B0604020202020204" pitchFamily="34" charset="0"/>
                <a:cs typeface="Arial" panose="020B0604020202020204" pitchFamily="34" charset="0"/>
              </a:rPr>
              <a:t>- yangi axborot-kompьyuter texnologiyalari asosida va yuqori ilmiy, metodologik darajada yaratilgan Davlat ta’lim standarti mutaxassisliklari va yo‘nalishlarining muayyan o‘quv fani (yoki bir necha fan)ga to‘la mos kelgan asosiy o‘quv elektron mahsuloti hisoblanadi. Elektron darslik o‘quv jarayoni sifatini oshirish, o‘qituvchi mehnatini engillashtirish, o‘quvchilarning bilim darajasini oshirish, o‘quv jarayonida kompьyuter texnikasidan foydalanish uchun keng yo‘l ochib beradi. </a:t>
            </a:r>
            <a:endParaRPr lang="ru-RU" sz="2800" dirty="0">
              <a:latin typeface="Arial" panose="020B0604020202020204" pitchFamily="34" charset="0"/>
              <a:cs typeface="Arial" panose="020B0604020202020204" pitchFamily="34" charset="0"/>
            </a:endParaRPr>
          </a:p>
          <a:p>
            <a:r>
              <a:rPr lang="uz-Cyrl-UZ" sz="2800" dirty="0">
                <a:latin typeface="Arial" panose="020B0604020202020204" pitchFamily="34" charset="0"/>
                <a:cs typeface="Arial" panose="020B0604020202020204" pitchFamily="34" charset="0"/>
              </a:rPr>
              <a:t>Y</a:t>
            </a:r>
            <a:r>
              <a:rPr lang="en-US" sz="2800" dirty="0">
                <a:latin typeface="Arial" panose="020B0604020202020204" pitchFamily="34" charset="0"/>
                <a:cs typeface="Arial" panose="020B0604020202020204" pitchFamily="34" charset="0"/>
              </a:rPr>
              <a:t>a</a:t>
            </a:r>
            <a:r>
              <a:rPr lang="uz-Cyrl-UZ" sz="2800" dirty="0">
                <a:latin typeface="Arial" panose="020B0604020202020204" pitchFamily="34" charset="0"/>
                <a:cs typeface="Arial" panose="020B0604020202020204" pitchFamily="34" charset="0"/>
              </a:rPr>
              <a:t>ratilgan va amalda qo‘llaniladigan har bir elektron darslik alohida ko‘rinishda bo‘lishi va ma’lum bir standart talabiga javob berishi lozim. Elektron darslik kompьyuterli o‘quv uslubini qo‘llashga va fanga oid o‘quv materialining har tomonlama samarador o‘zlashtirilishiga asoslangan o‘quv adabiyoti bo‘lib, quyidagi to‘rtta darajadan bittasiga taalluqli bo‘lishi mumkin. </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56367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204717" y="272955"/>
            <a:ext cx="11491414" cy="6585045"/>
          </a:xfrm>
          <a:solidFill>
            <a:schemeClr val="accent1">
              <a:lumMod val="20000"/>
              <a:lumOff val="80000"/>
            </a:schemeClr>
          </a:solidFill>
        </p:spPr>
        <p:txBody>
          <a:bodyPr/>
          <a:lstStyle/>
          <a:p>
            <a:endParaRPr lang="en-US" sz="2800" b="1" dirty="0" smtClean="0">
              <a:latin typeface="Arial" panose="020B0604020202020204" pitchFamily="34" charset="0"/>
              <a:cs typeface="Arial" panose="020B0604020202020204" pitchFamily="34" charset="0"/>
            </a:endParaRPr>
          </a:p>
          <a:p>
            <a:r>
              <a:rPr lang="uz-Cyrl-UZ" sz="2800" b="1" dirty="0" smtClean="0">
                <a:latin typeface="Arial" panose="020B0604020202020204" pitchFamily="34" charset="0"/>
                <a:cs typeface="Arial" panose="020B0604020202020204" pitchFamily="34" charset="0"/>
              </a:rPr>
              <a:t>1-daraja</a:t>
            </a:r>
            <a:r>
              <a:rPr lang="uz-Cyrl-UZ" sz="2800" b="1" dirty="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o‘quv materialini faqat verbal (matn) ko‘rinishida taqdim etadigan elektron darslik; </a:t>
            </a:r>
            <a:endParaRPr lang="ru-RU" sz="2800" dirty="0">
              <a:latin typeface="Arial" panose="020B0604020202020204" pitchFamily="34" charset="0"/>
              <a:cs typeface="Arial" panose="020B0604020202020204" pitchFamily="34" charset="0"/>
            </a:endParaRPr>
          </a:p>
          <a:p>
            <a:r>
              <a:rPr lang="uz-Cyrl-UZ" sz="2800" b="1" dirty="0">
                <a:latin typeface="Arial" panose="020B0604020202020204" pitchFamily="34" charset="0"/>
                <a:cs typeface="Arial" panose="020B0604020202020204" pitchFamily="34" charset="0"/>
              </a:rPr>
              <a:t>2-daraja:</a:t>
            </a:r>
            <a:r>
              <a:rPr lang="uz-Cyrl-UZ" sz="2800" dirty="0">
                <a:latin typeface="Arial" panose="020B0604020202020204" pitchFamily="34" charset="0"/>
                <a:cs typeface="Arial" panose="020B0604020202020204" pitchFamily="34" charset="0"/>
              </a:rPr>
              <a:t> o‘quv materialini verbal (matn) va grafik (tasvirli) shaklda taqdim etadigan elektron darslik; </a:t>
            </a:r>
            <a:endParaRPr lang="ru-RU" sz="2800" dirty="0">
              <a:latin typeface="Arial" panose="020B0604020202020204" pitchFamily="34" charset="0"/>
              <a:cs typeface="Arial" panose="020B0604020202020204" pitchFamily="34" charset="0"/>
            </a:endParaRPr>
          </a:p>
          <a:p>
            <a:r>
              <a:rPr lang="uz-Cyrl-UZ" sz="2800" b="1" dirty="0">
                <a:latin typeface="Arial" panose="020B0604020202020204" pitchFamily="34" charset="0"/>
                <a:cs typeface="Arial" panose="020B0604020202020204" pitchFamily="34" charset="0"/>
              </a:rPr>
              <a:t>3-daraja:</a:t>
            </a:r>
            <a:r>
              <a:rPr lang="uz-Cyrl-UZ" sz="2800" dirty="0">
                <a:latin typeface="Arial" panose="020B0604020202020204" pitchFamily="34" charset="0"/>
                <a:cs typeface="Arial" panose="020B0604020202020204" pitchFamily="34" charset="0"/>
              </a:rPr>
              <a:t> </a:t>
            </a:r>
            <a:r>
              <a:rPr lang="uz-Cyrl-UZ" sz="2800" dirty="0" smtClean="0">
                <a:latin typeface="Arial" panose="020B0604020202020204" pitchFamily="34" charset="0"/>
                <a:cs typeface="Arial" panose="020B0604020202020204" pitchFamily="34" charset="0"/>
              </a:rPr>
              <a:t>multi</a:t>
            </a:r>
            <a:r>
              <a:rPr lang="en-US" sz="2800" dirty="0" smtClean="0">
                <a:latin typeface="Arial" panose="020B0604020202020204" pitchFamily="34" charset="0"/>
                <a:cs typeface="Arial" panose="020B0604020202020204" pitchFamily="34" charset="0"/>
              </a:rPr>
              <a:t>’</a:t>
            </a:r>
            <a:r>
              <a:rPr lang="uz-Cyrl-UZ" sz="2800" dirty="0" smtClean="0">
                <a:latin typeface="Arial" panose="020B0604020202020204" pitchFamily="34" charset="0"/>
                <a:cs typeface="Arial" panose="020B0604020202020204" pitchFamily="34" charset="0"/>
              </a:rPr>
              <a:t>media </a:t>
            </a:r>
            <a:r>
              <a:rPr lang="uz-Cyrl-UZ" sz="2800" dirty="0">
                <a:latin typeface="Arial" panose="020B0604020202020204" pitchFamily="34" charset="0"/>
                <a:cs typeface="Arial" panose="020B0604020202020204" pitchFamily="34" charset="0"/>
              </a:rPr>
              <a:t>darsligi, ya’ni ma’lumot uch o‘lchamli grafik ko‘rinishda, ovozli, video, animatsiya va qisman verbal (matn) shaklida taqdim etiladigan mulьtimediali elektron darslik;</a:t>
            </a:r>
            <a:endParaRPr lang="ru-RU" sz="2800" dirty="0">
              <a:latin typeface="Arial" panose="020B0604020202020204" pitchFamily="34" charset="0"/>
              <a:cs typeface="Arial" panose="020B0604020202020204" pitchFamily="34" charset="0"/>
            </a:endParaRPr>
          </a:p>
          <a:p>
            <a:r>
              <a:rPr lang="uz-Cyrl-UZ" sz="2800" dirty="0">
                <a:latin typeface="Arial" panose="020B0604020202020204" pitchFamily="34" charset="0"/>
                <a:cs typeface="Arial" panose="020B0604020202020204" pitchFamily="34" charset="0"/>
              </a:rPr>
              <a:t> </a:t>
            </a:r>
            <a:r>
              <a:rPr lang="uz-Cyrl-UZ" sz="2800" b="1" dirty="0">
                <a:latin typeface="Arial" panose="020B0604020202020204" pitchFamily="34" charset="0"/>
                <a:cs typeface="Arial" panose="020B0604020202020204" pitchFamily="34" charset="0"/>
              </a:rPr>
              <a:t>4-daraja: </a:t>
            </a:r>
            <a:r>
              <a:rPr lang="uz-Cyrl-UZ" sz="2800" dirty="0">
                <a:latin typeface="Arial" panose="020B0604020202020204" pitchFamily="34" charset="0"/>
                <a:cs typeface="Arial" panose="020B0604020202020204" pitchFamily="34" charset="0"/>
              </a:rPr>
              <a:t>material ovozli va uch o‘lchamli fazoviy ko‘rinishda bo‘lib qolmasdan, taktik (his qilinuvchi, seziladigan) xususiyatli ma’lumotlar vositasida bayon qilinib, o‘rganuvchini «ekran olamida» stereonusxasi tasvirlangan real olamga kirish va undagi ob’ektlarga nisbatan harakatlanish tasavvurini yaratadigan elektron darslik.</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05722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down)">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down)">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down)">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3C03C1D-4388-4C08-A224-B5F5694425A9}"/>
              </a:ext>
            </a:extLst>
          </p:cNvPr>
          <p:cNvSpPr>
            <a:spLocks noGrp="1"/>
          </p:cNvSpPr>
          <p:nvPr>
            <p:ph type="title"/>
          </p:nvPr>
        </p:nvSpPr>
        <p:spPr>
          <a:xfrm>
            <a:off x="232012" y="163772"/>
            <a:ext cx="11659421" cy="982639"/>
          </a:xfrm>
          <a:solidFill>
            <a:srgbClr val="0070C0"/>
          </a:solidFill>
        </p:spPr>
        <p:txBody>
          <a:bodyPr>
            <a:noAutofit/>
          </a:bodyPr>
          <a:lstStyle/>
          <a:p>
            <a:pPr algn="ctr"/>
            <a:r>
              <a:rPr lang="en-US" sz="3600" dirty="0">
                <a:solidFill>
                  <a:schemeClr val="bg1"/>
                </a:solidFill>
                <a:latin typeface="Arial" panose="020B0604020202020204" pitchFamily="34" charset="0"/>
                <a:cs typeface="Arial" panose="020B0604020202020204" pitchFamily="34" charset="0"/>
              </a:rPr>
              <a:t>E</a:t>
            </a:r>
            <a:r>
              <a:rPr lang="uz-Cyrl-UZ" sz="3600" dirty="0" smtClean="0">
                <a:solidFill>
                  <a:schemeClr val="bg1"/>
                </a:solidFill>
                <a:latin typeface="Arial" panose="020B0604020202020204" pitchFamily="34" charset="0"/>
                <a:cs typeface="Arial" panose="020B0604020202020204" pitchFamily="34" charset="0"/>
              </a:rPr>
              <a:t>lektron </a:t>
            </a:r>
            <a:r>
              <a:rPr lang="uz-Cyrl-UZ" sz="3600" dirty="0">
                <a:solidFill>
                  <a:schemeClr val="bg1"/>
                </a:solidFill>
                <a:latin typeface="Arial" panose="020B0604020202020204" pitchFamily="34" charset="0"/>
                <a:cs typeface="Arial" panose="020B0604020202020204" pitchFamily="34" charset="0"/>
              </a:rPr>
              <a:t>darslik ma’lum didaktik, pedagogik va psixologik talablarga to‘liq javob berishi kerak. </a:t>
            </a:r>
            <a:endParaRPr lang="ru-RU" sz="3600"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96CA2D24-5C66-46CD-A876-430EB4313DB2}"/>
              </a:ext>
            </a:extLst>
          </p:cNvPr>
          <p:cNvSpPr>
            <a:spLocks noGrp="1"/>
          </p:cNvSpPr>
          <p:nvPr>
            <p:ph type="body" sz="quarter" idx="14"/>
          </p:nvPr>
        </p:nvSpPr>
        <p:spPr>
          <a:xfrm>
            <a:off x="272955" y="1337482"/>
            <a:ext cx="11764370" cy="5090614"/>
          </a:xfrm>
          <a:solidFill>
            <a:schemeClr val="bg1"/>
          </a:solidFill>
        </p:spPr>
        <p:txBody>
          <a:bodyPr/>
          <a:lstStyle/>
          <a:p>
            <a:r>
              <a:rPr lang="uz-Cyrl-UZ" sz="2800" b="1" u="sng" dirty="0">
                <a:latin typeface="Arial" panose="020B0604020202020204" pitchFamily="34" charset="0"/>
                <a:cs typeface="Arial" panose="020B0604020202020204" pitchFamily="34" charset="0"/>
              </a:rPr>
              <a:t>Didaktik talablarga </a:t>
            </a:r>
            <a:r>
              <a:rPr lang="uz-Cyrl-UZ" sz="2800" dirty="0">
                <a:latin typeface="Arial" panose="020B0604020202020204" pitchFamily="34" charset="0"/>
                <a:cs typeface="Arial" panose="020B0604020202020204" pitchFamily="34" charset="0"/>
              </a:rPr>
              <a:t>ilmiylik, o‘zlashtirishning engilligi, muammoni qo‘yish va har tomonlama asosli tarzda bilim olishlik, o‘qish jarayonida o‘quvchining faol va ongli ishtiroki, bilim olishning tizimli va bosqichma-bosqich amalga oshirilishi, bilimni mustahkam o‘zlashtirishning ta’minlanishi, ta’lim tizimida bilimni o‘zlashtiruvchi, rivojlantiruvchi, mutaxassis-xodim va tarbiyalovchilar vazifalarining yaxlitligi, o‘rganuvchi uchun o‘qish mustaqil holda bo‘lishining ta’minlanishi, o‘qitishning interaktivligi, o‘qitishning uyg‘unligini ta’minlash, o‘quv materialini taqdim etishda tizimli yondashishlar kiradi.</a:t>
            </a:r>
            <a:endParaRPr lang="ru-RU" sz="2800" dirty="0">
              <a:latin typeface="Arial" panose="020B0604020202020204" pitchFamily="34" charset="0"/>
              <a:cs typeface="Arial" panose="020B0604020202020204" pitchFamily="34" charset="0"/>
            </a:endParaRPr>
          </a:p>
          <a:p>
            <a:r>
              <a:rPr lang="uz-Cyrl-UZ" sz="2800" dirty="0">
                <a:latin typeface="Arial" panose="020B0604020202020204" pitchFamily="34" charset="0"/>
                <a:cs typeface="Arial" panose="020B0604020202020204" pitchFamily="34" charset="0"/>
              </a:rPr>
              <a:t> </a:t>
            </a:r>
            <a:r>
              <a:rPr lang="uz-Cyrl-UZ" sz="2800" b="1" u="sng" dirty="0">
                <a:latin typeface="Arial" panose="020B0604020202020204" pitchFamily="34" charset="0"/>
                <a:cs typeface="Arial" panose="020B0604020202020204" pitchFamily="34" charset="0"/>
              </a:rPr>
              <a:t>Psixologik talablarga </a:t>
            </a:r>
            <a:r>
              <a:rPr lang="uz-Cyrl-UZ" sz="2800" dirty="0">
                <a:latin typeface="Arial" panose="020B0604020202020204" pitchFamily="34" charset="0"/>
                <a:cs typeface="Arial" panose="020B0604020202020204" pitchFamily="34" charset="0"/>
              </a:rPr>
              <a:t>elektron darslikning estetik, gigienik va tibbiy-psixologik tomonlarini aks ettiruvchi talablar kiradi. Buning sababi, inson organizmi elektron ko‘rinishdagi ma’lumotlarni qabul qilishning o‘ziga xos xususiyatlarini talab qiladi.</a:t>
            </a:r>
            <a:r>
              <a:rPr lang="en-US" sz="2800" dirty="0" smtClean="0">
                <a:latin typeface="Arial" panose="020B0604020202020204" pitchFamily="34" charset="0"/>
                <a:cs typeface="Arial" panose="020B0604020202020204" pitchFamily="34" charset="0"/>
              </a:rPr>
              <a:t>   </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53619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Effect transition="in" filter="wipe(down)">
                                      <p:cBhvr>
                                        <p:cTn id="14" dur="500"/>
                                        <p:tgtEl>
                                          <p:spTgt spid="6">
                                            <p:bg/>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down)">
                                      <p:cBhvr>
                                        <p:cTn id="19" dur="5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3C03C1D-4388-4C08-A224-B5F5694425A9}"/>
              </a:ext>
            </a:extLst>
          </p:cNvPr>
          <p:cNvSpPr>
            <a:spLocks noGrp="1"/>
          </p:cNvSpPr>
          <p:nvPr>
            <p:ph type="title"/>
          </p:nvPr>
        </p:nvSpPr>
        <p:spPr>
          <a:xfrm>
            <a:off x="232012" y="163772"/>
            <a:ext cx="11659421" cy="982639"/>
          </a:xfrm>
          <a:solidFill>
            <a:srgbClr val="0070C0"/>
          </a:solidFill>
        </p:spPr>
        <p:txBody>
          <a:bodyPr>
            <a:noAutofit/>
          </a:bodyPr>
          <a:lstStyle/>
          <a:p>
            <a:pPr algn="ctr"/>
            <a:r>
              <a:rPr lang="en-US" sz="3600" dirty="0">
                <a:solidFill>
                  <a:schemeClr val="bg1"/>
                </a:solidFill>
                <a:latin typeface="Arial" panose="020B0604020202020204" pitchFamily="34" charset="0"/>
                <a:cs typeface="Arial" panose="020B0604020202020204" pitchFamily="34" charset="0"/>
              </a:rPr>
              <a:t>E</a:t>
            </a:r>
            <a:r>
              <a:rPr lang="uz-Cyrl-UZ" sz="3600" dirty="0" smtClean="0">
                <a:solidFill>
                  <a:schemeClr val="bg1"/>
                </a:solidFill>
                <a:latin typeface="Arial" panose="020B0604020202020204" pitchFamily="34" charset="0"/>
                <a:cs typeface="Arial" panose="020B0604020202020204" pitchFamily="34" charset="0"/>
              </a:rPr>
              <a:t>lektron </a:t>
            </a:r>
            <a:r>
              <a:rPr lang="uz-Cyrl-UZ" sz="3600" dirty="0">
                <a:solidFill>
                  <a:schemeClr val="bg1"/>
                </a:solidFill>
                <a:latin typeface="Arial" panose="020B0604020202020204" pitchFamily="34" charset="0"/>
                <a:cs typeface="Arial" panose="020B0604020202020204" pitchFamily="34" charset="0"/>
              </a:rPr>
              <a:t>darslik ma’lum didaktik, pedagogik va psixologik talablarga to‘liq javob berishi kerak. </a:t>
            </a:r>
            <a:endParaRPr lang="ru-RU" sz="3600"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96CA2D24-5C66-46CD-A876-430EB4313DB2}"/>
              </a:ext>
            </a:extLst>
          </p:cNvPr>
          <p:cNvSpPr>
            <a:spLocks noGrp="1"/>
          </p:cNvSpPr>
          <p:nvPr>
            <p:ph type="body" sz="quarter" idx="14"/>
          </p:nvPr>
        </p:nvSpPr>
        <p:spPr>
          <a:xfrm>
            <a:off x="272955" y="1337482"/>
            <a:ext cx="11764370" cy="5090614"/>
          </a:xfrm>
          <a:solidFill>
            <a:schemeClr val="bg1"/>
          </a:solidFill>
        </p:spPr>
        <p:txBody>
          <a:bodyPr/>
          <a:lstStyle/>
          <a:p>
            <a:r>
              <a:rPr lang="uz-Cyrl-UZ" sz="2800" b="1" u="sng" dirty="0">
                <a:latin typeface="Arial" panose="020B0604020202020204" pitchFamily="34" charset="0"/>
                <a:cs typeface="Arial" panose="020B0604020202020204" pitchFamily="34" charset="0"/>
              </a:rPr>
              <a:t>Didaktik talablarga </a:t>
            </a:r>
            <a:r>
              <a:rPr lang="uz-Cyrl-UZ" sz="2800" dirty="0">
                <a:latin typeface="Arial" panose="020B0604020202020204" pitchFamily="34" charset="0"/>
                <a:cs typeface="Arial" panose="020B0604020202020204" pitchFamily="34" charset="0"/>
              </a:rPr>
              <a:t>ilmiylik, o‘zlashtirishning engilligi, muammoni qo‘yish va har tomonlama asosli tarzda bilim olishlik, o‘qish jarayonida o‘quvchining faol va ongli ishtiroki, bilim olishning tizimli va bosqichma-bosqich amalga oshirilishi, bilimni mustahkam o‘zlashtirishning ta’minlanishi, ta’lim tizimida bilimni o‘zlashtiruvchi, rivojlantiruvchi, mutaxassis-xodim va tarbiyalovchilar vazifalarining yaxlitligi, o‘rganuvchi uchun o‘qish mustaqil holda bo‘lishining ta’minlanishi, o‘qitishning interaktivligi, o‘qitishning uyg‘unligini ta’minlash, o‘quv materialini taqdim etishda tizimli yondashishlar kiradi.</a:t>
            </a:r>
            <a:endParaRPr lang="ru-RU" sz="2800" dirty="0">
              <a:latin typeface="Arial" panose="020B0604020202020204" pitchFamily="34" charset="0"/>
              <a:cs typeface="Arial" panose="020B0604020202020204" pitchFamily="34" charset="0"/>
            </a:endParaRPr>
          </a:p>
          <a:p>
            <a:r>
              <a:rPr lang="uz-Cyrl-UZ" sz="2800" dirty="0">
                <a:latin typeface="Arial" panose="020B0604020202020204" pitchFamily="34" charset="0"/>
                <a:cs typeface="Arial" panose="020B0604020202020204" pitchFamily="34" charset="0"/>
              </a:rPr>
              <a:t> </a:t>
            </a:r>
            <a:r>
              <a:rPr lang="uz-Cyrl-UZ" sz="2800" b="1" u="sng" dirty="0">
                <a:latin typeface="Arial" panose="020B0604020202020204" pitchFamily="34" charset="0"/>
                <a:cs typeface="Arial" panose="020B0604020202020204" pitchFamily="34" charset="0"/>
              </a:rPr>
              <a:t>Psixologik talablarga </a:t>
            </a:r>
            <a:r>
              <a:rPr lang="uz-Cyrl-UZ" sz="2800" dirty="0">
                <a:latin typeface="Arial" panose="020B0604020202020204" pitchFamily="34" charset="0"/>
                <a:cs typeface="Arial" panose="020B0604020202020204" pitchFamily="34" charset="0"/>
              </a:rPr>
              <a:t>elektron darslikning estetik, gigienik va tibbiy-psixologik tomonlarini aks ettiruvchi talablar kiradi. Buning sababi, inson organizmi elektron ko‘rinishdagi ma’lumotlarni qabul qilishning o‘ziga xos xususiyatlarini talab qiladi.</a:t>
            </a:r>
            <a:r>
              <a:rPr lang="en-US" sz="2800" dirty="0" smtClean="0">
                <a:latin typeface="Arial" panose="020B0604020202020204" pitchFamily="34" charset="0"/>
                <a:cs typeface="Arial" panose="020B0604020202020204" pitchFamily="34" charset="0"/>
              </a:rPr>
              <a:t>   </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5926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Effect transition="in" filter="wipe(down)">
                                      <p:cBhvr>
                                        <p:cTn id="14" dur="500"/>
                                        <p:tgtEl>
                                          <p:spTgt spid="6">
                                            <p:bg/>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down)">
                                      <p:cBhvr>
                                        <p:cTn id="19" dur="5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900751" y="272955"/>
            <a:ext cx="10467833" cy="5800299"/>
          </a:xfrm>
          <a:solidFill>
            <a:schemeClr val="accent1">
              <a:lumMod val="20000"/>
              <a:lumOff val="80000"/>
            </a:schemeClr>
          </a:solidFill>
        </p:spPr>
        <p:txBody>
          <a:bodyPr/>
          <a:lstStyle/>
          <a:p>
            <a:r>
              <a:rPr lang="uz-Cyrl-UZ" sz="3200" b="1" dirty="0">
                <a:latin typeface="Arial" panose="020B0604020202020204" pitchFamily="34" charset="0"/>
                <a:cs typeface="Arial" panose="020B0604020202020204" pitchFamily="34" charset="0"/>
              </a:rPr>
              <a:t>Elektron darsliklardan foydalanish uchun zarur bo‘lgan qurilmalarga quydagilarni kiritish mumkin:</a:t>
            </a:r>
            <a:endParaRPr lang="ru-RU" sz="3200" b="1" dirty="0">
              <a:latin typeface="Arial" panose="020B0604020202020204" pitchFamily="34" charset="0"/>
              <a:cs typeface="Arial" panose="020B0604020202020204" pitchFamily="34" charset="0"/>
            </a:endParaRPr>
          </a:p>
          <a:p>
            <a:pPr lvl="0"/>
            <a:r>
              <a:rPr lang="en-US" sz="3200" dirty="0" smtClean="0">
                <a:latin typeface="Arial" panose="020B0604020202020204" pitchFamily="34" charset="0"/>
                <a:cs typeface="Arial" panose="020B0604020202020204" pitchFamily="34" charset="0"/>
              </a:rPr>
              <a:t>K</a:t>
            </a:r>
            <a:r>
              <a:rPr lang="uz-Cyrl-UZ" sz="3200" dirty="0" smtClean="0">
                <a:latin typeface="Arial" panose="020B0604020202020204" pitchFamily="34" charset="0"/>
                <a:cs typeface="Arial" panose="020B0604020202020204" pitchFamily="34" charset="0"/>
              </a:rPr>
              <a:t>omp</a:t>
            </a:r>
            <a:r>
              <a:rPr lang="en-US" sz="3200" dirty="0" smtClean="0">
                <a:latin typeface="Arial" panose="020B0604020202020204" pitchFamily="34" charset="0"/>
                <a:cs typeface="Arial" panose="020B0604020202020204" pitchFamily="34" charset="0"/>
              </a:rPr>
              <a:t>’</a:t>
            </a:r>
            <a:r>
              <a:rPr lang="uz-Cyrl-UZ" sz="3200" dirty="0" smtClean="0">
                <a:latin typeface="Arial" panose="020B0604020202020204" pitchFamily="34" charset="0"/>
                <a:cs typeface="Arial" panose="020B0604020202020204" pitchFamily="34" charset="0"/>
              </a:rPr>
              <a:t>yuterlar</a:t>
            </a:r>
            <a:r>
              <a:rPr lang="en-US" sz="3200" dirty="0">
                <a:latin typeface="Arial" panose="020B0604020202020204" pitchFamily="34" charset="0"/>
                <a:cs typeface="Arial" panose="020B0604020202020204" pitchFamily="34" charset="0"/>
              </a:rPr>
              <a:t>;</a:t>
            </a:r>
            <a:endParaRPr lang="ru-RU" sz="3200" dirty="0">
              <a:latin typeface="Arial" panose="020B0604020202020204" pitchFamily="34" charset="0"/>
              <a:cs typeface="Arial" panose="020B0604020202020204" pitchFamily="34" charset="0"/>
            </a:endParaRPr>
          </a:p>
          <a:p>
            <a:pPr lvl="0"/>
            <a:r>
              <a:rPr lang="kk-KZ" sz="3200" dirty="0">
                <a:latin typeface="Arial" panose="020B0604020202020204" pitchFamily="34" charset="0"/>
                <a:cs typeface="Arial" panose="020B0604020202020204" pitchFamily="34" charset="0"/>
              </a:rPr>
              <a:t>planshetlar</a:t>
            </a:r>
            <a:r>
              <a:rPr lang="en-US" sz="3200" dirty="0">
                <a:latin typeface="Arial" panose="020B0604020202020204" pitchFamily="34" charset="0"/>
                <a:cs typeface="Arial" panose="020B0604020202020204" pitchFamily="34" charset="0"/>
              </a:rPr>
              <a:t>;</a:t>
            </a:r>
            <a:endParaRPr lang="ru-RU" sz="3200" dirty="0">
              <a:latin typeface="Arial" panose="020B0604020202020204" pitchFamily="34" charset="0"/>
              <a:cs typeface="Arial" panose="020B0604020202020204" pitchFamily="34" charset="0"/>
            </a:endParaRPr>
          </a:p>
          <a:p>
            <a:pPr lvl="0"/>
            <a:r>
              <a:rPr lang="kk-KZ" sz="3200" dirty="0">
                <a:latin typeface="Arial" panose="020B0604020202020204" pitchFamily="34" charset="0"/>
                <a:cs typeface="Arial" panose="020B0604020202020204" pitchFamily="34" charset="0"/>
              </a:rPr>
              <a:t>mobil qurilmalar.</a:t>
            </a:r>
            <a:endParaRPr lang="ru-RU" sz="3200" dirty="0">
              <a:latin typeface="Arial" panose="020B0604020202020204" pitchFamily="34" charset="0"/>
              <a:cs typeface="Arial" panose="020B0604020202020204" pitchFamily="34" charset="0"/>
            </a:endParaRPr>
          </a:p>
        </p:txBody>
      </p:sp>
      <p:sp>
        <p:nvSpPr>
          <p:cNvPr id="2" name="5-конечная звезда 1"/>
          <p:cNvSpPr/>
          <p:nvPr/>
        </p:nvSpPr>
        <p:spPr>
          <a:xfrm>
            <a:off x="184245" y="1282890"/>
            <a:ext cx="457200" cy="45037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5-конечная звезда 6"/>
          <p:cNvSpPr/>
          <p:nvPr/>
        </p:nvSpPr>
        <p:spPr>
          <a:xfrm>
            <a:off x="203580" y="1885666"/>
            <a:ext cx="457200" cy="45037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5-конечная звезда 7"/>
          <p:cNvSpPr/>
          <p:nvPr/>
        </p:nvSpPr>
        <p:spPr>
          <a:xfrm>
            <a:off x="260445" y="2474794"/>
            <a:ext cx="457200" cy="45037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7156" y="1508078"/>
            <a:ext cx="3628946" cy="2490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8998" y="3998794"/>
            <a:ext cx="4169587" cy="2606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93890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wipe(down)">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wipe(down)">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inVertic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Vertical)">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P spid="2"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204717" y="272955"/>
            <a:ext cx="11750722" cy="6585045"/>
          </a:xfrm>
          <a:solidFill>
            <a:schemeClr val="accent1">
              <a:lumMod val="20000"/>
              <a:lumOff val="80000"/>
            </a:schemeClr>
          </a:solidFill>
        </p:spPr>
        <p:txBody>
          <a:bodyPr/>
          <a:lstStyle/>
          <a:p>
            <a:r>
              <a:rPr lang="uz-Cyrl-UZ" sz="2800" dirty="0">
                <a:latin typeface="Arial" panose="020B0604020202020204" pitchFamily="34" charset="0"/>
                <a:cs typeface="Arial" panose="020B0604020202020204" pitchFamily="34" charset="0"/>
              </a:rPr>
              <a:t>Bugungi kunda umumta’lim maktablarida o‘qitiladigan barcha fanlar qatorida geografiya fanidan ham barcha sinflar kesimida elektron darsliklar yaratilgan bo‘lib, ushbu elektron darsliklar an’anaviy darsliklarga qaraganda, o‘quv materiallarini namoyish qilish uchun keng imkoniyatlar yaratadi. Ushbu elektron darsliklar o‘quvchilarning geografiya fanidan ko‘proq mustaqil ishlashlari uchun mo‘ljallangan didaktik funksiyalarni bajarish bilan bir qatorda, o‘quv jarayoniga qo‘yilgan barcha talablarga javob bera oladi. S</a:t>
            </a:r>
            <a:r>
              <a:rPr lang="en-US" sz="2800" dirty="0">
                <a:latin typeface="Arial" panose="020B0604020202020204" pitchFamily="34" charset="0"/>
                <a:cs typeface="Arial" panose="020B0604020202020204" pitchFamily="34" charset="0"/>
              </a:rPr>
              <a:t>h</a:t>
            </a:r>
            <a:r>
              <a:rPr lang="uz-Cyrl-UZ" sz="2800" dirty="0">
                <a:latin typeface="Arial" panose="020B0604020202020204" pitchFamily="34" charset="0"/>
                <a:cs typeface="Arial" panose="020B0604020202020204" pitchFamily="34" charset="0"/>
              </a:rPr>
              <a:t>uningdek, o‘quvchilarning geografiya fanidan intellektual qobiliyatlarini va ularning ta’lim jarayonlarida faol ishtirok etishlarini ta’minlaydi. </a:t>
            </a:r>
            <a:endParaRPr lang="ru-RU" sz="2800" dirty="0">
              <a:latin typeface="Arial" panose="020B0604020202020204" pitchFamily="34" charset="0"/>
              <a:cs typeface="Arial" panose="020B0604020202020204" pitchFamily="34" charset="0"/>
            </a:endParaRPr>
          </a:p>
          <a:p>
            <a:r>
              <a:rPr lang="uz-Cyrl-UZ" sz="2800" dirty="0">
                <a:latin typeface="Arial" panose="020B0604020202020204" pitchFamily="34" charset="0"/>
                <a:cs typeface="Arial" panose="020B0604020202020204" pitchFamily="34" charset="0"/>
              </a:rPr>
              <a:t>Geografiya fanidan </a:t>
            </a:r>
            <a:r>
              <a:rPr lang="uz-Cyrl-UZ" sz="2800" b="1" dirty="0">
                <a:latin typeface="Arial" panose="020B0604020202020204" pitchFamily="34" charset="0"/>
                <a:cs typeface="Arial" panose="020B0604020202020204" pitchFamily="34" charset="0"/>
              </a:rPr>
              <a:t>elektron darsliklar </a:t>
            </a:r>
            <a:r>
              <a:rPr lang="uz-Cyrl-UZ" sz="2800" dirty="0">
                <a:latin typeface="Arial" panose="020B0604020202020204" pitchFamily="34" charset="0"/>
                <a:cs typeface="Arial" panose="020B0604020202020204" pitchFamily="34" charset="0"/>
              </a:rPr>
              <a:t>asosida  o‘quv jarayonini tashkil qilish o‘quv materiallarini fanning so‘nggi yutuqlari asosida tezkor yangilab borish va shunga o‘xshash bir qator afzalliklar tug‘diradiki, an’anaviy darslikdan elektron darslikning ustunligi uning «intellektual» kuchga ega bo‘lishi bilan bir qatorda, ma’lumotlarni o‘z vaqtida va kerakli joyda taqdim etish imkoniyatiga ega ekanligida yaqqol seziladi.</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99356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3C03C1D-4388-4C08-A224-B5F5694425A9}"/>
              </a:ext>
            </a:extLst>
          </p:cNvPr>
          <p:cNvSpPr>
            <a:spLocks noGrp="1"/>
          </p:cNvSpPr>
          <p:nvPr>
            <p:ph type="title"/>
          </p:nvPr>
        </p:nvSpPr>
        <p:spPr>
          <a:xfrm>
            <a:off x="232012" y="163772"/>
            <a:ext cx="11659421" cy="1187355"/>
          </a:xfrm>
          <a:solidFill>
            <a:srgbClr val="0070C0"/>
          </a:solidFill>
        </p:spPr>
        <p:txBody>
          <a:bodyPr>
            <a:noAutofit/>
          </a:bodyPr>
          <a:lstStyle/>
          <a:p>
            <a:pPr lvl="0" algn="ctr"/>
            <a:r>
              <a:rPr lang="uz-Cyrl-UZ" sz="3600" b="1" dirty="0">
                <a:solidFill>
                  <a:schemeClr val="bg1"/>
                </a:solidFill>
                <a:latin typeface="Arial" panose="020B0604020202020204" pitchFamily="34" charset="0"/>
                <a:cs typeface="Arial" panose="020B0604020202020204" pitchFamily="34" charset="0"/>
              </a:rPr>
              <a:t>Geografiya ta’limida elektron darslikni qo‘llashning ijobiy jihatlari</a:t>
            </a:r>
            <a:endParaRPr lang="ru-RU" sz="3600"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96CA2D24-5C66-46CD-A876-430EB4313DB2}"/>
              </a:ext>
            </a:extLst>
          </p:cNvPr>
          <p:cNvSpPr>
            <a:spLocks noGrp="1"/>
          </p:cNvSpPr>
          <p:nvPr>
            <p:ph type="body" sz="quarter" idx="14"/>
          </p:nvPr>
        </p:nvSpPr>
        <p:spPr>
          <a:xfrm>
            <a:off x="272955" y="1392072"/>
            <a:ext cx="11723427" cy="5363570"/>
          </a:xfrm>
          <a:solidFill>
            <a:schemeClr val="accent1">
              <a:lumMod val="20000"/>
              <a:lumOff val="80000"/>
            </a:schemeClr>
          </a:solidFill>
        </p:spPr>
        <p:txBody>
          <a:bodyPr/>
          <a:lstStyle/>
          <a:p>
            <a:pPr>
              <a:lnSpc>
                <a:spcPct val="100000"/>
              </a:lnSpc>
            </a:pPr>
            <a:r>
              <a:rPr lang="uz-Cyrl-UZ" sz="2800" b="1" dirty="0">
                <a:latin typeface="Arial" panose="020B0604020202020204" pitchFamily="34" charset="0"/>
                <a:cs typeface="Arial" panose="020B0604020202020204" pitchFamily="34" charset="0"/>
              </a:rPr>
              <a:t>Geografiya ta’limida elektron darslikni qo‘llashning ijobiy jihatlari quyidagilardan iborat: </a:t>
            </a:r>
            <a:endParaRPr lang="ru-RU" sz="2800" b="1" dirty="0">
              <a:latin typeface="Arial" panose="020B0604020202020204" pitchFamily="34" charset="0"/>
              <a:cs typeface="Arial" panose="020B0604020202020204" pitchFamily="34" charset="0"/>
            </a:endParaRPr>
          </a:p>
          <a:p>
            <a:pPr>
              <a:lnSpc>
                <a:spcPct val="100000"/>
              </a:lnSpc>
            </a:pPr>
            <a:r>
              <a:rPr lang="uz-Cyrl-UZ" sz="2800" dirty="0">
                <a:latin typeface="Arial" panose="020B0604020202020204" pitchFamily="34" charset="0"/>
                <a:cs typeface="Arial" panose="020B0604020202020204" pitchFamily="34" charset="0"/>
              </a:rPr>
              <a:t> - uni yaratishning qulayligi;</a:t>
            </a:r>
            <a:endParaRPr lang="ru-RU" sz="2800" dirty="0">
              <a:latin typeface="Arial" panose="020B0604020202020204" pitchFamily="34" charset="0"/>
              <a:cs typeface="Arial" panose="020B0604020202020204" pitchFamily="34" charset="0"/>
            </a:endParaRPr>
          </a:p>
          <a:p>
            <a:pPr>
              <a:lnSpc>
                <a:spcPct val="100000"/>
              </a:lnSpc>
            </a:pPr>
            <a:r>
              <a:rPr lang="uz-Cyrl-UZ" sz="2800" dirty="0">
                <a:latin typeface="Arial" panose="020B0604020202020204" pitchFamily="34" charset="0"/>
                <a:cs typeface="Arial" panose="020B0604020202020204" pitchFamily="34" charset="0"/>
              </a:rPr>
              <a:t> - ta’lim oluvchilarda tabiat va jamiyat o‘rtasidagi munosabatlar, geografik voqea va hodisalar, tabiiy geografik jarayonlar haqida yanada ko‘proq ma’lumotlarga ega bo‘lish imkoniyatining  mavjudligi;</a:t>
            </a:r>
            <a:endParaRPr lang="ru-RU" sz="2800" dirty="0">
              <a:latin typeface="Arial" panose="020B0604020202020204" pitchFamily="34" charset="0"/>
              <a:cs typeface="Arial" panose="020B0604020202020204" pitchFamily="34" charset="0"/>
            </a:endParaRPr>
          </a:p>
          <a:p>
            <a:pPr>
              <a:lnSpc>
                <a:spcPct val="100000"/>
              </a:lnSpc>
            </a:pPr>
            <a:r>
              <a:rPr lang="uz-Cyrl-UZ" sz="2800" dirty="0">
                <a:latin typeface="Arial" panose="020B0604020202020204" pitchFamily="34" charset="0"/>
                <a:cs typeface="Arial" panose="020B0604020202020204" pitchFamily="34" charset="0"/>
              </a:rPr>
              <a:t> - cheklanmagan miqdorda va tezlikda ko‘paytirish imkoniyati;</a:t>
            </a:r>
            <a:endParaRPr lang="ru-RU" sz="2800" dirty="0">
              <a:latin typeface="Arial" panose="020B0604020202020204" pitchFamily="34" charset="0"/>
              <a:cs typeface="Arial" panose="020B0604020202020204" pitchFamily="34" charset="0"/>
            </a:endParaRPr>
          </a:p>
          <a:p>
            <a:pPr>
              <a:lnSpc>
                <a:spcPct val="100000"/>
              </a:lnSpc>
            </a:pPr>
            <a:r>
              <a:rPr lang="uz-Cyrl-UZ" sz="2800" dirty="0">
                <a:latin typeface="Arial" panose="020B0604020202020204" pitchFamily="34" charset="0"/>
                <a:cs typeface="Arial" panose="020B0604020202020204" pitchFamily="34" charset="0"/>
              </a:rPr>
              <a:t> - uni doimiy tahrir qilib turish imkoniyatining mavjudligi; </a:t>
            </a:r>
            <a:endParaRPr lang="ru-RU" sz="2800" dirty="0">
              <a:latin typeface="Arial" panose="020B0604020202020204" pitchFamily="34" charset="0"/>
              <a:cs typeface="Arial" panose="020B0604020202020204" pitchFamily="34" charset="0"/>
            </a:endParaRPr>
          </a:p>
          <a:p>
            <a:pPr>
              <a:lnSpc>
                <a:spcPct val="100000"/>
              </a:lnSpc>
            </a:pPr>
            <a:r>
              <a:rPr lang="uz-Cyrl-UZ" sz="2800" dirty="0">
                <a:latin typeface="Arial" panose="020B0604020202020204" pitchFamily="34" charset="0"/>
                <a:cs typeface="Arial" panose="020B0604020202020204" pitchFamily="34" charset="0"/>
              </a:rPr>
              <a:t> - juda kam xarajatlar bilan yaratishning mumkinligi;</a:t>
            </a:r>
            <a:endParaRPr lang="ru-RU" sz="2800" dirty="0">
              <a:latin typeface="Arial" panose="020B0604020202020204" pitchFamily="34" charset="0"/>
              <a:cs typeface="Arial" panose="020B0604020202020204" pitchFamily="34" charset="0"/>
            </a:endParaRPr>
          </a:p>
          <a:p>
            <a:pPr>
              <a:lnSpc>
                <a:spcPct val="100000"/>
              </a:lnSpc>
            </a:pPr>
            <a:r>
              <a:rPr lang="uz-Cyrl-UZ" sz="2800" dirty="0">
                <a:latin typeface="Arial" panose="020B0604020202020204" pitchFamily="34" charset="0"/>
                <a:cs typeface="Arial" panose="020B0604020202020204" pitchFamily="34" charset="0"/>
              </a:rPr>
              <a:t> </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33836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Effect transition="in" filter="wipe(down)">
                                      <p:cBhvr>
                                        <p:cTn id="14" dur="500"/>
                                        <p:tgtEl>
                                          <p:spTgt spid="6">
                                            <p:bg/>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down)">
                                      <p:cBhvr>
                                        <p:cTn id="19" dur="5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500"/>
                                        <p:tgtEl>
                                          <p:spTgt spid="6">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animEffect transition="in" filter="wipe(down)">
                                      <p:cBhvr>
                                        <p:cTn id="29" dur="500"/>
                                        <p:tgtEl>
                                          <p:spTgt spid="6">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6">
                                            <p:txEl>
                                              <p:pRg st="3" end="3"/>
                                            </p:txEl>
                                          </p:spTgt>
                                        </p:tgtEl>
                                        <p:attrNameLst>
                                          <p:attrName>style.visibility</p:attrName>
                                        </p:attrNameLst>
                                      </p:cBhvr>
                                      <p:to>
                                        <p:strVal val="visible"/>
                                      </p:to>
                                    </p:set>
                                    <p:animEffect transition="in" filter="wipe(down)">
                                      <p:cBhvr>
                                        <p:cTn id="34" dur="5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Effect transition="in" filter="wipe(down)">
                                      <p:cBhvr>
                                        <p:cTn id="39" dur="500"/>
                                        <p:tgtEl>
                                          <p:spTgt spid="6">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6">
                                            <p:txEl>
                                              <p:pRg st="5" end="5"/>
                                            </p:txEl>
                                          </p:spTgt>
                                        </p:tgtEl>
                                        <p:attrNameLst>
                                          <p:attrName>style.visibility</p:attrName>
                                        </p:attrNameLst>
                                      </p:cBhvr>
                                      <p:to>
                                        <p:strVal val="visible"/>
                                      </p:to>
                                    </p:set>
                                    <p:animEffect transition="in" filter="wipe(down)">
                                      <p:cBhvr>
                                        <p:cTn id="44" dur="500"/>
                                        <p:tgtEl>
                                          <p:spTgt spid="6">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Effect transition="in" filter="wipe(down)">
                                      <p:cBhvr>
                                        <p:cTn id="49"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3C03C1D-4388-4C08-A224-B5F5694425A9}"/>
              </a:ext>
            </a:extLst>
          </p:cNvPr>
          <p:cNvSpPr>
            <a:spLocks noGrp="1"/>
          </p:cNvSpPr>
          <p:nvPr>
            <p:ph type="title"/>
          </p:nvPr>
        </p:nvSpPr>
        <p:spPr>
          <a:xfrm>
            <a:off x="232012" y="163773"/>
            <a:ext cx="11659421" cy="846162"/>
          </a:xfrm>
          <a:solidFill>
            <a:srgbClr val="0070C0"/>
          </a:solidFill>
        </p:spPr>
        <p:txBody>
          <a:bodyPr>
            <a:noAutofit/>
          </a:bodyPr>
          <a:lstStyle/>
          <a:p>
            <a:pPr lvl="0" algn="ctr"/>
            <a:r>
              <a:rPr lang="uz-Cyrl-UZ" sz="2800" b="1" dirty="0">
                <a:solidFill>
                  <a:schemeClr val="bg1"/>
                </a:solidFill>
                <a:latin typeface="Arial" panose="020B0604020202020204" pitchFamily="34" charset="0"/>
                <a:cs typeface="Arial" panose="020B0604020202020204" pitchFamily="34" charset="0"/>
              </a:rPr>
              <a:t>Geografiya ta’limida elektron darslikni qo‘llashning ijobiy jihatlari</a:t>
            </a:r>
            <a:endParaRPr lang="ru-RU" sz="2800"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96CA2D24-5C66-46CD-A876-430EB4313DB2}"/>
              </a:ext>
            </a:extLst>
          </p:cNvPr>
          <p:cNvSpPr>
            <a:spLocks noGrp="1"/>
          </p:cNvSpPr>
          <p:nvPr>
            <p:ph type="body" sz="quarter" idx="14"/>
          </p:nvPr>
        </p:nvSpPr>
        <p:spPr>
          <a:xfrm>
            <a:off x="272955" y="1119116"/>
            <a:ext cx="11723427" cy="5636526"/>
          </a:xfrm>
          <a:solidFill>
            <a:schemeClr val="accent1">
              <a:lumMod val="20000"/>
              <a:lumOff val="80000"/>
            </a:schemeClr>
          </a:solidFill>
        </p:spPr>
        <p:txBody>
          <a:bodyPr/>
          <a:lstStyle/>
          <a:p>
            <a:pPr>
              <a:lnSpc>
                <a:spcPct val="100000"/>
              </a:lnSpc>
            </a:pPr>
            <a:r>
              <a:rPr lang="uz-Cyrl-UZ" sz="2400" dirty="0">
                <a:latin typeface="Arial" panose="020B0604020202020204" pitchFamily="34" charset="0"/>
                <a:cs typeface="Arial" panose="020B0604020202020204" pitchFamily="34" charset="0"/>
              </a:rPr>
              <a:t>- geografik voqea va hodisalarni grafik, ovozli, animatsiya, video tasvirlardan foydalanib o‘tish imkoniyatining mavjudligi;</a:t>
            </a:r>
            <a:endParaRPr lang="ru-RU" sz="2400" dirty="0">
              <a:latin typeface="Arial" panose="020B0604020202020204" pitchFamily="34" charset="0"/>
              <a:cs typeface="Arial" panose="020B0604020202020204" pitchFamily="34" charset="0"/>
            </a:endParaRPr>
          </a:p>
          <a:p>
            <a:pPr>
              <a:lnSpc>
                <a:spcPct val="100000"/>
              </a:lnSpc>
            </a:pPr>
            <a:r>
              <a:rPr lang="uz-Cyrl-UZ" sz="2400" dirty="0">
                <a:latin typeface="Arial" panose="020B0604020202020204" pitchFamily="34" charset="0"/>
                <a:cs typeface="Arial" panose="020B0604020202020204" pitchFamily="34" charset="0"/>
              </a:rPr>
              <a:t> - geografik ma’lumotlar va materiallar bilan tanishishning qulayligi, zarur ma’lumotlarni qisqa muddatda topish mumkinligi;</a:t>
            </a:r>
            <a:endParaRPr lang="ru-RU" sz="2400" dirty="0">
              <a:latin typeface="Arial" panose="020B0604020202020204" pitchFamily="34" charset="0"/>
              <a:cs typeface="Arial" panose="020B0604020202020204" pitchFamily="34" charset="0"/>
            </a:endParaRPr>
          </a:p>
          <a:p>
            <a:pPr>
              <a:lnSpc>
                <a:spcPct val="100000"/>
              </a:lnSpc>
            </a:pPr>
            <a:r>
              <a:rPr lang="uz-Cyrl-UZ" sz="2400" dirty="0">
                <a:latin typeface="Arial" panose="020B0604020202020204" pitchFamily="34" charset="0"/>
                <a:cs typeface="Arial" panose="020B0604020202020204" pitchFamily="34" charset="0"/>
              </a:rPr>
              <a:t>- o‘qituvchilar bilim saviyasini oshirish, geografiyadan masala va mashqlarni bajarish, o‘quvchilarda geografik xaritalar bilan ishlash ko‘nikmalarini shakllantirish, geografik ob’ektlar nomlarini to‘g‘ri qo‘llash ko‘nikmalarining shakllantirilishi. </a:t>
            </a:r>
            <a:endParaRPr lang="ru-RU" sz="2400" dirty="0">
              <a:latin typeface="Arial" panose="020B0604020202020204" pitchFamily="34" charset="0"/>
              <a:cs typeface="Arial" panose="020B0604020202020204" pitchFamily="34" charset="0"/>
            </a:endParaRPr>
          </a:p>
          <a:p>
            <a:pPr>
              <a:lnSpc>
                <a:spcPct val="100000"/>
              </a:lnSpc>
            </a:pPr>
            <a:r>
              <a:rPr lang="uz-Cyrl-UZ" sz="2400" dirty="0" smtClean="0">
                <a:latin typeface="Arial" panose="020B0604020202020204" pitchFamily="34" charset="0"/>
                <a:cs typeface="Arial" panose="020B0604020202020204" pitchFamily="34" charset="0"/>
              </a:rPr>
              <a:t> </a:t>
            </a:r>
            <a:r>
              <a:rPr lang="uz-Cyrl-UZ" sz="2400" dirty="0">
                <a:latin typeface="Arial" panose="020B0604020202020204" pitchFamily="34" charset="0"/>
                <a:cs typeface="Arial" panose="020B0604020202020204" pitchFamily="34" charset="0"/>
              </a:rPr>
              <a:t>- geografik ma’lumotlar va materiallar bilan tanishishning qulayligi, zarur ma’lumotlarni qisqa muddatda topish mumkinligi;</a:t>
            </a:r>
            <a:endParaRPr lang="ru-RU" sz="2400" dirty="0">
              <a:latin typeface="Arial" panose="020B0604020202020204" pitchFamily="34" charset="0"/>
              <a:cs typeface="Arial" panose="020B0604020202020204" pitchFamily="34" charset="0"/>
            </a:endParaRPr>
          </a:p>
          <a:p>
            <a:pPr>
              <a:lnSpc>
                <a:spcPct val="100000"/>
              </a:lnSpc>
            </a:pPr>
            <a:r>
              <a:rPr lang="uz-Cyrl-UZ" sz="2400" dirty="0">
                <a:latin typeface="Arial" panose="020B0604020202020204" pitchFamily="34" charset="0"/>
                <a:cs typeface="Arial" panose="020B0604020202020204" pitchFamily="34" charset="0"/>
              </a:rPr>
              <a:t>- o‘qituvchilar bilim saviyasini oshirish, geografiyadan masala va mashqlarni bajarish, o‘quvchilarda geografik xaritalar bilan ishlash ko‘nikmalarini shakllantirish, geografik ob’ektlar nomlarini to‘g‘ri qo‘llash ko‘nikmalarining shakllantirilishi. </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83460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Effect transition="in" filter="wipe(down)">
                                      <p:cBhvr>
                                        <p:cTn id="14" dur="500"/>
                                        <p:tgtEl>
                                          <p:spTgt spid="6">
                                            <p:bg/>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down)">
                                      <p:cBhvr>
                                        <p:cTn id="19" dur="5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500"/>
                                        <p:tgtEl>
                                          <p:spTgt spid="6">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animEffect transition="in" filter="wipe(down)">
                                      <p:cBhvr>
                                        <p:cTn id="29" dur="500"/>
                                        <p:tgtEl>
                                          <p:spTgt spid="6">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6">
                                            <p:txEl>
                                              <p:pRg st="3" end="3"/>
                                            </p:txEl>
                                          </p:spTgt>
                                        </p:tgtEl>
                                        <p:attrNameLst>
                                          <p:attrName>style.visibility</p:attrName>
                                        </p:attrNameLst>
                                      </p:cBhvr>
                                      <p:to>
                                        <p:strVal val="visible"/>
                                      </p:to>
                                    </p:set>
                                    <p:animEffect transition="in" filter="wipe(down)">
                                      <p:cBhvr>
                                        <p:cTn id="34" dur="5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Effect transition="in" filter="wipe(down)">
                                      <p:cBhvr>
                                        <p:cTn id="39"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36478" y="136478"/>
            <a:ext cx="12055522" cy="6721522"/>
          </a:xfrm>
          <a:solidFill>
            <a:schemeClr val="accent1">
              <a:lumMod val="40000"/>
              <a:lumOff val="60000"/>
            </a:schemeClr>
          </a:solidFill>
        </p:spPr>
        <p:txBody>
          <a:bodyPr>
            <a:noAutofit/>
          </a:bodyPr>
          <a:lstStyle/>
          <a:p>
            <a:pPr lvl="0"/>
            <a:r>
              <a:rPr lang="en-US" sz="3200" b="1" dirty="0" err="1">
                <a:latin typeface="Arial" panose="020B0604020202020204" pitchFamily="34" charset="0"/>
                <a:cs typeface="Arial" panose="020B0604020202020204" pitchFamily="34" charset="0"/>
              </a:rPr>
              <a:t>Nazorat</a:t>
            </a:r>
            <a:r>
              <a:rPr lang="en-US" sz="3200" b="1" dirty="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savollari</a:t>
            </a:r>
            <a:r>
              <a:rPr lang="en-US" sz="3200" b="1" dirty="0" smtClean="0">
                <a:latin typeface="Arial" panose="020B0604020202020204" pitchFamily="34" charset="0"/>
                <a:cs typeface="Arial" panose="020B0604020202020204" pitchFamily="34" charset="0"/>
              </a:rPr>
              <a:t>:</a:t>
            </a:r>
            <a:br>
              <a:rPr lang="en-US" sz="3200" b="1" dirty="0" smtClean="0">
                <a:latin typeface="Arial" panose="020B0604020202020204" pitchFamily="34" charset="0"/>
                <a:cs typeface="Arial" panose="020B0604020202020204" pitchFamily="34" charset="0"/>
              </a:rPr>
            </a:b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1. </a:t>
            </a:r>
            <a:r>
              <a:rPr lang="uz-Cyrl-UZ" sz="3200" dirty="0" smtClean="0">
                <a:latin typeface="Arial" panose="020B0604020202020204" pitchFamily="34" charset="0"/>
                <a:cs typeface="Arial" panose="020B0604020202020204" pitchFamily="34" charset="0"/>
              </a:rPr>
              <a:t>Multimediali </a:t>
            </a:r>
            <a:r>
              <a:rPr lang="uz-Cyrl-UZ" sz="3200" dirty="0">
                <a:latin typeface="Arial" panose="020B0604020202020204" pitchFamily="34" charset="0"/>
                <a:cs typeface="Arial" panose="020B0604020202020204" pitchFamily="34" charset="0"/>
              </a:rPr>
              <a:t>elektron – o‘quv qo‘llanma qanday afzalliklarga ega?</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2. </a:t>
            </a:r>
            <a:r>
              <a:rPr lang="uz-Cyrl-UZ" sz="3200" dirty="0" smtClean="0">
                <a:latin typeface="Arial" panose="020B0604020202020204" pitchFamily="34" charset="0"/>
                <a:cs typeface="Arial" panose="020B0604020202020204" pitchFamily="34" charset="0"/>
              </a:rPr>
              <a:t>Elektron </a:t>
            </a:r>
            <a:r>
              <a:rPr lang="uz-Cyrl-UZ" sz="3200" dirty="0">
                <a:latin typeface="Arial" panose="020B0604020202020204" pitchFamily="34" charset="0"/>
                <a:cs typeface="Arial" panose="020B0604020202020204" pitchFamily="34" charset="0"/>
              </a:rPr>
              <a:t>shaklidagi o‘quv – uslubiy materiallar deganda nimani tushunasiz?</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3. </a:t>
            </a:r>
            <a:r>
              <a:rPr lang="uz-Cyrl-UZ" sz="3200" dirty="0" smtClean="0">
                <a:latin typeface="Arial" panose="020B0604020202020204" pitchFamily="34" charset="0"/>
                <a:cs typeface="Arial" panose="020B0604020202020204" pitchFamily="34" charset="0"/>
              </a:rPr>
              <a:t>Elektron </a:t>
            </a:r>
            <a:r>
              <a:rPr lang="uz-Cyrl-UZ" sz="3200" dirty="0">
                <a:latin typeface="Arial" panose="020B0604020202020204" pitchFamily="34" charset="0"/>
                <a:cs typeface="Arial" panose="020B0604020202020204" pitchFamily="34" charset="0"/>
              </a:rPr>
              <a:t>darslik qanday uslubiy talablarni koniktirishi kerak?</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4. </a:t>
            </a:r>
            <a:r>
              <a:rPr lang="uz-Cyrl-UZ" sz="3200" dirty="0" smtClean="0">
                <a:latin typeface="Arial" panose="020B0604020202020204" pitchFamily="34" charset="0"/>
                <a:cs typeface="Arial" panose="020B0604020202020204" pitchFamily="34" charset="0"/>
              </a:rPr>
              <a:t>Geografiya </a:t>
            </a:r>
            <a:r>
              <a:rPr lang="uz-Cyrl-UZ" sz="3200" dirty="0">
                <a:latin typeface="Arial" panose="020B0604020202020204" pitchFamily="34" charset="0"/>
                <a:cs typeface="Arial" panose="020B0604020202020204" pitchFamily="34" charset="0"/>
              </a:rPr>
              <a:t>fanidan qanday elektron darsliklar yaratilgan?</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5. </a:t>
            </a:r>
            <a:r>
              <a:rPr lang="en-US" sz="3200" dirty="0" err="1" smtClean="0">
                <a:latin typeface="Arial" panose="020B0604020202020204" pitchFamily="34" charset="0"/>
                <a:cs typeface="Arial" panose="020B0604020202020204" pitchFamily="34" charset="0"/>
              </a:rPr>
              <a:t>Elektron</a:t>
            </a: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darslik</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moslashuvchanligining</a:t>
            </a:r>
            <a:r>
              <a:rPr lang="en-US" sz="3200" dirty="0">
                <a:latin typeface="Arial" panose="020B0604020202020204" pitchFamily="34" charset="0"/>
                <a:cs typeface="Arial" panose="020B0604020202020204" pitchFamily="34" charset="0"/>
              </a:rPr>
              <a:t> </a:t>
            </a:r>
            <a:r>
              <a:rPr lang="uz-Cyrl-UZ" sz="3200" dirty="0">
                <a:latin typeface="Arial" panose="020B0604020202020204" pitchFamily="34" charset="0"/>
                <a:cs typeface="Arial" panose="020B0604020202020204" pitchFamily="34" charset="0"/>
              </a:rPr>
              <a:t>nech</a:t>
            </a:r>
            <a:r>
              <a:rPr lang="en-US" sz="3200" dirty="0">
                <a:latin typeface="Arial" panose="020B0604020202020204" pitchFamily="34" charset="0"/>
                <a:cs typeface="Arial" panose="020B0604020202020204" pitchFamily="34" charset="0"/>
              </a:rPr>
              <a:t>a </a:t>
            </a:r>
            <a:r>
              <a:rPr lang="en-US" sz="3200" dirty="0" err="1">
                <a:latin typeface="Arial" panose="020B0604020202020204" pitchFamily="34" charset="0"/>
                <a:cs typeface="Arial" panose="020B0604020202020204" pitchFamily="34" charset="0"/>
              </a:rPr>
              <a:t>darajasi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mavjud</a:t>
            </a:r>
            <a:r>
              <a:rPr lang="uz-Cyrl-UZ" sz="3200" dirty="0">
                <a:latin typeface="Arial" panose="020B0604020202020204" pitchFamily="34" charset="0"/>
                <a:cs typeface="Arial" panose="020B0604020202020204" pitchFamily="34" charset="0"/>
              </a:rPr>
              <a:t>?</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6. </a:t>
            </a:r>
            <a:r>
              <a:rPr lang="uz-Cyrl-UZ" sz="3200" dirty="0" smtClean="0">
                <a:latin typeface="Arial" panose="020B0604020202020204" pitchFamily="34" charset="0"/>
                <a:cs typeface="Arial" panose="020B0604020202020204" pitchFamily="34" charset="0"/>
              </a:rPr>
              <a:t>Geografiya </a:t>
            </a:r>
            <a:r>
              <a:rPr lang="uz-Cyrl-UZ" sz="3200" dirty="0">
                <a:latin typeface="Arial" panose="020B0604020202020204" pitchFamily="34" charset="0"/>
                <a:cs typeface="Arial" panose="020B0604020202020204" pitchFamily="34" charset="0"/>
              </a:rPr>
              <a:t>ta’limida elektron darslikni qo‘llashning ijobiy jihatlari nimalardan iborat?</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uz-Cyrl-UZ" sz="3200" dirty="0">
                <a:latin typeface="Arial" panose="020B0604020202020204" pitchFamily="34" charset="0"/>
                <a:cs typeface="Arial" panose="020B0604020202020204" pitchFamily="34" charset="0"/>
              </a:rPr>
              <a:t> </a:t>
            </a:r>
            <a:endParaRPr lang="ru-RU"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6756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47595" y="4437112"/>
            <a:ext cx="6923973" cy="1569660"/>
          </a:xfrm>
          <a:prstGeom prst="rect">
            <a:avLst/>
          </a:prstGeom>
          <a:effectLst>
            <a:outerShdw blurRad="50800" dist="50800" dir="5400000" algn="ctr" rotWithShape="0">
              <a:srgbClr val="000000">
                <a:alpha val="88000"/>
              </a:srgbClr>
            </a:outerShdw>
          </a:effectLst>
        </p:spPr>
        <p:txBody>
          <a:bodyPr wrap="square">
            <a:spAutoFit/>
          </a:bodyPr>
          <a:lstStyle/>
          <a:p>
            <a:pPr algn="ctr"/>
            <a:r>
              <a:rPr lang="en-US" sz="4800" b="1" dirty="0" smtClean="0">
                <a:solidFill>
                  <a:srgbClr val="FFC000"/>
                </a:solidFill>
                <a:latin typeface="Arial" pitchFamily="34" charset="0"/>
                <a:cs typeface="Arial" pitchFamily="34" charset="0"/>
              </a:rPr>
              <a:t>E‘TIBORINGIZ UCHUN RAHMAT</a:t>
            </a:r>
            <a:endParaRPr lang="ru-RU" sz="4800" b="1" dirty="0">
              <a:solidFill>
                <a:srgbClr val="FFC000"/>
              </a:solidFill>
              <a:latin typeface="Arial" pitchFamily="34" charset="0"/>
              <a:cs typeface="Arial" pitchFamily="34" charset="0"/>
            </a:endParaRPr>
          </a:p>
        </p:txBody>
      </p:sp>
      <p:sp>
        <p:nvSpPr>
          <p:cNvPr id="5" name="object 2">
            <a:extLst>
              <a:ext uri="{FF2B5EF4-FFF2-40B4-BE49-F238E27FC236}">
                <a16:creationId xmlns="" xmlns:a16="http://schemas.microsoft.com/office/drawing/2014/main" id="{EE80F0AA-4DF1-4DBF-9AA2-5439157D8912}"/>
              </a:ext>
            </a:extLst>
          </p:cNvPr>
          <p:cNvSpPr/>
          <p:nvPr/>
        </p:nvSpPr>
        <p:spPr>
          <a:xfrm>
            <a:off x="0" y="2"/>
            <a:ext cx="12175448" cy="1124743"/>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pPr algn="ctr"/>
            <a:endParaRPr lang="ru-RU" sz="3600" dirty="0">
              <a:solidFill>
                <a:schemeClr val="bg1"/>
              </a:solidFill>
            </a:endParaRPr>
          </a:p>
        </p:txBody>
      </p:sp>
      <p:pic>
        <p:nvPicPr>
          <p:cNvPr id="1026" name="Picture 2" descr="C:\Documents and Settings\Администратор\Мои документы\Загрузки\scale_1200.png"/>
          <p:cNvPicPr>
            <a:picLocks noChangeAspect="1" noChangeArrowheads="1"/>
          </p:cNvPicPr>
          <p:nvPr/>
        </p:nvPicPr>
        <p:blipFill>
          <a:blip r:embed="rId2" cstate="print"/>
          <a:srcRect/>
          <a:stretch>
            <a:fillRect/>
          </a:stretch>
        </p:blipFill>
        <p:spPr bwMode="auto">
          <a:xfrm>
            <a:off x="4380931" y="620689"/>
            <a:ext cx="4262720" cy="4316859"/>
          </a:xfrm>
          <a:prstGeom prst="rect">
            <a:avLst/>
          </a:prstGeom>
          <a:noFill/>
        </p:spPr>
      </p:pic>
    </p:spTree>
    <p:extLst>
      <p:ext uri="{BB962C8B-B14F-4D97-AF65-F5344CB8AC3E}">
        <p14:creationId xmlns:p14="http://schemas.microsoft.com/office/powerpoint/2010/main" val="8601474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4470</TotalTime>
  <Words>1082</Words>
  <Application>Microsoft Office PowerPoint</Application>
  <PresentationFormat>Произвольный</PresentationFormat>
  <Paragraphs>54</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Презентация PowerPoint</vt:lpstr>
      <vt:lpstr> </vt:lpstr>
      <vt:lpstr>Hozirgi kunda mamlakatimizning yanada taraqqiy etishi, jahonning etakchi rivojlangan davlatlari qatoridan o‘rin olishi ko‘p jihatdan o‘sib kelayotgan yosh-avlodlar qo‘lidadir. Shunday ekan, har bir pedagog bugungi kun yoshlariga ta’lim va tarbiya berishdek mas’uliyatli vazifasini sidqidildan bajarishi, ta’lim jarayonlarini zamonaviy innovatsion va axborot kommunikatsion texnologiyalari asosida sifatli va samarali tashkil etishni taqazo etmoqda. </vt:lpstr>
      <vt:lpstr>Презентация PowerPoint</vt:lpstr>
      <vt:lpstr>Bugungi kunda axborot texnologiyalari jamiyatimiz rivojlanishiga ta’sir etuvchi eng muhim omillardan biri hisoblanadi. Axborot texnologiyalari insoniyat taraqqiyotining turli bosqichlarida ham mavjud bo‘lib, hozirgi zamon axborotlashgan jamiyatning o‘ziga xos xususiyati shundaki, axborot texnologiyalari barcha mavjud texnologiyalar, xususan yangi texnologiyalar orasida etakchi o‘rin egallamoqda. Jumladan,  geografiya fani o‘qituvchilarining malaka oshirish jarayonida elektron darsliklar va ulardan foydalanish ko‘nikmalarining shakllantirilishi umumta’lim maktablarida geografiya darslarining axborot kommunikatsion texnologiyalari asosida samarali tashkil etilishiga asos bo‘lib xizmat qiladi.</vt:lpstr>
      <vt:lpstr>Презентация PowerPoint</vt:lpstr>
      <vt:lpstr>Презентация PowerPoint</vt:lpstr>
      <vt:lpstr>Elektron darslik ma’lum didaktik, pedagogik va psixologik talablarga to‘liq javob berishi kerak. </vt:lpstr>
      <vt:lpstr>Elektron darslik ma’lum didaktik, pedagogik va psixologik talablarga to‘liq javob berishi kerak. </vt:lpstr>
      <vt:lpstr>Презентация PowerPoint</vt:lpstr>
      <vt:lpstr>Презентация PowerPoint</vt:lpstr>
      <vt:lpstr>Geografiya ta’limida elektron darslikni qo‘llashning ijobiy jihatlari</vt:lpstr>
      <vt:lpstr>Geografiya ta’limida elektron darslikni qo‘llashning ijobiy jihatlari</vt:lpstr>
      <vt:lpstr>Nazorat savollari:  1. Multimediali elektron – o‘quv qo‘llanma qanday afzalliklarga ega? 2. Elektron shaklidagi o‘quv – uslubiy materiallar deganda nimani tushunasiz? 3. Elektron darslik qanday uslubiy talablarni koniktirishi kerak? 4. Geografiya fanidan qanday elektron darsliklar yaratilgan? 5. Elektron darslik moslashuvchanligining necha darajasi mavjud? 6. Geografiya ta’limida elektron darslikni qo‘llashning ijobiy jihatlari nimalardan iborat?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Yevrosiyo hududining tabiiy geografik o‘lkalarga bo‘linishi</dc:title>
  <dc:creator>Admin</dc:creator>
  <cp:lastModifiedBy>Acer</cp:lastModifiedBy>
  <cp:revision>821</cp:revision>
  <dcterms:created xsi:type="dcterms:W3CDTF">2020-04-09T12:18:10Z</dcterms:created>
  <dcterms:modified xsi:type="dcterms:W3CDTF">2020-08-19T05:19:12Z</dcterms:modified>
</cp:coreProperties>
</file>