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412" r:id="rId2"/>
    <p:sldId id="411" r:id="rId3"/>
    <p:sldId id="383" r:id="rId4"/>
    <p:sldId id="385" r:id="rId5"/>
    <p:sldId id="389" r:id="rId6"/>
    <p:sldId id="409" r:id="rId7"/>
    <p:sldId id="391" r:id="rId8"/>
    <p:sldId id="399" r:id="rId9"/>
    <p:sldId id="413" r:id="rId10"/>
    <p:sldId id="400" r:id="rId11"/>
    <p:sldId id="402" r:id="rId12"/>
    <p:sldId id="403" r:id="rId13"/>
    <p:sldId id="40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2610CB-8672-47E1-A011-1889F63E0224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CC1EA98-1272-4785-89FC-488299E1BF72}">
      <dgm:prSet phldrT="[Текст]" custT="1"/>
      <dgm:spPr/>
      <dgm:t>
        <a:bodyPr/>
        <a:lstStyle/>
        <a:p>
          <a:r>
            <a:rPr lang="uz-Cyrl-UZ" sz="2000" dirty="0" smtClean="0"/>
            <a:t>1</a:t>
          </a:r>
          <a:endParaRPr lang="ru-RU" sz="2000" dirty="0"/>
        </a:p>
      </dgm:t>
    </dgm:pt>
    <dgm:pt modelId="{F1FD1DF9-20A4-48E3-9F16-1845099582D4}" type="parTrans" cxnId="{28AA7AB1-89DE-46F9-A974-C23B8D791B71}">
      <dgm:prSet/>
      <dgm:spPr/>
      <dgm:t>
        <a:bodyPr/>
        <a:lstStyle/>
        <a:p>
          <a:endParaRPr lang="ru-RU"/>
        </a:p>
      </dgm:t>
    </dgm:pt>
    <dgm:pt modelId="{667874D5-D76C-4726-BE9A-37311C573E3E}" type="sibTrans" cxnId="{28AA7AB1-89DE-46F9-A974-C23B8D791B71}">
      <dgm:prSet/>
      <dgm:spPr/>
      <dgm:t>
        <a:bodyPr/>
        <a:lstStyle/>
        <a:p>
          <a:endParaRPr lang="ru-RU"/>
        </a:p>
      </dgm:t>
    </dgm:pt>
    <dgm:pt modelId="{0160FAB2-2CDC-4F55-ACEF-4E135B53526D}">
      <dgm:prSet phldrT="[Текст]" custT="1"/>
      <dgm:spPr/>
      <dgm:t>
        <a:bodyPr/>
        <a:lstStyle/>
        <a:p>
          <a:r>
            <a:rPr lang="uz-Latn-UZ" sz="2000" dirty="0" smtClean="0">
              <a:latin typeface="Times New Roman" pitchFamily="18" charset="0"/>
              <a:cs typeface="Times New Roman" pitchFamily="18" charset="0"/>
            </a:rPr>
            <a:t>Inson qadrini yuksaltirish va erkin fuqarolik jamiyatini yanada rivojlantirish orqali xalqparvar davlat barpo etish</a:t>
          </a:r>
          <a:endParaRPr lang="ru-RU" sz="2000" dirty="0"/>
        </a:p>
      </dgm:t>
    </dgm:pt>
    <dgm:pt modelId="{97B42671-5ED6-4940-ACEF-00ED4AA7C862}" type="parTrans" cxnId="{4F2862FF-1168-4EA7-BE24-F8FFF497DB46}">
      <dgm:prSet/>
      <dgm:spPr/>
      <dgm:t>
        <a:bodyPr/>
        <a:lstStyle/>
        <a:p>
          <a:endParaRPr lang="ru-RU"/>
        </a:p>
      </dgm:t>
    </dgm:pt>
    <dgm:pt modelId="{B161AFF5-E926-4DA1-BC77-A21FF4B9DF55}" type="sibTrans" cxnId="{4F2862FF-1168-4EA7-BE24-F8FFF497DB46}">
      <dgm:prSet/>
      <dgm:spPr/>
      <dgm:t>
        <a:bodyPr/>
        <a:lstStyle/>
        <a:p>
          <a:endParaRPr lang="ru-RU"/>
        </a:p>
      </dgm:t>
    </dgm:pt>
    <dgm:pt modelId="{8ADACC52-6DB8-49B5-8C4F-81CF95CEE3C1}">
      <dgm:prSet phldrT="[Текст]" custT="1"/>
      <dgm:spPr/>
      <dgm:t>
        <a:bodyPr/>
        <a:lstStyle/>
        <a:p>
          <a:r>
            <a:rPr lang="uz-Cyrl-UZ" sz="2000" dirty="0" smtClean="0"/>
            <a:t>6</a:t>
          </a:r>
          <a:endParaRPr lang="ru-RU" sz="2000" dirty="0"/>
        </a:p>
      </dgm:t>
    </dgm:pt>
    <dgm:pt modelId="{9575FA7D-CEBE-4394-BA61-54556BC1BDFD}" type="parTrans" cxnId="{60DC4DB9-1E7D-4F14-8623-68FAE34F953C}">
      <dgm:prSet/>
      <dgm:spPr/>
      <dgm:t>
        <a:bodyPr/>
        <a:lstStyle/>
        <a:p>
          <a:endParaRPr lang="ru-RU"/>
        </a:p>
      </dgm:t>
    </dgm:pt>
    <dgm:pt modelId="{6707A83A-4E76-415D-948E-218B506F80BC}" type="sibTrans" cxnId="{60DC4DB9-1E7D-4F14-8623-68FAE34F953C}">
      <dgm:prSet/>
      <dgm:spPr/>
      <dgm:t>
        <a:bodyPr/>
        <a:lstStyle/>
        <a:p>
          <a:endParaRPr lang="ru-RU"/>
        </a:p>
      </dgm:t>
    </dgm:pt>
    <dgm:pt modelId="{98F61614-8A2C-4E52-9570-8CFAA4AA88F7}">
      <dgm:prSet phldrT="[Текст]" custT="1"/>
      <dgm:spPr/>
      <dgm:t>
        <a:bodyPr/>
        <a:lstStyle/>
        <a:p>
          <a:r>
            <a:rPr lang="uz-Latn-UZ" sz="2000" dirty="0" smtClean="0">
              <a:latin typeface="Times New Roman" pitchFamily="18" charset="0"/>
              <a:cs typeface="Times New Roman" pitchFamily="18" charset="0"/>
            </a:rPr>
            <a:t>Milliy manfaatlardan kelib chiqqan holda Umumbashariy muammolarga </a:t>
          </a:r>
          <a:r>
            <a:rPr lang="uz-Cyrl-UZ" sz="2000" dirty="0" smtClean="0">
              <a:latin typeface="Times New Roman" pitchFamily="18" charset="0"/>
              <a:cs typeface="Times New Roman" pitchFamily="18" charset="0"/>
            </a:rPr>
            <a:t>yondashish</a:t>
          </a:r>
          <a:endParaRPr lang="ru-RU" sz="2000" dirty="0"/>
        </a:p>
      </dgm:t>
    </dgm:pt>
    <dgm:pt modelId="{75C92F34-116C-4F5A-A3F1-42750C18EA63}" type="parTrans" cxnId="{A5A108BB-AA27-4CD5-9F28-C764C405E74C}">
      <dgm:prSet/>
      <dgm:spPr/>
      <dgm:t>
        <a:bodyPr/>
        <a:lstStyle/>
        <a:p>
          <a:endParaRPr lang="ru-RU"/>
        </a:p>
      </dgm:t>
    </dgm:pt>
    <dgm:pt modelId="{F8CD540A-95BB-45B6-9083-574F85340D80}" type="sibTrans" cxnId="{A5A108BB-AA27-4CD5-9F28-C764C405E74C}">
      <dgm:prSet/>
      <dgm:spPr/>
      <dgm:t>
        <a:bodyPr/>
        <a:lstStyle/>
        <a:p>
          <a:endParaRPr lang="ru-RU"/>
        </a:p>
      </dgm:t>
    </dgm:pt>
    <dgm:pt modelId="{FED017AD-6EB8-4060-9C07-6E7CBCDA240A}">
      <dgm:prSet phldrT="[Текст]" custT="1"/>
      <dgm:spPr/>
      <dgm:t>
        <a:bodyPr/>
        <a:lstStyle/>
        <a:p>
          <a:r>
            <a:rPr lang="uz-Cyrl-UZ" sz="2000" dirty="0" smtClean="0"/>
            <a:t>7</a:t>
          </a:r>
          <a:endParaRPr lang="ru-RU" sz="2000" dirty="0"/>
        </a:p>
      </dgm:t>
    </dgm:pt>
    <dgm:pt modelId="{37CC0B47-C081-4BF7-B3F2-BF4E12E1EDC2}" type="parTrans" cxnId="{840358CC-595F-4DC9-B1A9-BB06E336F8C6}">
      <dgm:prSet/>
      <dgm:spPr/>
      <dgm:t>
        <a:bodyPr/>
        <a:lstStyle/>
        <a:p>
          <a:endParaRPr lang="ru-RU"/>
        </a:p>
      </dgm:t>
    </dgm:pt>
    <dgm:pt modelId="{EBCF32DC-9A1A-4A2F-89E0-2A99BCE4BCFB}" type="sibTrans" cxnId="{840358CC-595F-4DC9-B1A9-BB06E336F8C6}">
      <dgm:prSet/>
      <dgm:spPr/>
      <dgm:t>
        <a:bodyPr/>
        <a:lstStyle/>
        <a:p>
          <a:endParaRPr lang="ru-RU"/>
        </a:p>
      </dgm:t>
    </dgm:pt>
    <dgm:pt modelId="{A5F86C84-553E-4424-9B45-E1F8C58311EE}">
      <dgm:prSet phldrT="[Текст]" custT="1"/>
      <dgm:spPr/>
      <dgm:t>
        <a:bodyPr/>
        <a:lstStyle/>
        <a:p>
          <a:r>
            <a:rPr lang="uz-Latn-UZ" sz="2000" dirty="0" smtClean="0">
              <a:latin typeface="Times New Roman" pitchFamily="18" charset="0"/>
              <a:cs typeface="Times New Roman" pitchFamily="18" charset="0"/>
            </a:rPr>
            <a:t>Mamlakatimiz xavfsizligi va mudofaa salohiyatini kuchaytirish, ochiq</a:t>
          </a:r>
          <a:r>
            <a:rPr lang="uz-Cyrl-UZ" sz="2000" dirty="0" smtClean="0">
              <a:latin typeface="Times New Roman" pitchFamily="18" charset="0"/>
              <a:cs typeface="Times New Roman" pitchFamily="18" charset="0"/>
            </a:rPr>
            <a:t>,</a:t>
          </a:r>
          <a:r>
            <a:rPr lang="uz-Latn-UZ" sz="2000" dirty="0" smtClean="0">
              <a:latin typeface="Times New Roman" pitchFamily="18" charset="0"/>
              <a:cs typeface="Times New Roman" pitchFamily="18" charset="0"/>
            </a:rPr>
            <a:t> pragmatik va faol tashqi siyosat olib borish </a:t>
          </a:r>
          <a:endParaRPr lang="ru-RU" sz="2000" dirty="0"/>
        </a:p>
      </dgm:t>
    </dgm:pt>
    <dgm:pt modelId="{D58C6D16-532A-4D7A-97FD-736ADB210DDB}" type="parTrans" cxnId="{E67FF51F-FCD6-48C8-9C3E-4D5C1E59DAD5}">
      <dgm:prSet/>
      <dgm:spPr/>
      <dgm:t>
        <a:bodyPr/>
        <a:lstStyle/>
        <a:p>
          <a:endParaRPr lang="ru-RU"/>
        </a:p>
      </dgm:t>
    </dgm:pt>
    <dgm:pt modelId="{73752E74-CF45-42AE-813F-29514FB88BED}" type="sibTrans" cxnId="{E67FF51F-FCD6-48C8-9C3E-4D5C1E59DAD5}">
      <dgm:prSet/>
      <dgm:spPr/>
      <dgm:t>
        <a:bodyPr/>
        <a:lstStyle/>
        <a:p>
          <a:endParaRPr lang="ru-RU"/>
        </a:p>
      </dgm:t>
    </dgm:pt>
    <dgm:pt modelId="{F331524B-81EA-457F-8A33-2CB28DD75B2D}">
      <dgm:prSet custT="1"/>
      <dgm:spPr/>
      <dgm:t>
        <a:bodyPr/>
        <a:lstStyle/>
        <a:p>
          <a:r>
            <a:rPr lang="uz-Cyrl-UZ" sz="2000" dirty="0" smtClean="0"/>
            <a:t>2</a:t>
          </a:r>
          <a:endParaRPr lang="ru-RU" sz="2000" dirty="0"/>
        </a:p>
      </dgm:t>
    </dgm:pt>
    <dgm:pt modelId="{DBF61AC2-62DF-4B07-AFE9-4028995FCE26}" type="parTrans" cxnId="{5BCF72DC-6ACE-4445-9A35-9EDEA9FE9FAA}">
      <dgm:prSet/>
      <dgm:spPr/>
      <dgm:t>
        <a:bodyPr/>
        <a:lstStyle/>
        <a:p>
          <a:endParaRPr lang="ru-RU"/>
        </a:p>
      </dgm:t>
    </dgm:pt>
    <dgm:pt modelId="{DB907D4D-6AF4-42C8-AFC1-9A6685D309F2}" type="sibTrans" cxnId="{5BCF72DC-6ACE-4445-9A35-9EDEA9FE9FAA}">
      <dgm:prSet/>
      <dgm:spPr/>
      <dgm:t>
        <a:bodyPr/>
        <a:lstStyle/>
        <a:p>
          <a:endParaRPr lang="ru-RU"/>
        </a:p>
      </dgm:t>
    </dgm:pt>
    <dgm:pt modelId="{EAC1B604-3F5D-4C92-9C70-3388D5E46885}">
      <dgm:prSet custT="1"/>
      <dgm:spPr/>
      <dgm:t>
        <a:bodyPr/>
        <a:lstStyle/>
        <a:p>
          <a:r>
            <a:rPr lang="uz-Cyrl-UZ" sz="2000" dirty="0" smtClean="0"/>
            <a:t>3</a:t>
          </a:r>
          <a:endParaRPr lang="ru-RU" sz="2000" dirty="0"/>
        </a:p>
      </dgm:t>
    </dgm:pt>
    <dgm:pt modelId="{03E32FAB-BE57-4B53-BCBF-7F02D4802D5C}" type="parTrans" cxnId="{39D1ED76-2310-4745-B7CA-D59A9879D603}">
      <dgm:prSet/>
      <dgm:spPr/>
      <dgm:t>
        <a:bodyPr/>
        <a:lstStyle/>
        <a:p>
          <a:endParaRPr lang="ru-RU"/>
        </a:p>
      </dgm:t>
    </dgm:pt>
    <dgm:pt modelId="{4D4796EA-F0A3-4FF6-9525-3CC3F4F0BF40}" type="sibTrans" cxnId="{39D1ED76-2310-4745-B7CA-D59A9879D603}">
      <dgm:prSet/>
      <dgm:spPr/>
      <dgm:t>
        <a:bodyPr/>
        <a:lstStyle/>
        <a:p>
          <a:endParaRPr lang="ru-RU"/>
        </a:p>
      </dgm:t>
    </dgm:pt>
    <dgm:pt modelId="{C256DACE-E543-4314-88B0-9FC578F29CC3}">
      <dgm:prSet custT="1"/>
      <dgm:spPr/>
      <dgm:t>
        <a:bodyPr/>
        <a:lstStyle/>
        <a:p>
          <a:r>
            <a:rPr lang="uz-Cyrl-UZ" sz="2000" dirty="0" smtClean="0"/>
            <a:t>4</a:t>
          </a:r>
          <a:endParaRPr lang="ru-RU" sz="2000" dirty="0"/>
        </a:p>
      </dgm:t>
    </dgm:pt>
    <dgm:pt modelId="{E4C3D04E-7784-4D69-BD44-4E7671D61872}" type="parTrans" cxnId="{D6834880-1292-4F52-B10C-655657D689CB}">
      <dgm:prSet/>
      <dgm:spPr/>
      <dgm:t>
        <a:bodyPr/>
        <a:lstStyle/>
        <a:p>
          <a:endParaRPr lang="ru-RU"/>
        </a:p>
      </dgm:t>
    </dgm:pt>
    <dgm:pt modelId="{EF576961-53DD-404E-BABD-B23AE740C88C}" type="sibTrans" cxnId="{D6834880-1292-4F52-B10C-655657D689CB}">
      <dgm:prSet/>
      <dgm:spPr/>
      <dgm:t>
        <a:bodyPr/>
        <a:lstStyle/>
        <a:p>
          <a:endParaRPr lang="ru-RU"/>
        </a:p>
      </dgm:t>
    </dgm:pt>
    <dgm:pt modelId="{AC14F7B0-01BB-44AB-8639-84AE3A06B01E}">
      <dgm:prSet custT="1"/>
      <dgm:spPr/>
      <dgm:t>
        <a:bodyPr/>
        <a:lstStyle/>
        <a:p>
          <a:r>
            <a:rPr lang="uz-Cyrl-UZ" sz="2000" dirty="0" smtClean="0"/>
            <a:t>5</a:t>
          </a:r>
          <a:endParaRPr lang="ru-RU" sz="2000" dirty="0"/>
        </a:p>
      </dgm:t>
    </dgm:pt>
    <dgm:pt modelId="{B8D28BD7-6062-4A49-8F33-6390246E4DE0}" type="parTrans" cxnId="{B36F8D1B-486A-412E-BA47-97D21A0FFF2C}">
      <dgm:prSet/>
      <dgm:spPr/>
      <dgm:t>
        <a:bodyPr/>
        <a:lstStyle/>
        <a:p>
          <a:endParaRPr lang="ru-RU"/>
        </a:p>
      </dgm:t>
    </dgm:pt>
    <dgm:pt modelId="{69884EC7-85EF-4630-9884-837B46E610FB}" type="sibTrans" cxnId="{B36F8D1B-486A-412E-BA47-97D21A0FFF2C}">
      <dgm:prSet/>
      <dgm:spPr/>
      <dgm:t>
        <a:bodyPr/>
        <a:lstStyle/>
        <a:p>
          <a:endParaRPr lang="ru-RU"/>
        </a:p>
      </dgm:t>
    </dgm:pt>
    <dgm:pt modelId="{8604155C-99F3-468B-807B-FB9CB51822F6}">
      <dgm:prSet custT="1"/>
      <dgm:spPr/>
      <dgm:t>
        <a:bodyPr/>
        <a:lstStyle/>
        <a:p>
          <a:r>
            <a:rPr lang="uz-Latn-UZ" sz="2000" dirty="0" smtClean="0">
              <a:latin typeface="Times New Roman" pitchFamily="18" charset="0"/>
              <a:cs typeface="Times New Roman" pitchFamily="18" charset="0"/>
            </a:rPr>
            <a:t>Mamlakatimizda adolat va qonun ustuvorligi tamoyillarini taraqqiyotning eng asosiy va zarur shartiga aylantirish</a:t>
          </a:r>
          <a:endParaRPr lang="ru-RU" sz="2000" dirty="0"/>
        </a:p>
      </dgm:t>
    </dgm:pt>
    <dgm:pt modelId="{0B4B053A-3050-412A-85FC-3D99EAA67276}" type="parTrans" cxnId="{F02949A4-728F-48A1-B93A-3D8A93263450}">
      <dgm:prSet/>
      <dgm:spPr/>
      <dgm:t>
        <a:bodyPr/>
        <a:lstStyle/>
        <a:p>
          <a:endParaRPr lang="ru-RU"/>
        </a:p>
      </dgm:t>
    </dgm:pt>
    <dgm:pt modelId="{27B323EB-7BBE-486D-A6EE-EF943219B40F}" type="sibTrans" cxnId="{F02949A4-728F-48A1-B93A-3D8A93263450}">
      <dgm:prSet/>
      <dgm:spPr/>
      <dgm:t>
        <a:bodyPr/>
        <a:lstStyle/>
        <a:p>
          <a:endParaRPr lang="ru-RU"/>
        </a:p>
      </dgm:t>
    </dgm:pt>
    <dgm:pt modelId="{4A870B8D-27CD-49F6-B2DB-DE17ED64C61F}">
      <dgm:prSet custT="1"/>
      <dgm:spPr/>
      <dgm:t>
        <a:bodyPr/>
        <a:lstStyle/>
        <a:p>
          <a:r>
            <a:rPr lang="uz-Latn-UZ" sz="2000" dirty="0" smtClean="0">
              <a:latin typeface="Times New Roman" pitchFamily="18" charset="0"/>
              <a:cs typeface="Times New Roman" pitchFamily="18" charset="0"/>
            </a:rPr>
            <a:t>Milliy iqtisodiyotni </a:t>
          </a:r>
          <a:r>
            <a:rPr lang="uz-Cyrl-UZ" sz="2000" dirty="0" smtClean="0">
              <a:latin typeface="Times New Roman" pitchFamily="18" charset="0"/>
              <a:cs typeface="Times New Roman" pitchFamily="18" charset="0"/>
            </a:rPr>
            <a:t>jadal</a:t>
          </a:r>
          <a:r>
            <a:rPr lang="uz-Latn-UZ" sz="2000" dirty="0" smtClean="0">
              <a:latin typeface="Times New Roman" pitchFamily="18" charset="0"/>
              <a:cs typeface="Times New Roman" pitchFamily="18" charset="0"/>
            </a:rPr>
            <a:t> rivojlantirish </a:t>
          </a:r>
          <a:r>
            <a:rPr lang="uz-Cyrl-UZ" sz="2000" dirty="0" smtClean="0">
              <a:latin typeface="Times New Roman" pitchFamily="18" charset="0"/>
              <a:cs typeface="Times New Roman" pitchFamily="18" charset="0"/>
            </a:rPr>
            <a:t>va yuqori</a:t>
          </a:r>
          <a:r>
            <a:rPr lang="uz-Latn-UZ" sz="2000" dirty="0" smtClean="0">
              <a:latin typeface="Times New Roman" pitchFamily="18" charset="0"/>
              <a:cs typeface="Times New Roman" pitchFamily="18" charset="0"/>
            </a:rPr>
            <a:t> oʼsish surʼatlarini taʼminlash</a:t>
          </a:r>
          <a:endParaRPr lang="ru-RU" sz="2000" dirty="0"/>
        </a:p>
      </dgm:t>
    </dgm:pt>
    <dgm:pt modelId="{64B0B06F-1454-4766-B2C1-F0633A27C941}" type="parTrans" cxnId="{26BA6F61-2D95-4CEE-A914-9714DD8BB7BF}">
      <dgm:prSet/>
      <dgm:spPr/>
      <dgm:t>
        <a:bodyPr/>
        <a:lstStyle/>
        <a:p>
          <a:endParaRPr lang="ru-RU"/>
        </a:p>
      </dgm:t>
    </dgm:pt>
    <dgm:pt modelId="{1A626636-06B0-4938-A88A-154451DF4D28}" type="sibTrans" cxnId="{26BA6F61-2D95-4CEE-A914-9714DD8BB7BF}">
      <dgm:prSet/>
      <dgm:spPr/>
      <dgm:t>
        <a:bodyPr/>
        <a:lstStyle/>
        <a:p>
          <a:endParaRPr lang="ru-RU"/>
        </a:p>
      </dgm:t>
    </dgm:pt>
    <dgm:pt modelId="{BE48A696-8574-428F-8527-4928E0513845}">
      <dgm:prSet custT="1"/>
      <dgm:spPr/>
      <dgm:t>
        <a:bodyPr/>
        <a:lstStyle/>
        <a:p>
          <a:r>
            <a:rPr lang="uz-Cyrl-UZ" sz="2000" dirty="0" smtClean="0">
              <a:latin typeface="Times New Roman" pitchFamily="18" charset="0"/>
              <a:cs typeface="Times New Roman" pitchFamily="18" charset="0"/>
            </a:rPr>
            <a:t>A</a:t>
          </a:r>
          <a:r>
            <a:rPr lang="uz-Latn-UZ" sz="2000" dirty="0" smtClean="0">
              <a:latin typeface="Times New Roman" pitchFamily="18" charset="0"/>
              <a:cs typeface="Times New Roman" pitchFamily="18" charset="0"/>
            </a:rPr>
            <a:t>dolatli ijtimoiy siyosat yuritish, inson kapitalini rivojlantirish</a:t>
          </a:r>
          <a:endParaRPr lang="ru-RU" sz="2000" dirty="0"/>
        </a:p>
      </dgm:t>
    </dgm:pt>
    <dgm:pt modelId="{016A5690-FDBF-47E3-9B20-F32705D29B85}" type="parTrans" cxnId="{51EC34BC-F32F-455E-9B00-DF16B0B2A4FE}">
      <dgm:prSet/>
      <dgm:spPr/>
      <dgm:t>
        <a:bodyPr/>
        <a:lstStyle/>
        <a:p>
          <a:endParaRPr lang="ru-RU"/>
        </a:p>
      </dgm:t>
    </dgm:pt>
    <dgm:pt modelId="{37483945-7540-4C69-BDF5-5CD828EDE628}" type="sibTrans" cxnId="{51EC34BC-F32F-455E-9B00-DF16B0B2A4FE}">
      <dgm:prSet/>
      <dgm:spPr/>
      <dgm:t>
        <a:bodyPr/>
        <a:lstStyle/>
        <a:p>
          <a:endParaRPr lang="ru-RU"/>
        </a:p>
      </dgm:t>
    </dgm:pt>
    <dgm:pt modelId="{03F9D56E-A53E-436A-B800-98EEFD331B45}">
      <dgm:prSet custT="1"/>
      <dgm:spPr/>
      <dgm:t>
        <a:bodyPr/>
        <a:lstStyle/>
        <a:p>
          <a:r>
            <a:rPr lang="uz-Latn-UZ" sz="2000" dirty="0" smtClean="0">
              <a:latin typeface="Times New Roman" pitchFamily="18" charset="0"/>
              <a:cs typeface="Times New Roman" pitchFamily="18" charset="0"/>
            </a:rPr>
            <a:t>Maʼnaviy taraqqiyotni taʼminlash </a:t>
          </a:r>
          <a:r>
            <a:rPr lang="uz-Cyrl-UZ" sz="2000" dirty="0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uz-Latn-UZ" sz="2000" dirty="0" smtClean="0">
              <a:latin typeface="Times New Roman" pitchFamily="18" charset="0"/>
              <a:cs typeface="Times New Roman" pitchFamily="18" charset="0"/>
            </a:rPr>
            <a:t> sohani yangi bosqichga olib chiqish</a:t>
          </a:r>
          <a:endParaRPr lang="ru-RU" sz="2000" dirty="0"/>
        </a:p>
      </dgm:t>
    </dgm:pt>
    <dgm:pt modelId="{BAF8D2AB-4B9F-4FEB-8364-1669F2E37F64}" type="parTrans" cxnId="{2FBB2991-FC02-4986-8612-44E3696C1D2D}">
      <dgm:prSet/>
      <dgm:spPr/>
      <dgm:t>
        <a:bodyPr/>
        <a:lstStyle/>
        <a:p>
          <a:endParaRPr lang="ru-RU"/>
        </a:p>
      </dgm:t>
    </dgm:pt>
    <dgm:pt modelId="{FC0347D0-AF6A-4DCD-9C1A-27996A7C631E}" type="sibTrans" cxnId="{2FBB2991-FC02-4986-8612-44E3696C1D2D}">
      <dgm:prSet/>
      <dgm:spPr/>
      <dgm:t>
        <a:bodyPr/>
        <a:lstStyle/>
        <a:p>
          <a:endParaRPr lang="ru-RU"/>
        </a:p>
      </dgm:t>
    </dgm:pt>
    <dgm:pt modelId="{9BEA9169-9E34-40DA-B07F-F48A80A936B4}" type="pres">
      <dgm:prSet presAssocID="{C12610CB-8672-47E1-A011-1889F63E022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CBCE5B-7976-43F2-B5C0-59A7FE3D767E}" type="pres">
      <dgm:prSet presAssocID="{1CC1EA98-1272-4785-89FC-488299E1BF72}" presName="composite" presStyleCnt="0"/>
      <dgm:spPr/>
    </dgm:pt>
    <dgm:pt modelId="{735A9E98-313A-4EA2-9AE7-194FFFC74400}" type="pres">
      <dgm:prSet presAssocID="{1CC1EA98-1272-4785-89FC-488299E1BF72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342E7C-AED0-4C4A-B5BA-E7C6D629811D}" type="pres">
      <dgm:prSet presAssocID="{1CC1EA98-1272-4785-89FC-488299E1BF72}" presName="descendantText" presStyleLbl="alignAcc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310027-2C27-4F98-9F9C-8D1D108FB39C}" type="pres">
      <dgm:prSet presAssocID="{667874D5-D76C-4726-BE9A-37311C573E3E}" presName="sp" presStyleCnt="0"/>
      <dgm:spPr/>
    </dgm:pt>
    <dgm:pt modelId="{528F8EDE-A30D-459C-8B09-1023858C5572}" type="pres">
      <dgm:prSet presAssocID="{F331524B-81EA-457F-8A33-2CB28DD75B2D}" presName="composite" presStyleCnt="0"/>
      <dgm:spPr/>
    </dgm:pt>
    <dgm:pt modelId="{E465C600-1411-44BA-9317-8F3083129D59}" type="pres">
      <dgm:prSet presAssocID="{F331524B-81EA-457F-8A33-2CB28DD75B2D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37B9DE-CA79-4CD6-B615-C4B75E422181}" type="pres">
      <dgm:prSet presAssocID="{F331524B-81EA-457F-8A33-2CB28DD75B2D}" presName="descendantText" presStyleLbl="alignAcc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28CB57-90A6-4754-9F26-2C89A2795741}" type="pres">
      <dgm:prSet presAssocID="{DB907D4D-6AF4-42C8-AFC1-9A6685D309F2}" presName="sp" presStyleCnt="0"/>
      <dgm:spPr/>
    </dgm:pt>
    <dgm:pt modelId="{BC29F3D9-01A4-478B-84D7-9AB9955D432E}" type="pres">
      <dgm:prSet presAssocID="{EAC1B604-3F5D-4C92-9C70-3388D5E46885}" presName="composite" presStyleCnt="0"/>
      <dgm:spPr/>
    </dgm:pt>
    <dgm:pt modelId="{A5B8A9E5-BA62-4906-9EB7-2879D0CBF20B}" type="pres">
      <dgm:prSet presAssocID="{EAC1B604-3F5D-4C92-9C70-3388D5E46885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F96C8-8487-49A4-A2BE-276572339ED9}" type="pres">
      <dgm:prSet presAssocID="{EAC1B604-3F5D-4C92-9C70-3388D5E46885}" presName="descendantText" presStyleLbl="alignAcc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FD8D32-020E-4A7E-AFE8-C93344EA1342}" type="pres">
      <dgm:prSet presAssocID="{4D4796EA-F0A3-4FF6-9525-3CC3F4F0BF40}" presName="sp" presStyleCnt="0"/>
      <dgm:spPr/>
    </dgm:pt>
    <dgm:pt modelId="{3E0C1DDF-A5F1-4C18-BB02-A04B8E764B9E}" type="pres">
      <dgm:prSet presAssocID="{C256DACE-E543-4314-88B0-9FC578F29CC3}" presName="composite" presStyleCnt="0"/>
      <dgm:spPr/>
    </dgm:pt>
    <dgm:pt modelId="{5DA3D62F-C3A8-440C-9CE4-AFD9C9D74840}" type="pres">
      <dgm:prSet presAssocID="{C256DACE-E543-4314-88B0-9FC578F29CC3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D1F3DA-8EBE-4C8D-8D1A-29D3CDDCCCC7}" type="pres">
      <dgm:prSet presAssocID="{C256DACE-E543-4314-88B0-9FC578F29CC3}" presName="descendantText" presStyleLbl="alignAcc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2E4F51-1BE7-4953-A898-CB7656FF159E}" type="pres">
      <dgm:prSet presAssocID="{EF576961-53DD-404E-BABD-B23AE740C88C}" presName="sp" presStyleCnt="0"/>
      <dgm:spPr/>
    </dgm:pt>
    <dgm:pt modelId="{CCCEB5BB-F39F-4DC6-B3C9-66CD6B4AE498}" type="pres">
      <dgm:prSet presAssocID="{AC14F7B0-01BB-44AB-8639-84AE3A06B01E}" presName="composite" presStyleCnt="0"/>
      <dgm:spPr/>
    </dgm:pt>
    <dgm:pt modelId="{41759EE9-79BE-40B6-9100-09526DFCAB7E}" type="pres">
      <dgm:prSet presAssocID="{AC14F7B0-01BB-44AB-8639-84AE3A06B01E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90883F-2D8E-4261-808C-5900E81B398B}" type="pres">
      <dgm:prSet presAssocID="{AC14F7B0-01BB-44AB-8639-84AE3A06B01E}" presName="descendantText" presStyleLbl="alignAcc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BBA1B8-C348-419E-A618-43EE4BC57736}" type="pres">
      <dgm:prSet presAssocID="{69884EC7-85EF-4630-9884-837B46E610FB}" presName="sp" presStyleCnt="0"/>
      <dgm:spPr/>
    </dgm:pt>
    <dgm:pt modelId="{48E54DD9-0EE0-4DBE-948B-48068E2CF553}" type="pres">
      <dgm:prSet presAssocID="{8ADACC52-6DB8-49B5-8C4F-81CF95CEE3C1}" presName="composite" presStyleCnt="0"/>
      <dgm:spPr/>
    </dgm:pt>
    <dgm:pt modelId="{CC389CD3-854E-43E4-AE4C-9A9535F3D18B}" type="pres">
      <dgm:prSet presAssocID="{8ADACC52-6DB8-49B5-8C4F-81CF95CEE3C1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599468-8C9D-484E-8C08-1CDB73ECA6EE}" type="pres">
      <dgm:prSet presAssocID="{8ADACC52-6DB8-49B5-8C4F-81CF95CEE3C1}" presName="descendantText" presStyleLbl="alignAcc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385B2D-963B-4C0E-87A9-D94047CF8787}" type="pres">
      <dgm:prSet presAssocID="{6707A83A-4E76-415D-948E-218B506F80BC}" presName="sp" presStyleCnt="0"/>
      <dgm:spPr/>
    </dgm:pt>
    <dgm:pt modelId="{D5D51E78-3872-4E8D-BF4A-7DD864CDE981}" type="pres">
      <dgm:prSet presAssocID="{FED017AD-6EB8-4060-9C07-6E7CBCDA240A}" presName="composite" presStyleCnt="0"/>
      <dgm:spPr/>
    </dgm:pt>
    <dgm:pt modelId="{6A52FAC0-1C9A-43BC-A226-F5D817F0A343}" type="pres">
      <dgm:prSet presAssocID="{FED017AD-6EB8-4060-9C07-6E7CBCDA240A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2688FA-FCDA-43C2-A501-D75E5118529B}" type="pres">
      <dgm:prSet presAssocID="{FED017AD-6EB8-4060-9C07-6E7CBCDA240A}" presName="descendantText" presStyleLbl="alignAcc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8EE051E-965F-4113-BEB5-4E270C80191B}" type="presOf" srcId="{4A870B8D-27CD-49F6-B2DB-DE17ED64C61F}" destId="{B97F96C8-8487-49A4-A2BE-276572339ED9}" srcOrd="0" destOrd="0" presId="urn:microsoft.com/office/officeart/2005/8/layout/chevron2"/>
    <dgm:cxn modelId="{53904243-696F-4ABE-A46C-16E3D5CE130C}" type="presOf" srcId="{FED017AD-6EB8-4060-9C07-6E7CBCDA240A}" destId="{6A52FAC0-1C9A-43BC-A226-F5D817F0A343}" srcOrd="0" destOrd="0" presId="urn:microsoft.com/office/officeart/2005/8/layout/chevron2"/>
    <dgm:cxn modelId="{E67FF51F-FCD6-48C8-9C3E-4D5C1E59DAD5}" srcId="{FED017AD-6EB8-4060-9C07-6E7CBCDA240A}" destId="{A5F86C84-553E-4424-9B45-E1F8C58311EE}" srcOrd="0" destOrd="0" parTransId="{D58C6D16-532A-4D7A-97FD-736ADB210DDB}" sibTransId="{73752E74-CF45-42AE-813F-29514FB88BED}"/>
    <dgm:cxn modelId="{2FBB2991-FC02-4986-8612-44E3696C1D2D}" srcId="{AC14F7B0-01BB-44AB-8639-84AE3A06B01E}" destId="{03F9D56E-A53E-436A-B800-98EEFD331B45}" srcOrd="0" destOrd="0" parTransId="{BAF8D2AB-4B9F-4FEB-8364-1669F2E37F64}" sibTransId="{FC0347D0-AF6A-4DCD-9C1A-27996A7C631E}"/>
    <dgm:cxn modelId="{39D1ED76-2310-4745-B7CA-D59A9879D603}" srcId="{C12610CB-8672-47E1-A011-1889F63E0224}" destId="{EAC1B604-3F5D-4C92-9C70-3388D5E46885}" srcOrd="2" destOrd="0" parTransId="{03E32FAB-BE57-4B53-BCBF-7F02D4802D5C}" sibTransId="{4D4796EA-F0A3-4FF6-9525-3CC3F4F0BF40}"/>
    <dgm:cxn modelId="{ADB7762F-6D2E-4369-B073-A10307D088B0}" type="presOf" srcId="{F331524B-81EA-457F-8A33-2CB28DD75B2D}" destId="{E465C600-1411-44BA-9317-8F3083129D59}" srcOrd="0" destOrd="0" presId="urn:microsoft.com/office/officeart/2005/8/layout/chevron2"/>
    <dgm:cxn modelId="{17419E84-E256-4076-B78E-4DEAFE1FFBDD}" type="presOf" srcId="{C12610CB-8672-47E1-A011-1889F63E0224}" destId="{9BEA9169-9E34-40DA-B07F-F48A80A936B4}" srcOrd="0" destOrd="0" presId="urn:microsoft.com/office/officeart/2005/8/layout/chevron2"/>
    <dgm:cxn modelId="{6F671F92-D84B-4006-82F8-BD0C49886280}" type="presOf" srcId="{8604155C-99F3-468B-807B-FB9CB51822F6}" destId="{BE37B9DE-CA79-4CD6-B615-C4B75E422181}" srcOrd="0" destOrd="0" presId="urn:microsoft.com/office/officeart/2005/8/layout/chevron2"/>
    <dgm:cxn modelId="{EFEA1D06-FB18-4712-AC62-554EFCDFE28D}" type="presOf" srcId="{EAC1B604-3F5D-4C92-9C70-3388D5E46885}" destId="{A5B8A9E5-BA62-4906-9EB7-2879D0CBF20B}" srcOrd="0" destOrd="0" presId="urn:microsoft.com/office/officeart/2005/8/layout/chevron2"/>
    <dgm:cxn modelId="{0D28004E-A113-47D9-854A-05FD38C1F381}" type="presOf" srcId="{BE48A696-8574-428F-8527-4928E0513845}" destId="{FED1F3DA-8EBE-4C8D-8D1A-29D3CDDCCCC7}" srcOrd="0" destOrd="0" presId="urn:microsoft.com/office/officeart/2005/8/layout/chevron2"/>
    <dgm:cxn modelId="{EE576064-DDB2-44F8-9B7F-7046253F2E40}" type="presOf" srcId="{1CC1EA98-1272-4785-89FC-488299E1BF72}" destId="{735A9E98-313A-4EA2-9AE7-194FFFC74400}" srcOrd="0" destOrd="0" presId="urn:microsoft.com/office/officeart/2005/8/layout/chevron2"/>
    <dgm:cxn modelId="{A5A108BB-AA27-4CD5-9F28-C764C405E74C}" srcId="{8ADACC52-6DB8-49B5-8C4F-81CF95CEE3C1}" destId="{98F61614-8A2C-4E52-9570-8CFAA4AA88F7}" srcOrd="0" destOrd="0" parTransId="{75C92F34-116C-4F5A-A3F1-42750C18EA63}" sibTransId="{F8CD540A-95BB-45B6-9083-574F85340D80}"/>
    <dgm:cxn modelId="{306D8FC9-7D28-4DB9-834E-26FBBC4833F9}" type="presOf" srcId="{AC14F7B0-01BB-44AB-8639-84AE3A06B01E}" destId="{41759EE9-79BE-40B6-9100-09526DFCAB7E}" srcOrd="0" destOrd="0" presId="urn:microsoft.com/office/officeart/2005/8/layout/chevron2"/>
    <dgm:cxn modelId="{67D20E2D-20D9-4090-88F1-1F16822E2280}" type="presOf" srcId="{0160FAB2-2CDC-4F55-ACEF-4E135B53526D}" destId="{99342E7C-AED0-4C4A-B5BA-E7C6D629811D}" srcOrd="0" destOrd="0" presId="urn:microsoft.com/office/officeart/2005/8/layout/chevron2"/>
    <dgm:cxn modelId="{54AE502C-5028-4A18-A868-A87140FD7611}" type="presOf" srcId="{A5F86C84-553E-4424-9B45-E1F8C58311EE}" destId="{652688FA-FCDA-43C2-A501-D75E5118529B}" srcOrd="0" destOrd="0" presId="urn:microsoft.com/office/officeart/2005/8/layout/chevron2"/>
    <dgm:cxn modelId="{4F2862FF-1168-4EA7-BE24-F8FFF497DB46}" srcId="{1CC1EA98-1272-4785-89FC-488299E1BF72}" destId="{0160FAB2-2CDC-4F55-ACEF-4E135B53526D}" srcOrd="0" destOrd="0" parTransId="{97B42671-5ED6-4940-ACEF-00ED4AA7C862}" sibTransId="{B161AFF5-E926-4DA1-BC77-A21FF4B9DF55}"/>
    <dgm:cxn modelId="{28AA7AB1-89DE-46F9-A974-C23B8D791B71}" srcId="{C12610CB-8672-47E1-A011-1889F63E0224}" destId="{1CC1EA98-1272-4785-89FC-488299E1BF72}" srcOrd="0" destOrd="0" parTransId="{F1FD1DF9-20A4-48E3-9F16-1845099582D4}" sibTransId="{667874D5-D76C-4726-BE9A-37311C573E3E}"/>
    <dgm:cxn modelId="{97B820A4-7FEA-4981-B8C9-9A5069653617}" type="presOf" srcId="{C256DACE-E543-4314-88B0-9FC578F29CC3}" destId="{5DA3D62F-C3A8-440C-9CE4-AFD9C9D74840}" srcOrd="0" destOrd="0" presId="urn:microsoft.com/office/officeart/2005/8/layout/chevron2"/>
    <dgm:cxn modelId="{D6834880-1292-4F52-B10C-655657D689CB}" srcId="{C12610CB-8672-47E1-A011-1889F63E0224}" destId="{C256DACE-E543-4314-88B0-9FC578F29CC3}" srcOrd="3" destOrd="0" parTransId="{E4C3D04E-7784-4D69-BD44-4E7671D61872}" sibTransId="{EF576961-53DD-404E-BABD-B23AE740C88C}"/>
    <dgm:cxn modelId="{60DC4DB9-1E7D-4F14-8623-68FAE34F953C}" srcId="{C12610CB-8672-47E1-A011-1889F63E0224}" destId="{8ADACC52-6DB8-49B5-8C4F-81CF95CEE3C1}" srcOrd="5" destOrd="0" parTransId="{9575FA7D-CEBE-4394-BA61-54556BC1BDFD}" sibTransId="{6707A83A-4E76-415D-948E-218B506F80BC}"/>
    <dgm:cxn modelId="{5BCF72DC-6ACE-4445-9A35-9EDEA9FE9FAA}" srcId="{C12610CB-8672-47E1-A011-1889F63E0224}" destId="{F331524B-81EA-457F-8A33-2CB28DD75B2D}" srcOrd="1" destOrd="0" parTransId="{DBF61AC2-62DF-4B07-AFE9-4028995FCE26}" sibTransId="{DB907D4D-6AF4-42C8-AFC1-9A6685D309F2}"/>
    <dgm:cxn modelId="{AF0CD37C-E0EB-424A-97B2-B4758855D5BA}" type="presOf" srcId="{98F61614-8A2C-4E52-9570-8CFAA4AA88F7}" destId="{77599468-8C9D-484E-8C08-1CDB73ECA6EE}" srcOrd="0" destOrd="0" presId="urn:microsoft.com/office/officeart/2005/8/layout/chevron2"/>
    <dgm:cxn modelId="{26BA6F61-2D95-4CEE-A914-9714DD8BB7BF}" srcId="{EAC1B604-3F5D-4C92-9C70-3388D5E46885}" destId="{4A870B8D-27CD-49F6-B2DB-DE17ED64C61F}" srcOrd="0" destOrd="0" parTransId="{64B0B06F-1454-4766-B2C1-F0633A27C941}" sibTransId="{1A626636-06B0-4938-A88A-154451DF4D28}"/>
    <dgm:cxn modelId="{F02949A4-728F-48A1-B93A-3D8A93263450}" srcId="{F331524B-81EA-457F-8A33-2CB28DD75B2D}" destId="{8604155C-99F3-468B-807B-FB9CB51822F6}" srcOrd="0" destOrd="0" parTransId="{0B4B053A-3050-412A-85FC-3D99EAA67276}" sibTransId="{27B323EB-7BBE-486D-A6EE-EF943219B40F}"/>
    <dgm:cxn modelId="{3EC49441-FC0F-473D-A868-4C0AFC2E91E6}" type="presOf" srcId="{03F9D56E-A53E-436A-B800-98EEFD331B45}" destId="{A190883F-2D8E-4261-808C-5900E81B398B}" srcOrd="0" destOrd="0" presId="urn:microsoft.com/office/officeart/2005/8/layout/chevron2"/>
    <dgm:cxn modelId="{51EC34BC-F32F-455E-9B00-DF16B0B2A4FE}" srcId="{C256DACE-E543-4314-88B0-9FC578F29CC3}" destId="{BE48A696-8574-428F-8527-4928E0513845}" srcOrd="0" destOrd="0" parTransId="{016A5690-FDBF-47E3-9B20-F32705D29B85}" sibTransId="{37483945-7540-4C69-BDF5-5CD828EDE628}"/>
    <dgm:cxn modelId="{840358CC-595F-4DC9-B1A9-BB06E336F8C6}" srcId="{C12610CB-8672-47E1-A011-1889F63E0224}" destId="{FED017AD-6EB8-4060-9C07-6E7CBCDA240A}" srcOrd="6" destOrd="0" parTransId="{37CC0B47-C081-4BF7-B3F2-BF4E12E1EDC2}" sibTransId="{EBCF32DC-9A1A-4A2F-89E0-2A99BCE4BCFB}"/>
    <dgm:cxn modelId="{1D75D3EC-9A47-40CD-8139-A4CB4ACA4C07}" type="presOf" srcId="{8ADACC52-6DB8-49B5-8C4F-81CF95CEE3C1}" destId="{CC389CD3-854E-43E4-AE4C-9A9535F3D18B}" srcOrd="0" destOrd="0" presId="urn:microsoft.com/office/officeart/2005/8/layout/chevron2"/>
    <dgm:cxn modelId="{B36F8D1B-486A-412E-BA47-97D21A0FFF2C}" srcId="{C12610CB-8672-47E1-A011-1889F63E0224}" destId="{AC14F7B0-01BB-44AB-8639-84AE3A06B01E}" srcOrd="4" destOrd="0" parTransId="{B8D28BD7-6062-4A49-8F33-6390246E4DE0}" sibTransId="{69884EC7-85EF-4630-9884-837B46E610FB}"/>
    <dgm:cxn modelId="{BBF8137E-3BF4-44CA-83B4-82CF6EAD80F8}" type="presParOf" srcId="{9BEA9169-9E34-40DA-B07F-F48A80A936B4}" destId="{8ACBCE5B-7976-43F2-B5C0-59A7FE3D767E}" srcOrd="0" destOrd="0" presId="urn:microsoft.com/office/officeart/2005/8/layout/chevron2"/>
    <dgm:cxn modelId="{58B67D81-9D6B-4689-A4AB-203DA443E648}" type="presParOf" srcId="{8ACBCE5B-7976-43F2-B5C0-59A7FE3D767E}" destId="{735A9E98-313A-4EA2-9AE7-194FFFC74400}" srcOrd="0" destOrd="0" presId="urn:microsoft.com/office/officeart/2005/8/layout/chevron2"/>
    <dgm:cxn modelId="{051BC12B-FD0E-4ACC-8740-202716595858}" type="presParOf" srcId="{8ACBCE5B-7976-43F2-B5C0-59A7FE3D767E}" destId="{99342E7C-AED0-4C4A-B5BA-E7C6D629811D}" srcOrd="1" destOrd="0" presId="urn:microsoft.com/office/officeart/2005/8/layout/chevron2"/>
    <dgm:cxn modelId="{84E0286A-5F17-4AD1-84F5-BEC57C3A0924}" type="presParOf" srcId="{9BEA9169-9E34-40DA-B07F-F48A80A936B4}" destId="{89310027-2C27-4F98-9F9C-8D1D108FB39C}" srcOrd="1" destOrd="0" presId="urn:microsoft.com/office/officeart/2005/8/layout/chevron2"/>
    <dgm:cxn modelId="{9D2920D6-DA24-4EBA-971A-32B20E666476}" type="presParOf" srcId="{9BEA9169-9E34-40DA-B07F-F48A80A936B4}" destId="{528F8EDE-A30D-459C-8B09-1023858C5572}" srcOrd="2" destOrd="0" presId="urn:microsoft.com/office/officeart/2005/8/layout/chevron2"/>
    <dgm:cxn modelId="{FAA2EDF6-CD1B-4D68-91E7-AA1241ECB6F4}" type="presParOf" srcId="{528F8EDE-A30D-459C-8B09-1023858C5572}" destId="{E465C600-1411-44BA-9317-8F3083129D59}" srcOrd="0" destOrd="0" presId="urn:microsoft.com/office/officeart/2005/8/layout/chevron2"/>
    <dgm:cxn modelId="{F7960452-AEB9-49D3-910C-90DABA7BCA45}" type="presParOf" srcId="{528F8EDE-A30D-459C-8B09-1023858C5572}" destId="{BE37B9DE-CA79-4CD6-B615-C4B75E422181}" srcOrd="1" destOrd="0" presId="urn:microsoft.com/office/officeart/2005/8/layout/chevron2"/>
    <dgm:cxn modelId="{3B10A894-712B-49E2-A6DF-9C142DDC02C6}" type="presParOf" srcId="{9BEA9169-9E34-40DA-B07F-F48A80A936B4}" destId="{B528CB57-90A6-4754-9F26-2C89A2795741}" srcOrd="3" destOrd="0" presId="urn:microsoft.com/office/officeart/2005/8/layout/chevron2"/>
    <dgm:cxn modelId="{053AD65F-5E4E-4481-BC89-6677D49D734C}" type="presParOf" srcId="{9BEA9169-9E34-40DA-B07F-F48A80A936B4}" destId="{BC29F3D9-01A4-478B-84D7-9AB9955D432E}" srcOrd="4" destOrd="0" presId="urn:microsoft.com/office/officeart/2005/8/layout/chevron2"/>
    <dgm:cxn modelId="{F00C6156-EFAC-4559-9256-98B74238D1A2}" type="presParOf" srcId="{BC29F3D9-01A4-478B-84D7-9AB9955D432E}" destId="{A5B8A9E5-BA62-4906-9EB7-2879D0CBF20B}" srcOrd="0" destOrd="0" presId="urn:microsoft.com/office/officeart/2005/8/layout/chevron2"/>
    <dgm:cxn modelId="{AA79F556-46AA-4246-814A-2B58AF299938}" type="presParOf" srcId="{BC29F3D9-01A4-478B-84D7-9AB9955D432E}" destId="{B97F96C8-8487-49A4-A2BE-276572339ED9}" srcOrd="1" destOrd="0" presId="urn:microsoft.com/office/officeart/2005/8/layout/chevron2"/>
    <dgm:cxn modelId="{46E14B6D-371E-4ECE-BB26-C0AE9F85101D}" type="presParOf" srcId="{9BEA9169-9E34-40DA-B07F-F48A80A936B4}" destId="{19FD8D32-020E-4A7E-AFE8-C93344EA1342}" srcOrd="5" destOrd="0" presId="urn:microsoft.com/office/officeart/2005/8/layout/chevron2"/>
    <dgm:cxn modelId="{B8DDBC39-A92D-4716-983B-5FA8E72536F6}" type="presParOf" srcId="{9BEA9169-9E34-40DA-B07F-F48A80A936B4}" destId="{3E0C1DDF-A5F1-4C18-BB02-A04B8E764B9E}" srcOrd="6" destOrd="0" presId="urn:microsoft.com/office/officeart/2005/8/layout/chevron2"/>
    <dgm:cxn modelId="{DA8C0708-A2E6-4AB5-842B-950BD789E25F}" type="presParOf" srcId="{3E0C1DDF-A5F1-4C18-BB02-A04B8E764B9E}" destId="{5DA3D62F-C3A8-440C-9CE4-AFD9C9D74840}" srcOrd="0" destOrd="0" presId="urn:microsoft.com/office/officeart/2005/8/layout/chevron2"/>
    <dgm:cxn modelId="{0418585A-9CF4-40B2-8617-10198D11AE45}" type="presParOf" srcId="{3E0C1DDF-A5F1-4C18-BB02-A04B8E764B9E}" destId="{FED1F3DA-8EBE-4C8D-8D1A-29D3CDDCCCC7}" srcOrd="1" destOrd="0" presId="urn:microsoft.com/office/officeart/2005/8/layout/chevron2"/>
    <dgm:cxn modelId="{F2BD95C5-527F-4E1E-89A6-4DA03725B2DC}" type="presParOf" srcId="{9BEA9169-9E34-40DA-B07F-F48A80A936B4}" destId="{E62E4F51-1BE7-4953-A898-CB7656FF159E}" srcOrd="7" destOrd="0" presId="urn:microsoft.com/office/officeart/2005/8/layout/chevron2"/>
    <dgm:cxn modelId="{7FBAEA00-7D77-4E21-BE82-DCCD69D5CD38}" type="presParOf" srcId="{9BEA9169-9E34-40DA-B07F-F48A80A936B4}" destId="{CCCEB5BB-F39F-4DC6-B3C9-66CD6B4AE498}" srcOrd="8" destOrd="0" presId="urn:microsoft.com/office/officeart/2005/8/layout/chevron2"/>
    <dgm:cxn modelId="{47BA418B-11FD-4A6F-A301-132218E02E06}" type="presParOf" srcId="{CCCEB5BB-F39F-4DC6-B3C9-66CD6B4AE498}" destId="{41759EE9-79BE-40B6-9100-09526DFCAB7E}" srcOrd="0" destOrd="0" presId="urn:microsoft.com/office/officeart/2005/8/layout/chevron2"/>
    <dgm:cxn modelId="{F9722E34-5C1C-4D0B-9BEE-BAC295EAB122}" type="presParOf" srcId="{CCCEB5BB-F39F-4DC6-B3C9-66CD6B4AE498}" destId="{A190883F-2D8E-4261-808C-5900E81B398B}" srcOrd="1" destOrd="0" presId="urn:microsoft.com/office/officeart/2005/8/layout/chevron2"/>
    <dgm:cxn modelId="{EE133888-AA38-47EC-A952-B08B50FF1B90}" type="presParOf" srcId="{9BEA9169-9E34-40DA-B07F-F48A80A936B4}" destId="{CABBA1B8-C348-419E-A618-43EE4BC57736}" srcOrd="9" destOrd="0" presId="urn:microsoft.com/office/officeart/2005/8/layout/chevron2"/>
    <dgm:cxn modelId="{201D9424-A863-4C29-869E-CD6F6D49C31C}" type="presParOf" srcId="{9BEA9169-9E34-40DA-B07F-F48A80A936B4}" destId="{48E54DD9-0EE0-4DBE-948B-48068E2CF553}" srcOrd="10" destOrd="0" presId="urn:microsoft.com/office/officeart/2005/8/layout/chevron2"/>
    <dgm:cxn modelId="{50730BBD-AA04-4AB1-AA11-9C1B6E9B7F7A}" type="presParOf" srcId="{48E54DD9-0EE0-4DBE-948B-48068E2CF553}" destId="{CC389CD3-854E-43E4-AE4C-9A9535F3D18B}" srcOrd="0" destOrd="0" presId="urn:microsoft.com/office/officeart/2005/8/layout/chevron2"/>
    <dgm:cxn modelId="{BCA727B6-F6F4-45EE-AC66-A8DD4EC555DD}" type="presParOf" srcId="{48E54DD9-0EE0-4DBE-948B-48068E2CF553}" destId="{77599468-8C9D-484E-8C08-1CDB73ECA6EE}" srcOrd="1" destOrd="0" presId="urn:microsoft.com/office/officeart/2005/8/layout/chevron2"/>
    <dgm:cxn modelId="{3527D613-7CE1-4F2A-86C1-6AECDFEC5999}" type="presParOf" srcId="{9BEA9169-9E34-40DA-B07F-F48A80A936B4}" destId="{B1385B2D-963B-4C0E-87A9-D94047CF8787}" srcOrd="11" destOrd="0" presId="urn:microsoft.com/office/officeart/2005/8/layout/chevron2"/>
    <dgm:cxn modelId="{89E69AA6-D55C-4513-8DCF-251859E13DAE}" type="presParOf" srcId="{9BEA9169-9E34-40DA-B07F-F48A80A936B4}" destId="{D5D51E78-3872-4E8D-BF4A-7DD864CDE981}" srcOrd="12" destOrd="0" presId="urn:microsoft.com/office/officeart/2005/8/layout/chevron2"/>
    <dgm:cxn modelId="{FD209ED6-8DE1-4299-ADDD-C5E9C71C846B}" type="presParOf" srcId="{D5D51E78-3872-4E8D-BF4A-7DD864CDE981}" destId="{6A52FAC0-1C9A-43BC-A226-F5D817F0A343}" srcOrd="0" destOrd="0" presId="urn:microsoft.com/office/officeart/2005/8/layout/chevron2"/>
    <dgm:cxn modelId="{C1B7F33E-946A-48AD-B637-EBF86E00C91B}" type="presParOf" srcId="{D5D51E78-3872-4E8D-BF4A-7DD864CDE981}" destId="{652688FA-FCDA-43C2-A501-D75E5118529B}" srcOrd="1" destOrd="0" presId="urn:microsoft.com/office/officeart/2005/8/layout/chevron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B5B93D-F887-4E5A-98E8-2E72F931146C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1F28CD-8EED-45C4-B96C-E637671763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fld id="{7B739349-1961-48AA-9278-5D3C3074E7AC}" type="slidenum">
              <a:rPr lang="ru-RU" smtClean="0">
                <a:latin typeface="Arial" charset="0"/>
              </a:rPr>
              <a:pPr eaLnBrk="1" hangingPunct="1"/>
              <a:t>1</a:t>
            </a:fld>
            <a:endParaRPr lang="ru-RU" smtClean="0">
              <a:latin typeface="Arial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12" Type="http://schemas.openxmlformats.org/officeDocument/2006/relationships/diagramColors" Target="../diagrams/colors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diagramQuickStyle" Target="../diagrams/quickStyle1.xml"/><Relationship Id="rId5" Type="http://schemas.openxmlformats.org/officeDocument/2006/relationships/image" Target="../media/image9.jpeg"/><Relationship Id="rId10" Type="http://schemas.openxmlformats.org/officeDocument/2006/relationships/diagramLayout" Target="../diagrams/layout1.xml"/><Relationship Id="rId4" Type="http://schemas.openxmlformats.org/officeDocument/2006/relationships/image" Target="../media/image8.png"/><Relationship Id="rId9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5" descr="E:\Abror\Asqarov\Logotype\simbol_5.jpg"/>
          <p:cNvPicPr>
            <a:picLocks noChangeAspect="1" noChangeArrowheads="1"/>
          </p:cNvPicPr>
          <p:nvPr/>
        </p:nvPicPr>
        <p:blipFill>
          <a:blip r:embed="rId3" cstate="print"/>
          <a:srcRect t="10294" b="10294"/>
          <a:stretch>
            <a:fillRect/>
          </a:stretch>
        </p:blipFill>
        <p:spPr bwMode="auto">
          <a:xfrm>
            <a:off x="7049928" y="5247219"/>
            <a:ext cx="2094073" cy="15590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5" name="Прямоугольник 1"/>
          <p:cNvSpPr>
            <a:spLocks noChangeArrowheads="1"/>
          </p:cNvSpPr>
          <p:nvPr/>
        </p:nvSpPr>
        <p:spPr bwMode="auto">
          <a:xfrm>
            <a:off x="1728788" y="195264"/>
            <a:ext cx="6272236" cy="1200329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z-Cyrl-UZ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ZBEKISTON RESPUBLIKASI XALQ TA’LIMI VAZIRLIGI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z-Cyrl-UZ" dirty="0">
                <a:latin typeface="Times New Roman" pitchFamily="18" charset="0"/>
                <a:cs typeface="Times New Roman" pitchFamily="18" charset="0"/>
              </a:rPr>
              <a:t>SAMARQAND VILOYATI XALQ TA’LIMI XODIMLARINI QAYTA TAYYORLASH VA U LARNING MALAKASINI OSHIRISH HUDUDIY MARKAZI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7" name="Прямоугольник 3"/>
          <p:cNvSpPr>
            <a:spLocks noChangeArrowheads="1"/>
          </p:cNvSpPr>
          <p:nvPr/>
        </p:nvSpPr>
        <p:spPr bwMode="auto">
          <a:xfrm>
            <a:off x="1214414" y="2214554"/>
            <a:ext cx="7500990" cy="1938992"/>
          </a:xfrm>
          <a:prstGeom prst="rect">
            <a:avLst/>
          </a:prstGeom>
          <a:solidFill>
            <a:srgbClr val="FFFF00"/>
          </a:solidFill>
          <a:ln w="28575">
            <a:solidFill>
              <a:srgbClr val="0070C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o’rta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bosqichga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uz-Cyrl-UZ" sz="3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pedagog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kadrlarning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bilimi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malakasini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xalqaro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darajaga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ko’tarish</a:t>
            </a:r>
            <a:r>
              <a:rPr lang="uz-Cyrl-UZ" sz="3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innovatsion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ta’limni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rivojlantirish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9" name="Прямоугольник 2"/>
          <p:cNvSpPr>
            <a:spLocks noChangeArrowheads="1"/>
          </p:cNvSpPr>
          <p:nvPr/>
        </p:nvSpPr>
        <p:spPr bwMode="auto">
          <a:xfrm>
            <a:off x="2285984" y="4929198"/>
            <a:ext cx="5454253" cy="646331"/>
          </a:xfrm>
          <a:prstGeom prst="rect">
            <a:avLst/>
          </a:prstGeom>
          <a:noFill/>
          <a:ln w="28575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latin typeface="Times New Roman" pitchFamily="18" charset="0"/>
                <a:cs typeface="Times New Roman" pitchFamily="18" charset="0"/>
              </a:rPr>
              <a:t>Ma’ruzachi: f.f.n., dots. </a:t>
            </a:r>
            <a:r>
              <a:rPr lang="en-US" b="1">
                <a:latin typeface="Times New Roman" pitchFamily="18" charset="0"/>
                <a:cs typeface="Times New Roman" pitchFamily="18" charset="0"/>
              </a:rPr>
              <a:t>HAYDAROV  Komil  Donaboyevich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60" y="357166"/>
            <a:ext cx="6504828" cy="6215106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Oʻzbekiston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Uchinchi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Renessans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soʻzlari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hayotimizda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uygʻun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hamohang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boʻlib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yangramoqda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xalqimizni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ulugʻ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maqsadlar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sari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ruhlantirmoqda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Oʻzbekistonni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barpo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shunchaki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xohish-istak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subyektiv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hodisa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manfaatlarivbpga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toʻla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obyektiv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zaruratdir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		</a:t>
            </a:r>
            <a:endParaRPr lang="ru-RU" sz="1800" i="1" dirty="0"/>
          </a:p>
        </p:txBody>
      </p:sp>
      <p:pic>
        <p:nvPicPr>
          <p:cNvPr id="3" name="Picture 2" descr="ÐÐ¾Ð½ÑÑÐ¸ÑÑÑÐ¸Ñ â ÑÑÐºÐ¸Ð½ Ð²Ð° ÑÐ°ÑÐ¾Ð²Ð¾Ð½ Ò³Ð°ÑÑÐ¸Ð¼Ð¸Ð·, Ð¼Ð°Ð¼Ð»Ð°ÐºÐ°ÑÐ¸Ð¼Ð¸Ð·Ð½Ð¸ ÑÐ½Ð°Ð´Ð° ÑÐ°ÑÐ°ÒÒÐ¸Ð¹ ÑÑÑÐ¸ÑÐ¸ÑÐ½Ð¸Ð½Ð³ Ð¼ÑÑÑÐ°Ò³ÐºÐ°Ð¼ Ð¿Ð¾Ð¹Ð´ÐµÐ²Ð¾ÑÐ¸Ð´Ð¸Ñ"/>
          <p:cNvPicPr>
            <a:picLocks noChangeAspect="1" noChangeArrowheads="1"/>
          </p:cNvPicPr>
          <p:nvPr/>
        </p:nvPicPr>
        <p:blipFill>
          <a:blip r:embed="rId2" cstate="print"/>
          <a:srcRect l="15356" t="4378" r="10226" b="10974"/>
          <a:stretch>
            <a:fillRect/>
          </a:stretch>
        </p:blipFill>
        <p:spPr bwMode="auto">
          <a:xfrm>
            <a:off x="0" y="1500174"/>
            <a:ext cx="2357454" cy="26431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00430" y="1142984"/>
            <a:ext cx="54292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8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AU" sz="2800" b="1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A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 smtClean="0">
                <a:latin typeface="Times New Roman" pitchFamily="18" charset="0"/>
                <a:cs typeface="Times New Roman" pitchFamily="18" charset="0"/>
              </a:rPr>
              <a:t>Oʻzbekiston</a:t>
            </a:r>
            <a:r>
              <a:rPr lang="en-A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demokratiya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inson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huquq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erkinliklari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borasida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umumeʼtirof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norma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prinsiplarga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qatʼiy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amal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qilgan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jahon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hamjamiyati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doʻstona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hamkorlik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tamoyillari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rivojlanadigan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pirovard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maqsadi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xalqimiz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obod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farovon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hayot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yaratib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berishdan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boʻlgan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 smtClean="0">
                <a:latin typeface="Times New Roman" pitchFamily="18" charset="0"/>
                <a:cs typeface="Times New Roman" pitchFamily="18" charset="0"/>
              </a:rPr>
              <a:t>davlatdir</a:t>
            </a:r>
            <a:r>
              <a:rPr lang="en-AU" sz="2800" dirty="0" smtClean="0">
                <a:latin typeface="Times New Roman" pitchFamily="18" charset="0"/>
                <a:cs typeface="Times New Roman" pitchFamily="18" charset="0"/>
              </a:rPr>
              <a:t>”.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Администратор\Desktop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71678"/>
            <a:ext cx="3357554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6504828" cy="6072230"/>
          </a:xfrm>
        </p:spPr>
        <p:txBody>
          <a:bodyPr>
            <a:normAutofit/>
          </a:bodyPr>
          <a:lstStyle/>
          <a:p>
            <a:pPr algn="just"/>
            <a:r>
              <a:rPr lang="uz-Latn-UZ" sz="2400" b="1" dirty="0">
                <a:latin typeface="Times New Roman" pitchFamily="18" charset="0"/>
                <a:cs typeface="Times New Roman" pitchFamily="18" charset="0"/>
              </a:rPr>
              <a:t>Uchinchi Renessansning toʼrt uzviy xalqasi:</a:t>
            </a:r>
            <a:br>
              <a:rPr lang="uz-Latn-UZ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uz-Latn-UZ" sz="2400" b="1" dirty="0">
                <a:latin typeface="Times New Roman" pitchFamily="18" charset="0"/>
                <a:cs typeface="Times New Roman" pitchFamily="18" charset="0"/>
              </a:rPr>
              <a:t>1) maktabgacha taʼlim; 2) maktab taʼlimi; 3) oliy va oʼrta maxsus taʼlim tizimi; 4) ilmiy-madaniy muassasalar. </a:t>
            </a:r>
            <a:br>
              <a:rPr lang="uz-Latn-UZ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uz-Latn-UZ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z-Latn-UZ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uz-Latn-UZ" sz="2400" b="1" dirty="0">
                <a:latin typeface="Times New Roman" pitchFamily="18" charset="0"/>
                <a:cs typeface="Times New Roman" pitchFamily="18" charset="0"/>
              </a:rPr>
              <a:t>Uygʼonish davrining toʼrt tayanch ustuni </a:t>
            </a:r>
            <a:br>
              <a:rPr lang="uz-Latn-UZ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uz-Latn-UZ" sz="2400" b="1" dirty="0">
                <a:latin typeface="Times New Roman" pitchFamily="18" charset="0"/>
                <a:cs typeface="Times New Roman" pitchFamily="18" charset="0"/>
              </a:rPr>
              <a:t>1) bogʼcha tarbiyachisi; 2) maktab muallimi; 3) professor-oʼqituvchilar; 4) ilmiy-ijodiy </a:t>
            </a:r>
            <a:r>
              <a:rPr lang="uz-Latn-UZ" sz="2400" b="1" dirty="0" smtClean="0">
                <a:latin typeface="Times New Roman" pitchFamily="18" charset="0"/>
                <a:cs typeface="Times New Roman" pitchFamily="18" charset="0"/>
              </a:rPr>
              <a:t>ziyolila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		</a:t>
            </a:r>
            <a:endParaRPr lang="ru-RU" sz="1800" i="1" dirty="0"/>
          </a:p>
        </p:txBody>
      </p:sp>
      <p:pic>
        <p:nvPicPr>
          <p:cNvPr id="3" name="Picture 2" descr="ÐÐ¾Ð½ÑÑÐ¸ÑÑÑÐ¸Ñ â ÑÑÐºÐ¸Ð½ Ð²Ð° ÑÐ°ÑÐ¾Ð²Ð¾Ð½ Ò³Ð°ÑÑÐ¸Ð¼Ð¸Ð·, Ð¼Ð°Ð¼Ð»Ð°ÐºÐ°ÑÐ¸Ð¼Ð¸Ð·Ð½Ð¸ ÑÐ½Ð°Ð´Ð° ÑÐ°ÑÐ°ÒÒÐ¸Ð¹ ÑÑÑÐ¸ÑÐ¸ÑÐ½Ð¸Ð½Ð³ Ð¼ÑÑÑÐ°Ò³ÐºÐ°Ð¼ Ð¿Ð¾Ð¹Ð´ÐµÐ²Ð¾ÑÐ¸Ð´Ð¸Ñ"/>
          <p:cNvPicPr>
            <a:picLocks noChangeAspect="1" noChangeArrowheads="1"/>
          </p:cNvPicPr>
          <p:nvPr/>
        </p:nvPicPr>
        <p:blipFill>
          <a:blip r:embed="rId2" cstate="print"/>
          <a:srcRect l="15356" t="4378" r="10226" b="10974"/>
          <a:stretch>
            <a:fillRect/>
          </a:stretch>
        </p:blipFill>
        <p:spPr bwMode="auto">
          <a:xfrm>
            <a:off x="6786546" y="1643050"/>
            <a:ext cx="2357454" cy="26431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14678" y="1285860"/>
            <a:ext cx="5715040" cy="46847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just">
              <a:buNone/>
              <a:defRPr/>
            </a:pP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		2022-2026 yillarga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mo’ljallangan 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Yangi O’zbekistonning Taraqqiyot strategiyasi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O’zbekiston Respublikasi Prezidentining 2022 yil 28 yanvardagi PF-60 sonli Farmoni bilan tasdiqlangan bo’lib, yettita yo’nalish, </a:t>
            </a: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100 ta maqsadli vazifani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o’z ichiga oladi. Shuningdek, Farmon bilan Taraqqiyot strategiyasini “Inson qadrini ulug’lash va faol mahalla yili”da amalga oshirishga oid davlat dasturi tasdiqlandi.</a:t>
            </a:r>
            <a:endParaRPr lang="ru-RU" sz="18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00298" y="0"/>
            <a:ext cx="664370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Font typeface="Wingdings 3" pitchFamily="18" charset="2"/>
              <a:buNone/>
              <a:defRPr/>
            </a:pPr>
            <a:r>
              <a:rPr lang="uz-Latn-U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Yangi Oʼzbekistonning T</a:t>
            </a:r>
            <a:r>
              <a:rPr lang="uz-Cyrl-U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z-Latn-U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uz-Cyrl-U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z-Latn-U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QQIY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uz-Latn-U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 STR</a:t>
            </a:r>
            <a:r>
              <a:rPr lang="uz-Cyrl-U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z-Latn-U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TEGIY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uz-Latn-U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 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3" pitchFamily="18" charset="2"/>
              <a:buNone/>
              <a:defRPr/>
            </a:pPr>
            <a:endParaRPr lang="uz-Latn-UZ" sz="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acer\Desktop\китоб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00174"/>
            <a:ext cx="3098474" cy="435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0"/>
            <a:ext cx="7643834" cy="100010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TARAQQIYOT STRATEGIYASINING USTUVOR YO’NALISHLARI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5" descr="C:\Users\jjuraev\Downloads\depreciati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786322"/>
            <a:ext cx="1049243" cy="1049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C:\Users\jjuraev\Downloads\boo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8699" cy="1208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C:\Users\jjuraev\Downloads\iconfinder_BANK-finance-finance_and_business-banking-columns-buildings_545248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857496"/>
            <a:ext cx="1086010" cy="1213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jjuraev\AppData\Local\Temp\Rar$DRa0.471\4282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000240"/>
            <a:ext cx="1263297" cy="130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C:\Users\jjuraev\Downloads\iconfinder_coins_1722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14423"/>
            <a:ext cx="953845" cy="857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acer\Desktop\янги китоб\узб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013044"/>
            <a:ext cx="1269743" cy="84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acer\Desktop\Без названия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071942"/>
            <a:ext cx="928694" cy="92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8" name="Содержимое 3"/>
          <p:cNvGraphicFramePr>
            <a:graphicFrameLocks noGrp="1"/>
          </p:cNvGraphicFramePr>
          <p:nvPr>
            <p:ph idx="1"/>
          </p:nvPr>
        </p:nvGraphicFramePr>
        <p:xfrm>
          <a:off x="1142976" y="1447800"/>
          <a:ext cx="8001024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9" name="Стрелка вниз 18"/>
          <p:cNvSpPr/>
          <p:nvPr/>
        </p:nvSpPr>
        <p:spPr>
          <a:xfrm>
            <a:off x="4786314" y="1000108"/>
            <a:ext cx="357190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5347" y="785813"/>
            <a:ext cx="6157913" cy="107156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Bugungi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kunda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respublikada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32485" y="1857376"/>
            <a:ext cx="6200775" cy="43910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buFont typeface="Wingdings 3" pitchFamily="18" charset="2"/>
              <a:buNone/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algn="just">
              <a:buFont typeface="Wingdings 3" pitchFamily="18" charset="2"/>
              <a:buNone/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uz-Cyrl-UZ" b="1" i="1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uz-Cyrl-UZ" b="1" i="1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ta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maktabda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jami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6,4 million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oʼquvchi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taʼlim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olmoqda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aholining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foizini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oʼquv-tarbiyaviy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504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mingdan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ziyod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xodim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qilmoqda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3" name="Picture 2" descr="Yangi ochilayotgan Abdulla Qodiriy ijod maktabining ijodiy tanlovlari  boshlandi — Minb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29050"/>
            <a:ext cx="2796779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4" descr="Abdulla Qodiriy nomidagi ijod maktabiga tashr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357188"/>
            <a:ext cx="2775347" cy="312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1400" b="1" dirty="0">
                <a:latin typeface="Times New Roman" pitchFamily="18" charset="0"/>
                <a:cs typeface="Times New Roman" pitchFamily="18" charset="0"/>
              </a:rPr>
              <a:t>Oʼzbekiston taraqqiyotining yangi davrida taʼlim sohasidagi davlat siyosatining mazmun-mohiyati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43013" y="1333500"/>
            <a:ext cx="7497366" cy="462438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Font typeface="Wingdings 3" pitchFamily="18" charset="2"/>
              <a:buNone/>
              <a:defRPr/>
            </a:pP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Davlatimiz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rahbarining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Farmon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Qarorlarida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quyidagilar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belgilandi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buFont typeface="Wingdings 3" pitchFamily="18" charset="2"/>
              <a:buNone/>
              <a:defRPr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pedagog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xodimlarning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qadr-qimmati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nufuzini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>
              <a:buFont typeface="Wingdings 3" pitchFamily="18" charset="2"/>
              <a:buNone/>
              <a:defRPr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moddiy-maʼnaviy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himoyasini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kuchaytirish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>
              <a:buFont typeface="Wingdings 3" pitchFamily="18" charset="2"/>
              <a:buNone/>
              <a:defRPr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bilim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pedagogik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mahoratini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>
              <a:buFont typeface="Wingdings 3" pitchFamily="18" charset="2"/>
              <a:buNone/>
              <a:defRPr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taʼlimda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jamoatchilik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nazoratini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qat’iy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yoʼlga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qoʼyish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>
              <a:buFont typeface="Wingdings 3" pitchFamily="18" charset="2"/>
              <a:buNone/>
              <a:defRPr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umum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taʼlim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muassasalarining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vasiylik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kengashlarini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tugatish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>
              <a:buFont typeface="Wingdings 3" pitchFamily="18" charset="2"/>
              <a:buNone/>
              <a:defRPr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taʼlim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muassasa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faoliyatiga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hissa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qoʼsha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oladigan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faol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ota-onalar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bitiruvchilar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homiylar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obroʼ-eʼtiborli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kishilardan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Kuzatuv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kengashlarini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ctr">
              <a:buFont typeface="Wingdings 3" pitchFamily="18" charset="2"/>
              <a:buNone/>
              <a:defRPr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sifatdan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sifatga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oʼtish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sakrash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400" b="1" dirty="0">
                <a:latin typeface="Times New Roman" pitchFamily="18" charset="0"/>
                <a:cs typeface="Times New Roman" pitchFamily="18" charset="0"/>
              </a:rPr>
              <a:t>Oʼzbekiston taraqqiyotining yangi davrida taʼlim sohasidagi davlat siyosatining mazmun-mohiyati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214290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en-US" sz="2400" dirty="0" err="1" smtClean="0"/>
              <a:t>O’qituvchilarimiz</a:t>
            </a:r>
            <a:r>
              <a:rPr lang="en-US" sz="2400" dirty="0" smtClean="0"/>
              <a:t> </a:t>
            </a:r>
            <a:r>
              <a:rPr lang="en-US" sz="2400" dirty="0" err="1" smtClean="0"/>
              <a:t>faoliyatidagi</a:t>
            </a:r>
            <a:r>
              <a:rPr lang="en-US" sz="2400" dirty="0" smtClean="0"/>
              <a:t> </a:t>
            </a:r>
            <a:r>
              <a:rPr lang="en-US" sz="2400" dirty="0" err="1" smtClean="0"/>
              <a:t>asosiy</a:t>
            </a:r>
            <a:r>
              <a:rPr lang="en-US" sz="2400" dirty="0" smtClean="0"/>
              <a:t>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b="1" dirty="0" err="1" smtClean="0"/>
              <a:t>k</a:t>
            </a:r>
            <a:r>
              <a:rPr lang="en-US" sz="2800" b="1" dirty="0" err="1" smtClean="0"/>
              <a:t>amchiliklar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 algn="just"/>
            <a:r>
              <a:rPr lang="uz-Cyrl-UZ" sz="2400" dirty="0" smtClean="0">
                <a:latin typeface="Times New Roman" pitchFamily="18" charset="0"/>
                <a:cs typeface="Sakkal Majalla" pitchFamily="2" charset="-78"/>
              </a:rPr>
              <a:t>1.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Kasbiy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kompetentlikning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taqchilligi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kasbiy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tayyorgarlik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tajriba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o’ziga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ishonch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fanni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chuqur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bilishi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jihatlarning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etishmasligi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endParaRPr lang="uz-Cyrl-UZ" sz="8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o’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ustida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ishlashga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o’rganmaganligi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ilg’or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tajriba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sohadagi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yangiliklarni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bilmasligi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faoliyatida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qo’llamasligi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endParaRPr lang="uz-Cyrl-UZ" sz="8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o’qituvchilarning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ishlashini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muvofiqlashtirish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tizimlashtirilmagani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endParaRPr lang="uz-Cyrl-UZ" sz="8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g’oyaviy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mafkuraviy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saviyaning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etishmasligi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endParaRPr lang="uz-Cyrl-UZ" sz="9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kommunikatsiya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texnologiyalarini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etarli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bilmasligi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2185988" y="909638"/>
            <a:ext cx="6312694" cy="576262"/>
          </a:xfrm>
          <a:ln>
            <a:solidFill>
              <a:schemeClr val="tx1"/>
            </a:solidFill>
            <a:prstDash val="sysDash"/>
          </a:ln>
        </p:spPr>
        <p:txBody>
          <a:bodyPr>
            <a:normAutofit fontScale="90000"/>
          </a:bodyPr>
          <a:lstStyle/>
          <a:p>
            <a:pPr algn="ctr"/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O‘qituvchining pedogogik mahoratini oshirish yo‘llari</a:t>
            </a:r>
            <a:endParaRPr lang="ru-RU" sz="24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9" name="Содержимое 2"/>
          <p:cNvSpPr>
            <a:spLocks noGrp="1"/>
          </p:cNvSpPr>
          <p:nvPr>
            <p:ph idx="1"/>
          </p:nvPr>
        </p:nvSpPr>
        <p:spPr>
          <a:xfrm>
            <a:off x="2143125" y="1646238"/>
            <a:ext cx="6429375" cy="4868862"/>
          </a:xfrm>
          <a:ln w="38100">
            <a:solidFill>
              <a:srgbClr val="FF0000"/>
            </a:solidFill>
          </a:ln>
        </p:spPr>
        <p:txBody>
          <a:bodyPr>
            <a:normAutofit fontScale="92500"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1. Har bir o‘qituvchi o‘z fanini chuqur bilishi lozim (bilim);</a:t>
            </a:r>
          </a:p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2. O‘qituvchi o‘z bilimini o‘quvchilarga to‘liq yetkazib bera olishi zarur (metodika);</a:t>
            </a:r>
          </a:p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3. O‘qituvchi psixologik (ruhiy) tayyorgarlikka ega bo‘lishi maqsadga muvofiq;</a:t>
            </a:r>
          </a:p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4. Har bir o‘qituvchi mafkuraviy tayyorgarlikka ega bo‘lishi lozim;</a:t>
            </a:r>
          </a:p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5.Har bir pedagog o‘z ustida muntazam ishlashi zarur.</a:t>
            </a:r>
            <a:endParaRPr lang="ru-RU" sz="28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700" name="Picture 8" descr="Prezident, ijod va iхtisoslashtirilgan maktablar yanada takomillashtiriladi  | NORMA.U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371601"/>
            <a:ext cx="2089547" cy="261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8" descr="Har bir tumanda matematikaga ixtisoslashtirilgan maktablar tashkil etiladi  - Ma'rifat – Учитель Узбекистан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43375"/>
            <a:ext cx="2100263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1400" b="1" dirty="0">
                <a:latin typeface="Times New Roman" pitchFamily="18" charset="0"/>
                <a:cs typeface="Times New Roman" pitchFamily="18" charset="0"/>
              </a:rPr>
              <a:t>Oʼzbekiston taraqqiyotining yangi davrida taʼlim sohasidagi davlat siyosatining mazmun-mohiyati</a:t>
            </a:r>
            <a:endParaRPr lang="ru-RU" sz="1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8434" name="Rectangle 2"/>
          <p:cNvSpPr>
            <a:spLocks noChangeArrowheads="1"/>
          </p:cNvSpPr>
          <p:nvPr/>
        </p:nvSpPr>
        <p:spPr bwMode="auto">
          <a:xfrm>
            <a:off x="190500" y="2862263"/>
            <a:ext cx="6434138" cy="2366962"/>
          </a:xfrm>
          <a:prstGeom prst="rect">
            <a:avLst/>
          </a:prstGeom>
          <a:solidFill>
            <a:srgbClr val="E5FFE5">
              <a:alpha val="7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98435" name="Rectangle 3"/>
          <p:cNvSpPr>
            <a:spLocks noChangeArrowheads="1"/>
          </p:cNvSpPr>
          <p:nvPr/>
        </p:nvSpPr>
        <p:spPr bwMode="auto">
          <a:xfrm>
            <a:off x="3059113" y="495300"/>
            <a:ext cx="5894387" cy="1854200"/>
          </a:xfrm>
          <a:prstGeom prst="rect">
            <a:avLst/>
          </a:prstGeom>
          <a:solidFill>
            <a:srgbClr val="E5FFE5">
              <a:alpha val="7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9843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2FFAF"/>
              </a:gs>
              <a:gs pos="50000">
                <a:schemeClr val="tx1">
                  <a:alpha val="59000"/>
                </a:schemeClr>
              </a:gs>
              <a:gs pos="100000">
                <a:srgbClr val="C2FFA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Tahoma" pitchFamily="34" charset="0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609600" y="441325"/>
            <a:ext cx="7924800" cy="76200"/>
            <a:chOff x="384" y="672"/>
            <a:chExt cx="4992" cy="48"/>
          </a:xfrm>
        </p:grpSpPr>
        <p:sp>
          <p:nvSpPr>
            <p:cNvPr id="4109" name="Line 6"/>
            <p:cNvSpPr>
              <a:spLocks noChangeShapeType="1"/>
            </p:cNvSpPr>
            <p:nvPr/>
          </p:nvSpPr>
          <p:spPr bwMode="auto">
            <a:xfrm>
              <a:off x="384" y="672"/>
              <a:ext cx="4992" cy="0"/>
            </a:xfrm>
            <a:prstGeom prst="line">
              <a:avLst/>
            </a:prstGeom>
            <a:noFill/>
            <a:ln w="47625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0" name="Line 7"/>
            <p:cNvSpPr>
              <a:spLocks noChangeShapeType="1"/>
            </p:cNvSpPr>
            <p:nvPr/>
          </p:nvSpPr>
          <p:spPr bwMode="auto">
            <a:xfrm>
              <a:off x="528" y="720"/>
              <a:ext cx="4704" cy="0"/>
            </a:xfrm>
            <a:prstGeom prst="line">
              <a:avLst/>
            </a:prstGeom>
            <a:noFill/>
            <a:ln w="19050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298440" name="Text Box 8"/>
          <p:cNvSpPr txBox="1">
            <a:spLocks noChangeArrowheads="1"/>
          </p:cNvSpPr>
          <p:nvPr/>
        </p:nvSpPr>
        <p:spPr bwMode="auto">
          <a:xfrm>
            <a:off x="488950" y="1165225"/>
            <a:ext cx="8464550" cy="501675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  <a:flatTx/>
          </a:bodyPr>
          <a:lstStyle/>
          <a:p>
            <a:pPr algn="just">
              <a:defRPr/>
            </a:pPr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Rahbar qalbi va koʼngli toza, aql-zakovat sohibi boʼlishi kerak;</a:t>
            </a:r>
          </a:p>
          <a:p>
            <a:pPr algn="just">
              <a:defRPr/>
            </a:pP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2. Rahbar oʼziga ishonch bildirib, martabaga munosib koʼrgan</a:t>
            </a:r>
          </a:p>
          <a:p>
            <a:pPr algn="just">
              <a:defRPr/>
            </a:pP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xalqi, jamoasiga halol xizmat qilishi lozim;</a:t>
            </a:r>
          </a:p>
          <a:p>
            <a:pPr algn="just">
              <a:defRPr/>
            </a:pP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3. Rahbar aqlli, tajribali, oʼz ishining bilimdoni boʼlgan mutaxassislarga tayanmogʼi, ularning fikriga quloq solib, xulosa chiqarmogʼi lozim;</a:t>
            </a:r>
          </a:p>
          <a:p>
            <a:pPr algn="just">
              <a:defRPr/>
            </a:pP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4. Kimlargadir yaxshi koʼrinish ilinjida ishlamaslik kerak;</a:t>
            </a:r>
          </a:p>
          <a:p>
            <a:pPr algn="just">
              <a:defRPr/>
            </a:pP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5. Fidoyi, tashabbuskor, qat</a:t>
            </a:r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ь</a:t>
            </a: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iyatli va talabchan boʼlishi, talabchanlikni zoʼravonlikka, qat</a:t>
            </a:r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ь</a:t>
            </a: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iyatni manmanlikka aylantirmasligi kerak, bu rahbarni odamlardan uzoqlashtiradi;</a:t>
            </a:r>
          </a:p>
          <a:p>
            <a:pPr algn="just">
              <a:defRPr/>
            </a:pP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6. Rahbar mayda gaplar, fisq-fasoddan yiroq boʼlishi, maishatbozlikka berilmasligi kerak;</a:t>
            </a:r>
          </a:p>
          <a:p>
            <a:pPr algn="just">
              <a:defRPr/>
            </a:pP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7. Kadrlarni mahalliychilik, oshna-ogʼaynichilik, shaxsiy sadoqatga qarab tanlamasligi kerak. </a:t>
            </a:r>
          </a:p>
          <a:p>
            <a:pPr algn="just">
              <a:defRPr/>
            </a:pP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8. Oʼzidan oldingi rahbar davrida ishlagan yaxshi mutaxassislarni ishdan boʼshatishi, ularni oʼziga raqib bilishi umumdavlat manfaatiga jiddiy zarar yetkazadi;</a:t>
            </a:r>
            <a:endParaRPr lang="ru-RU" sz="2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Group 16"/>
          <p:cNvGrpSpPr>
            <a:grpSpLocks/>
          </p:cNvGrpSpPr>
          <p:nvPr/>
        </p:nvGrpSpPr>
        <p:grpSpPr bwMode="auto">
          <a:xfrm rot="5400000">
            <a:off x="6954837" y="4749801"/>
            <a:ext cx="4086225" cy="76200"/>
            <a:chOff x="384" y="672"/>
            <a:chExt cx="4992" cy="48"/>
          </a:xfrm>
        </p:grpSpPr>
        <p:sp>
          <p:nvSpPr>
            <p:cNvPr id="4107" name="Line 17"/>
            <p:cNvSpPr>
              <a:spLocks noChangeShapeType="1"/>
            </p:cNvSpPr>
            <p:nvPr/>
          </p:nvSpPr>
          <p:spPr bwMode="auto">
            <a:xfrm>
              <a:off x="384" y="672"/>
              <a:ext cx="4992" cy="0"/>
            </a:xfrm>
            <a:prstGeom prst="line">
              <a:avLst/>
            </a:prstGeom>
            <a:noFill/>
            <a:ln w="47625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8" name="Line 18"/>
            <p:cNvSpPr>
              <a:spLocks noChangeShapeType="1"/>
            </p:cNvSpPr>
            <p:nvPr/>
          </p:nvSpPr>
          <p:spPr bwMode="auto">
            <a:xfrm>
              <a:off x="528" y="720"/>
              <a:ext cx="4704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0" name="Прямоугольник 19"/>
          <p:cNvSpPr/>
          <p:nvPr/>
        </p:nvSpPr>
        <p:spPr>
          <a:xfrm>
            <a:off x="642910" y="142852"/>
            <a:ext cx="7924800" cy="8032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Latn-UZ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Rahbar maʼnaviyatiga qoʼyiladigan talablar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9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9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8434" grpId="0" animBg="1"/>
      <p:bldP spid="12984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8434" name="Rectangle 2"/>
          <p:cNvSpPr>
            <a:spLocks noChangeArrowheads="1"/>
          </p:cNvSpPr>
          <p:nvPr/>
        </p:nvSpPr>
        <p:spPr bwMode="auto">
          <a:xfrm>
            <a:off x="190500" y="2862263"/>
            <a:ext cx="6434138" cy="2366962"/>
          </a:xfrm>
          <a:prstGeom prst="rect">
            <a:avLst/>
          </a:prstGeom>
          <a:solidFill>
            <a:srgbClr val="E5FFE5">
              <a:alpha val="7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98435" name="Rectangle 3"/>
          <p:cNvSpPr>
            <a:spLocks noChangeArrowheads="1"/>
          </p:cNvSpPr>
          <p:nvPr/>
        </p:nvSpPr>
        <p:spPr bwMode="auto">
          <a:xfrm>
            <a:off x="3059113" y="495300"/>
            <a:ext cx="5894387" cy="1854200"/>
          </a:xfrm>
          <a:prstGeom prst="rect">
            <a:avLst/>
          </a:prstGeom>
          <a:solidFill>
            <a:srgbClr val="E5FFE5">
              <a:alpha val="7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9843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2FFAF"/>
              </a:gs>
              <a:gs pos="50000">
                <a:schemeClr val="tx1">
                  <a:alpha val="59000"/>
                </a:schemeClr>
              </a:gs>
              <a:gs pos="100000">
                <a:srgbClr val="C2FFA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Tahoma" pitchFamily="34" charset="0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609600" y="441325"/>
            <a:ext cx="7924800" cy="76200"/>
            <a:chOff x="384" y="672"/>
            <a:chExt cx="4992" cy="48"/>
          </a:xfrm>
        </p:grpSpPr>
        <p:sp>
          <p:nvSpPr>
            <p:cNvPr id="5133" name="Line 6"/>
            <p:cNvSpPr>
              <a:spLocks noChangeShapeType="1"/>
            </p:cNvSpPr>
            <p:nvPr/>
          </p:nvSpPr>
          <p:spPr bwMode="auto">
            <a:xfrm>
              <a:off x="384" y="672"/>
              <a:ext cx="4992" cy="0"/>
            </a:xfrm>
            <a:prstGeom prst="line">
              <a:avLst/>
            </a:prstGeom>
            <a:noFill/>
            <a:ln w="47625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4" name="Line 7"/>
            <p:cNvSpPr>
              <a:spLocks noChangeShapeType="1"/>
            </p:cNvSpPr>
            <p:nvPr/>
          </p:nvSpPr>
          <p:spPr bwMode="auto">
            <a:xfrm>
              <a:off x="528" y="720"/>
              <a:ext cx="4704" cy="0"/>
            </a:xfrm>
            <a:prstGeom prst="line">
              <a:avLst/>
            </a:prstGeom>
            <a:noFill/>
            <a:ln w="19050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298440" name="Text Box 8"/>
          <p:cNvSpPr txBox="1">
            <a:spLocks noChangeArrowheads="1"/>
          </p:cNvSpPr>
          <p:nvPr/>
        </p:nvSpPr>
        <p:spPr bwMode="auto">
          <a:xfrm>
            <a:off x="190500" y="1165225"/>
            <a:ext cx="8763000" cy="317009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  <a:flatTx/>
          </a:bodyPr>
          <a:lstStyle/>
          <a:p>
            <a:pPr algn="just">
              <a:defRPr/>
            </a:pPr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Rahbar nafs balosiga qarshi turmogʼi, xodimlarni ham undan asrashi lozim;</a:t>
            </a:r>
          </a:p>
          <a:p>
            <a:pPr algn="just">
              <a:defRPr/>
            </a:pP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10. Rahbar adolatsizlikka aslo yoʼl qoʼymasligi zarur;</a:t>
            </a:r>
          </a:p>
          <a:p>
            <a:pPr algn="just">
              <a:defRPr/>
            </a:pP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11. Shaxsiy hayoti, turmushida boshqalarga oʼrnak boʼlishi kerak;</a:t>
            </a:r>
          </a:p>
          <a:p>
            <a:pPr algn="just">
              <a:defRPr/>
            </a:pP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12. Rahbarning barcha ishlari ochiq va oshkora boʼlishi, vaqti-vaqti bilan jamoa oldida hisob berib turishi kerak;</a:t>
            </a:r>
          </a:p>
          <a:p>
            <a:pPr algn="just">
              <a:defRPr/>
            </a:pP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13. Rahbar maqtovdan boshi aylanib, “dohiylik” kasaliga chalinib qolmasligi, atrofiga laganbardor, “maslahatgoʼy” kimsalarni toʼplamasligi lozim;</a:t>
            </a:r>
          </a:p>
          <a:p>
            <a:pPr algn="just">
              <a:defRPr/>
            </a:pP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14. Rahbar oʼz gʼoyasi, fikri, harakat dasturiga ega boʼlishi bilan birga jamoani yagona gʼoya, maqsad yoʼlida jisplashtira olishi, ezgu ishlarga safarbar eta olishi zarur.</a:t>
            </a:r>
            <a:endParaRPr lang="ru-RU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Group 16"/>
          <p:cNvGrpSpPr>
            <a:grpSpLocks/>
          </p:cNvGrpSpPr>
          <p:nvPr/>
        </p:nvGrpSpPr>
        <p:grpSpPr bwMode="auto">
          <a:xfrm rot="5400000">
            <a:off x="6954837" y="4749801"/>
            <a:ext cx="4086225" cy="76200"/>
            <a:chOff x="384" y="672"/>
            <a:chExt cx="4992" cy="48"/>
          </a:xfrm>
        </p:grpSpPr>
        <p:sp>
          <p:nvSpPr>
            <p:cNvPr id="5131" name="Line 17"/>
            <p:cNvSpPr>
              <a:spLocks noChangeShapeType="1"/>
            </p:cNvSpPr>
            <p:nvPr/>
          </p:nvSpPr>
          <p:spPr bwMode="auto">
            <a:xfrm>
              <a:off x="384" y="672"/>
              <a:ext cx="4992" cy="0"/>
            </a:xfrm>
            <a:prstGeom prst="line">
              <a:avLst/>
            </a:prstGeom>
            <a:noFill/>
            <a:ln w="47625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2" name="Line 18"/>
            <p:cNvSpPr>
              <a:spLocks noChangeShapeType="1"/>
            </p:cNvSpPr>
            <p:nvPr/>
          </p:nvSpPr>
          <p:spPr bwMode="auto">
            <a:xfrm>
              <a:off x="528" y="720"/>
              <a:ext cx="4704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0" name="Прямоугольник 19"/>
          <p:cNvSpPr/>
          <p:nvPr/>
        </p:nvSpPr>
        <p:spPr>
          <a:xfrm>
            <a:off x="642910" y="214290"/>
            <a:ext cx="7924800" cy="8032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Latn-UZ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Rahbar maʼnaviyatiga qoʼyiladigan talablar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9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9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8434" grpId="0" animBg="1"/>
      <p:bldP spid="12984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025254" y="1524000"/>
            <a:ext cx="6791325" cy="40767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Font typeface="Wingdings 3" pitchFamily="18" charset="2"/>
              <a:buNone/>
              <a:defRPr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Imom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Buxoriy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bobomiz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oʼz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kitoblarida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keltirgan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muborak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hadisda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aytilganidek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 </a:t>
            </a:r>
          </a:p>
          <a:p>
            <a:pPr algn="ctr">
              <a:buFont typeface="Wingdings 3" pitchFamily="18" charset="2"/>
              <a:buNone/>
              <a:defRPr/>
            </a:pP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niyatga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boʼladi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”.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4" name="Picture 2" descr="C:\Users\E-Max\Desktop\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28764"/>
            <a:ext cx="1910954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3" descr="C:\Users\E-Max\Desktop\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3729039"/>
            <a:ext cx="1918097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1400" b="1" dirty="0">
                <a:latin typeface="Times New Roman" pitchFamily="18" charset="0"/>
                <a:cs typeface="Times New Roman" pitchFamily="18" charset="0"/>
              </a:rPr>
              <a:t>Oʼzbekiston taraqqiyotining yangi davrida taʼlim sohasidagi davlat siyosatining mazmun-mohiyati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1493</TotalTime>
  <Words>669</Words>
  <Application>Microsoft Office PowerPoint</Application>
  <PresentationFormat>Экран (4:3)</PresentationFormat>
  <Paragraphs>75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Солнцестояние</vt:lpstr>
      <vt:lpstr>Слайд 1</vt:lpstr>
      <vt:lpstr>“Yangi Oʻzbekiston” va “Uchinchi Renessans” soʻzlari hayotimizda uygʻun va hamohang boʻlib yangramoqda, xalqimizni ulugʻ maqsadlar sari ruhlantirmoqda.   Yangi Oʻzbekistonni barpo etish – bu shunchaki xohish-istak, subyektiv hodisa emas, balki milliy manfaatlarivbpga toʻla javob beradigan obyektiv zaruratdir.       </vt:lpstr>
      <vt:lpstr>Слайд 3</vt:lpstr>
      <vt:lpstr>Uchinchi Renessansning toʼrt uzviy xalqasi: 1) maktabgacha taʼlim; 2) maktab taʼlimi; 3) oliy va oʼrta maxsus taʼlim tizimi; 4) ilmiy-madaniy muassasalar.   Uygʼonish davrining toʼrt tayanch ustuni  1) bogʼcha tarbiyachisi; 2) maktab muallimi; 3) professor-oʼqituvchilar; 4) ilmiy-ijodiy ziyolila    </vt:lpstr>
      <vt:lpstr>Слайд 5</vt:lpstr>
      <vt:lpstr>TARAQQIYOT STRATEGIYASINING USTUVOR YO’NALISHLARI</vt:lpstr>
      <vt:lpstr>Bugungi kunda respublikada</vt:lpstr>
      <vt:lpstr>Слайд 8</vt:lpstr>
      <vt:lpstr>O’qituvchilarimiz faoliyatidagi asosiy  kamchiliklar</vt:lpstr>
      <vt:lpstr>O‘qituvchining pedogogik mahoratini oshirish yo‘llari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LG</dc:creator>
  <cp:lastModifiedBy>Пользователь Windows</cp:lastModifiedBy>
  <cp:revision>228</cp:revision>
  <dcterms:created xsi:type="dcterms:W3CDTF">2019-01-03T13:05:46Z</dcterms:created>
  <dcterms:modified xsi:type="dcterms:W3CDTF">2022-03-31T04:21:22Z</dcterms:modified>
</cp:coreProperties>
</file>