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  <p:sldMasterId id="2147483706" r:id="rId2"/>
  </p:sldMasterIdLst>
  <p:notesMasterIdLst>
    <p:notesMasterId r:id="rId19"/>
  </p:notesMasterIdLst>
  <p:sldIdLst>
    <p:sldId id="352" r:id="rId3"/>
    <p:sldId id="359" r:id="rId4"/>
    <p:sldId id="372" r:id="rId5"/>
    <p:sldId id="366" r:id="rId6"/>
    <p:sldId id="361" r:id="rId7"/>
    <p:sldId id="373" r:id="rId8"/>
    <p:sldId id="368" r:id="rId9"/>
    <p:sldId id="374" r:id="rId10"/>
    <p:sldId id="369" r:id="rId11"/>
    <p:sldId id="375" r:id="rId12"/>
    <p:sldId id="370" r:id="rId13"/>
    <p:sldId id="376" r:id="rId14"/>
    <p:sldId id="367" r:id="rId15"/>
    <p:sldId id="371" r:id="rId16"/>
    <p:sldId id="377" r:id="rId17"/>
    <p:sldId id="300" r:id="rId18"/>
  </p:sldIdLst>
  <p:sldSz cx="9144000" cy="6858000" type="screen4x3"/>
  <p:notesSz cx="6742113" cy="9872663"/>
  <p:custDataLst>
    <p:tags r:id="rId2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77784-9588-4C57-B82D-8D7D16995684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689475"/>
            <a:ext cx="5392737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30E95-1527-4237-B9FA-828722E4E7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7154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8372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D7DADF7-12A0-419B-A2D5-0BFE4A5E9E4A}" type="slidenum">
              <a:rPr lang="ru-RU" altLang="ru-RU"/>
              <a:pPr/>
              <a:t>16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6451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6451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6451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6451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6451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6452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6452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6452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6452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452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DE4B993-BDBA-4231-941A-C0195E4BFC4D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BCF51D7-4278-4490-B1E8-6907EBD1E6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BB3304-8CCB-46D1-BAC5-361EA5F19A4E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8A185-E6C6-4AF9-B73A-0842B172FC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C5C054-789D-4F2D-A496-96AA984EBECE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49FF1-E855-4828-9514-500C67213B6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DDB0A9-4FB6-4BF7-A898-D70D511BE893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C115E-856C-43E1-BD00-E9A347A8AF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BF281F-BC17-4DEF-9BA9-1E387C2B648C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44759-461D-4255-B791-51B053A8AE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3E7789-D80B-44E3-A775-9F0EC12ABCCC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B37A4-EAD6-4AB0-90A7-B440E0B3D80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2338BC-9E91-4DC4-B00B-E1936BA8DAA3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01F1F-44B1-4BA7-A103-14584CE756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C2DD11-658A-45B1-A9CE-F098B98929D5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EC5E8-7CF3-4C37-BD45-FCA04902CE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130B93-9D4E-4C3B-B55C-8BF66ABC87C0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8C171-212E-40F3-A342-DEB58E311AD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68DB8B-EBB8-47D2-841A-FCCE9E66535B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D915E-E382-46EC-AC9E-091620A14D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02CF5C-C9B2-4218-A956-8C256ECD3B7E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40CFF-A44B-4738-BE41-061BD9AF130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с благодарност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афический объект 35"/>
          <p:cNvGrpSpPr>
            <a:grpSpLocks/>
          </p:cNvGrpSpPr>
          <p:nvPr userDrawn="1"/>
        </p:nvGrpSpPr>
        <p:grpSpPr bwMode="auto">
          <a:xfrm>
            <a:off x="5008960" y="1430339"/>
            <a:ext cx="4144565" cy="2613025"/>
            <a:chOff x="6678503" y="665690"/>
            <a:chExt cx="5526208" cy="2613848"/>
          </a:xfrm>
        </p:grpSpPr>
        <p:sp>
          <p:nvSpPr>
            <p:cNvPr id="6" name="Полилиния: Фигура 4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sp>
          <p:nvSpPr>
            <p:cNvPr id="7" name="Полилиния: Фигура 40"/>
            <p:cNvSpPr>
              <a:spLocks/>
            </p:cNvSpPr>
            <p:nvPr/>
          </p:nvSpPr>
          <p:spPr bwMode="auto">
            <a:xfrm>
              <a:off x="7262716" y="665690"/>
              <a:ext cx="4941995" cy="2591616"/>
            </a:xfrm>
            <a:custGeom>
              <a:avLst/>
              <a:gdLst>
                <a:gd name="T0" fmla="*/ 4930387 w 4941827"/>
                <a:gd name="T1" fmla="*/ 1138265 h 2591601"/>
                <a:gd name="T2" fmla="*/ 383651 w 4941827"/>
                <a:gd name="T3" fmla="*/ 12697 h 2591601"/>
                <a:gd name="T4" fmla="*/ 12697 w 4941827"/>
                <a:gd name="T5" fmla="*/ 1366935 h 2591601"/>
                <a:gd name="T6" fmla="*/ 4930387 w 4941827"/>
                <a:gd name="T7" fmla="*/ 2583971 h 259160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lnTo>
                    <a:pt x="4930387" y="1138265"/>
                  </a:lnTo>
                  <a:close/>
                </a:path>
              </a:pathLst>
            </a:cu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/>
            </a:gradFill>
            <a:ln w="1269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" name="Полилиния: Фигура 13">
            <a:extLst>
              <a:ext uri="{FF2B5EF4-FFF2-40B4-BE49-F238E27FC236}"/>
            </a:extLst>
          </p:cNvPr>
          <p:cNvSpPr/>
          <p:nvPr/>
        </p:nvSpPr>
        <p:spPr>
          <a:xfrm>
            <a:off x="4414838" y="5240338"/>
            <a:ext cx="1114425" cy="162560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9" name="Полилиния: Фигура 9"/>
          <p:cNvSpPr>
            <a:spLocks/>
          </p:cNvSpPr>
          <p:nvPr/>
        </p:nvSpPr>
        <p:spPr bwMode="auto">
          <a:xfrm>
            <a:off x="-9525" y="298450"/>
            <a:ext cx="2009775" cy="762000"/>
          </a:xfrm>
          <a:custGeom>
            <a:avLst/>
            <a:gdLst>
              <a:gd name="T0" fmla="*/ 12696 w 2679963"/>
              <a:gd name="T1" fmla="*/ 425282 h 762075"/>
              <a:gd name="T2" fmla="*/ 12696 w 2679963"/>
              <a:gd name="T3" fmla="*/ 755354 h 762075"/>
              <a:gd name="T4" fmla="*/ 2022316 w 2679963"/>
              <a:gd name="T5" fmla="*/ 333878 h 762075"/>
              <a:gd name="T6" fmla="*/ 2665954 w 2679963"/>
              <a:gd name="T7" fmla="*/ 12696 h 762075"/>
              <a:gd name="T8" fmla="*/ 2665954 w 2679963"/>
              <a:gd name="T9" fmla="*/ 12696 h 762075"/>
              <a:gd name="T10" fmla="*/ 1914410 w 2679963"/>
              <a:gd name="T11" fmla="*/ 12696 h 76207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1915349" y="12701"/>
                </a:lnTo>
                <a:lnTo>
                  <a:pt x="12701" y="425492"/>
                </a:lnTo>
                <a:close/>
              </a:path>
            </a:pathLst>
          </a:custGeom>
          <a:gradFill rotWithShape="0">
            <a:gsLst>
              <a:gs pos="0">
                <a:schemeClr val="tx2">
                  <a:alpha val="4999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/>
          </a:gradFill>
          <a:ln w="1270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10" name="Полилиния: фигура 11">
            <a:extLst>
              <a:ext uri="{FF2B5EF4-FFF2-40B4-BE49-F238E27FC236}"/>
            </a:extLst>
          </p:cNvPr>
          <p:cNvSpPr/>
          <p:nvPr/>
        </p:nvSpPr>
        <p:spPr>
          <a:xfrm>
            <a:off x="4562475" y="-12700"/>
            <a:ext cx="819150" cy="10160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1" name="Полилиния: фигура 15"/>
          <p:cNvSpPr>
            <a:spLocks/>
          </p:cNvSpPr>
          <p:nvPr/>
        </p:nvSpPr>
        <p:spPr bwMode="auto">
          <a:xfrm>
            <a:off x="5813823" y="4098925"/>
            <a:ext cx="3334940" cy="1104900"/>
          </a:xfrm>
          <a:custGeom>
            <a:avLst/>
            <a:gdLst>
              <a:gd name="T0" fmla="*/ 4447376 w 4445437"/>
              <a:gd name="T1" fmla="*/ 297394 h 1105008"/>
              <a:gd name="T2" fmla="*/ 204755 w 4445437"/>
              <a:gd name="T3" fmla="*/ 13026 h 1105008"/>
              <a:gd name="T4" fmla="*/ 12716 w 4445437"/>
              <a:gd name="T5" fmla="*/ 786153 h 1105008"/>
              <a:gd name="T6" fmla="*/ 4447376 w 4445437"/>
              <a:gd name="T7" fmla="*/ 1092104 h 1105008"/>
              <a:gd name="T8" fmla="*/ 4447376 w 4445437"/>
              <a:gd name="T9" fmla="*/ 297394 h 11050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 rotWithShape="0">
            <a:gsLst>
              <a:gs pos="0">
                <a:schemeClr val="tx2">
                  <a:alpha val="4999"/>
                </a:schemeClr>
              </a:gs>
              <a:gs pos="100000">
                <a:schemeClr val="tx1">
                  <a:alpha val="20000"/>
                </a:schemeClr>
              </a:gs>
            </a:gsLst>
            <a:lin ang="900000"/>
          </a:gradFill>
          <a:ln w="1270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12" name="Полилиния: Фигура 8">
            <a:extLst>
              <a:ext uri="{FF2B5EF4-FFF2-40B4-BE49-F238E27FC236}"/>
            </a:extLst>
          </p:cNvPr>
          <p:cNvSpPr/>
          <p:nvPr/>
        </p:nvSpPr>
        <p:spPr>
          <a:xfrm>
            <a:off x="-9976" y="237514"/>
            <a:ext cx="2171914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 cstate="print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3" name="Полилиния: Фигура 10">
            <a:extLst>
              <a:ext uri="{FF2B5EF4-FFF2-40B4-BE49-F238E27FC236}"/>
            </a:extLst>
          </p:cNvPr>
          <p:cNvSpPr/>
          <p:nvPr/>
        </p:nvSpPr>
        <p:spPr>
          <a:xfrm>
            <a:off x="4479598" y="-12701"/>
            <a:ext cx="1114535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 cstate="print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4" name="Полилиния: Фигура 12">
            <a:extLst>
              <a:ext uri="{FF2B5EF4-FFF2-40B4-BE49-F238E27FC236}"/>
            </a:extLst>
          </p:cNvPr>
          <p:cNvSpPr/>
          <p:nvPr/>
        </p:nvSpPr>
        <p:spPr>
          <a:xfrm>
            <a:off x="4525323" y="5121145"/>
            <a:ext cx="1286002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 cstate="print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15" name="Полилиния: Фигура 14"/>
          <p:cNvSpPr>
            <a:spLocks/>
          </p:cNvSpPr>
          <p:nvPr/>
        </p:nvSpPr>
        <p:spPr bwMode="auto">
          <a:xfrm>
            <a:off x="6171010" y="3516313"/>
            <a:ext cx="2982515" cy="1663700"/>
          </a:xfrm>
          <a:custGeom>
            <a:avLst/>
            <a:gdLst>
              <a:gd name="T0" fmla="*/ 188263 w 3975491"/>
              <a:gd name="T1" fmla="*/ 12696 h 1663863"/>
              <a:gd name="T2" fmla="*/ 12721 w 3975491"/>
              <a:gd name="T3" fmla="*/ 859456 h 1663863"/>
              <a:gd name="T4" fmla="*/ 3971298 w 3975491"/>
              <a:gd name="T5" fmla="*/ 1656704 h 1663863"/>
              <a:gd name="T6" fmla="*/ 3971298 w 3975491"/>
              <a:gd name="T7" fmla="*/ 773126 h 166386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lnTo>
                  <a:pt x="187978" y="12701"/>
                </a:lnTo>
                <a:close/>
              </a:path>
            </a:pathLst>
          </a:custGeom>
          <a:gradFill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</a:gradFill>
          <a:ln w="1270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ru-RU"/>
          </a:p>
        </p:txBody>
      </p:sp>
      <p:grpSp>
        <p:nvGrpSpPr>
          <p:cNvPr id="3" name="Графический объект 21"/>
          <p:cNvGrpSpPr>
            <a:grpSpLocks/>
          </p:cNvGrpSpPr>
          <p:nvPr/>
        </p:nvGrpSpPr>
        <p:grpSpPr bwMode="auto">
          <a:xfrm>
            <a:off x="-9525" y="717550"/>
            <a:ext cx="4832747" cy="6146800"/>
            <a:chOff x="-12667" y="718133"/>
            <a:chExt cx="6444343" cy="6146228"/>
          </a:xfrm>
        </p:grpSpPr>
        <p:sp>
          <p:nvSpPr>
            <p:cNvPr id="17" name="Полилиния: Фигура 2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4353170"/>
              <a:ext cx="6431642" cy="251119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sp>
          <p:nvSpPr>
            <p:cNvPr id="18" name="Полилиния: Фигура 2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718133"/>
              <a:ext cx="6444343" cy="5936698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</a:endParaRPr>
            </a:p>
          </p:txBody>
        </p:sp>
        <p:sp>
          <p:nvSpPr>
            <p:cNvPr id="19" name="Полилиния: Фигура 26"/>
            <p:cNvSpPr>
              <a:spLocks/>
            </p:cNvSpPr>
            <p:nvPr/>
          </p:nvSpPr>
          <p:spPr bwMode="auto">
            <a:xfrm>
              <a:off x="-12667" y="1037191"/>
              <a:ext cx="6114108" cy="5365251"/>
            </a:xfrm>
            <a:custGeom>
              <a:avLst/>
              <a:gdLst>
                <a:gd name="T0" fmla="*/ 5366039 w 6114514"/>
                <a:gd name="T1" fmla="*/ 12667 h 5366057"/>
                <a:gd name="T2" fmla="*/ 12667 w 6114514"/>
                <a:gd name="T3" fmla="*/ 976781 h 5366057"/>
                <a:gd name="T4" fmla="*/ 12667 w 6114514"/>
                <a:gd name="T5" fmla="*/ 1014838 h 5366057"/>
                <a:gd name="T6" fmla="*/ 5335593 w 6114514"/>
                <a:gd name="T7" fmla="*/ 57067 h 5366057"/>
                <a:gd name="T8" fmla="*/ 6062484 w 6114514"/>
                <a:gd name="T9" fmla="*/ 4231936 h 5366057"/>
                <a:gd name="T10" fmla="*/ 12667 w 6114514"/>
                <a:gd name="T11" fmla="*/ 5320370 h 5366057"/>
                <a:gd name="T12" fmla="*/ 12667 w 6114514"/>
                <a:gd name="T13" fmla="*/ 5358427 h 5366057"/>
                <a:gd name="T14" fmla="*/ 6087856 w 6114514"/>
                <a:gd name="T15" fmla="*/ 4266187 h 5366057"/>
                <a:gd name="T16" fmla="*/ 6106884 w 6114514"/>
                <a:gd name="T17" fmla="*/ 4262382 h 5366057"/>
                <a:gd name="T18" fmla="*/ 5369844 w 6114514"/>
                <a:gd name="T19" fmla="*/ 31696 h 536605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lnTo>
                    <a:pt x="5366039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1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840000">
            <a:off x="5541446" y="2045087"/>
            <a:ext cx="3615914" cy="1325563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Образец заголовка</a:t>
            </a:r>
          </a:p>
        </p:txBody>
      </p:sp>
      <p:sp>
        <p:nvSpPr>
          <p:cNvPr id="30" name="Рисунок 2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200" y="1096296"/>
            <a:ext cx="4539414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35" name="Текст 3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6394874" y="4052877"/>
            <a:ext cx="2767220" cy="642938"/>
          </a:xfrm>
        </p:spPr>
        <p:txBody>
          <a:bodyPr rtlCol="0" anchor="ctr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0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1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53C2F02F-6946-44B2-BF12-BD4917AE0C68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67D13-5890-404E-9BC8-A38AE4872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4B8FE-87FF-435C-9664-F0CF0FEC020B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84D33-CDF7-4A03-920B-147437665C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42F4E-936B-44AD-94A4-C1E72DD22F2B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A88A7-1BA9-4294-82C9-6BBFAD4815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09A7F-117A-4CF0-BA8B-F6D360E450FF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26BF4-B019-4794-9FCC-3A73ABC3D6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C261D-A232-4740-B6B1-C4E4275C86F1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309BF-35EF-478E-BE2B-3CD4888E77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6349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6349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6349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6349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6349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349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9DA175A7-0C68-4F1F-A337-8F38C3E9C74F}" type="datetimeFigureOut">
              <a:rPr lang="ru-RU"/>
              <a:pPr/>
              <a:t>18.02.2022</a:t>
            </a:fld>
            <a:endParaRPr lang="ru-RU"/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ru-RU"/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F744DA7C-DDDF-4EC4-A29A-700DB5E16B0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350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15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2774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" name="Дата 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E6286D-0F80-436F-9CC8-91C079F0EAA9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16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825B01-8A97-4593-B013-78C12822B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23272"/>
            <a:ext cx="61206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dirty="0" smtClean="0">
                <a:solidFill>
                  <a:srgbClr val="FF0000"/>
                </a:solidFill>
              </a:rPr>
              <a:t>  MAVZU: 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37440"/>
            <a:ext cx="9144000" cy="3163768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/>
              <a:t>TIMSS</a:t>
            </a:r>
            <a:r>
              <a:rPr lang="en-US" sz="6000" b="1" dirty="0" smtClean="0"/>
              <a:t>: </a:t>
            </a:r>
            <a:r>
              <a:rPr lang="en-US" sz="6000" b="1" dirty="0" err="1" smtClean="0"/>
              <a:t>Mashq</a:t>
            </a:r>
            <a:r>
              <a:rPr lang="en-US" sz="6000" b="1" dirty="0" smtClean="0"/>
              <a:t> </a:t>
            </a:r>
            <a:r>
              <a:rPr lang="en-US" sz="6000" b="1" dirty="0" err="1" smtClean="0"/>
              <a:t>daftaridagi</a:t>
            </a:r>
            <a:r>
              <a:rPr lang="en-US" sz="6000" b="1" dirty="0" smtClean="0"/>
              <a:t> </a:t>
            </a:r>
            <a:r>
              <a:rPr lang="en-US" sz="6000" b="1" dirty="0" err="1" smtClean="0"/>
              <a:t>topshiriqlar</a:t>
            </a:r>
            <a:r>
              <a:rPr lang="en-US" sz="6000" b="1" dirty="0" smtClean="0"/>
              <a:t> </a:t>
            </a:r>
            <a:r>
              <a:rPr lang="en-US" sz="6000" b="1" dirty="0" err="1" smtClean="0"/>
              <a:t>ustida</a:t>
            </a:r>
            <a:r>
              <a:rPr lang="en-US" sz="6000" b="1" dirty="0" smtClean="0"/>
              <a:t> </a:t>
            </a:r>
            <a:r>
              <a:rPr lang="en-US" sz="6000" b="1" dirty="0" err="1" smtClean="0"/>
              <a:t>ishlash</a:t>
            </a:r>
            <a:r>
              <a:rPr lang="en-US" sz="6000" b="1" dirty="0" smtClean="0"/>
              <a:t> </a:t>
            </a:r>
            <a:endParaRPr lang="ru-RU" sz="6000" b="1" i="1" dirty="0"/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 t="32257" b="32259"/>
          <a:stretch>
            <a:fillRect/>
          </a:stretch>
        </p:blipFill>
        <p:spPr bwMode="auto">
          <a:xfrm>
            <a:off x="0" y="0"/>
            <a:ext cx="2858248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683568" y="5451296"/>
            <a:ext cx="8460432" cy="1383432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US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Paxtachi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tuman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11-maktab </a:t>
            </a:r>
            <a:endParaRPr kumimoji="0" lang="en-US" sz="3200" b="1" i="1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lvl="0" indent="-342900" algn="r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kumimoji="0" lang="en-US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boshlang‘ich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sinf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o‘qituvchisi</a:t>
            </a:r>
            <a:r>
              <a:rPr lang="en-US" sz="32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r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en-US" sz="3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Parmanova</a:t>
            </a:r>
            <a:r>
              <a:rPr lang="en-US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Mavjuda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310" b="29297"/>
          <a:stretch>
            <a:fillRect/>
          </a:stretch>
        </p:blipFill>
        <p:spPr bwMode="auto">
          <a:xfrm>
            <a:off x="1403648" y="0"/>
            <a:ext cx="643989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05563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476672"/>
            <a:ext cx="88204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3-topshiriq.</a:t>
            </a:r>
          </a:p>
          <a:p>
            <a:pPr algn="just"/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600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ta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kitobni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har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bir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qutiga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15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tadan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joylashtirish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kerak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.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Nechta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quti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kerak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bo‘lishini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aniqlash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uchun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quyida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keltirilgan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qaysi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amaldan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foydalanish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mumkin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? </a:t>
            </a:r>
            <a:endParaRPr lang="en-US" sz="32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algn="just"/>
            <a:endParaRPr lang="en-US" sz="32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514350" indent="-514350" algn="just">
              <a:buAutoNum type="alphaUcParenR"/>
            </a:pP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15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ga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600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ni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qo‘shish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</a:p>
          <a:p>
            <a:pPr marL="514350" indent="-514350" algn="just">
              <a:buAutoNum type="alphaUcParenR"/>
            </a:pP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600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ni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15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ga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ko‘paytirish</a:t>
            </a:r>
            <a:endParaRPr lang="en-US" sz="32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514350" indent="-514350" algn="just">
              <a:buAutoNum type="alphaUcParenR"/>
            </a:pPr>
            <a:r>
              <a:rPr lang="nl-NL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600 </a:t>
            </a:r>
            <a:r>
              <a:rPr lang="nl-NL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dan 15 niayirish </a:t>
            </a:r>
            <a:endParaRPr lang="nl-NL" sz="32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514350" indent="-514350" algn="just">
              <a:buAutoNum type="alphaUcParenR"/>
            </a:pPr>
            <a:r>
              <a:rPr lang="nl-NL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600 </a:t>
            </a:r>
            <a:r>
              <a:rPr lang="nl-NL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ni 15 ga </a:t>
            </a:r>
            <a:r>
              <a:rPr lang="nl-NL" sz="32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bo‘lish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180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1052736"/>
            <a:ext cx="8820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3-topshiriq.</a:t>
            </a:r>
          </a:p>
          <a:p>
            <a:pPr algn="just"/>
            <a:endParaRPr lang="en-US" sz="48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514350" indent="-514350" algn="just">
              <a:buAutoNum type="alphaUcParenR"/>
            </a:pP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15 </a:t>
            </a:r>
            <a:r>
              <a:rPr lang="en-US" sz="48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ga</a:t>
            </a: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600 </a:t>
            </a:r>
            <a:r>
              <a:rPr lang="en-US" sz="48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ni</a:t>
            </a: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48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qo‘shish</a:t>
            </a: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</a:p>
          <a:p>
            <a:pPr marL="514350" indent="-514350" algn="just">
              <a:buAutoNum type="alphaUcParenR"/>
            </a:pP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600 </a:t>
            </a:r>
            <a:r>
              <a:rPr lang="en-US" sz="48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ni</a:t>
            </a: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15 </a:t>
            </a:r>
            <a:r>
              <a:rPr lang="en-US" sz="48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ga</a:t>
            </a:r>
            <a:r>
              <a:rPr lang="en-US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4800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ko‘paytirish</a:t>
            </a:r>
            <a:endParaRPr lang="en-US" sz="48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514350" indent="-514350" algn="just">
              <a:buAutoNum type="alphaUcParenR"/>
            </a:pPr>
            <a:r>
              <a:rPr lang="nl-NL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600 </a:t>
            </a:r>
            <a:r>
              <a:rPr lang="nl-NL" sz="48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dan 15 niayirish </a:t>
            </a:r>
            <a:endParaRPr lang="nl-NL" sz="48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514350" indent="-514350" algn="just">
              <a:buAutoNum type="alphaUcParenR"/>
            </a:pPr>
            <a:r>
              <a:rPr lang="nl-NL" sz="4800" b="1" dirty="0" smtClean="0">
                <a:solidFill>
                  <a:srgbClr val="C00000"/>
                </a:solidFill>
                <a:latin typeface="+mj-lt"/>
              </a:rPr>
              <a:t> 600 </a:t>
            </a:r>
            <a:r>
              <a:rPr lang="nl-NL" sz="4800" b="1" dirty="0" smtClean="0">
                <a:solidFill>
                  <a:srgbClr val="C00000"/>
                </a:solidFill>
                <a:latin typeface="+mj-lt"/>
              </a:rPr>
              <a:t>ni 15 ga </a:t>
            </a:r>
            <a:r>
              <a:rPr lang="nl-NL" sz="4800" b="1" dirty="0" smtClean="0">
                <a:solidFill>
                  <a:srgbClr val="C00000"/>
                </a:solidFill>
                <a:latin typeface="+mj-lt"/>
              </a:rPr>
              <a:t>bo‘lish</a:t>
            </a:r>
            <a:endParaRPr lang="ru-RU" sz="48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5180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8975" b="72727"/>
          <a:stretch>
            <a:fillRect/>
          </a:stretch>
        </p:blipFill>
        <p:spPr bwMode="auto">
          <a:xfrm>
            <a:off x="755576" y="188640"/>
            <a:ext cx="7812157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00808"/>
            <a:ext cx="4752528" cy="4989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8300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8975" b="72727"/>
          <a:stretch>
            <a:fillRect/>
          </a:stretch>
        </p:blipFill>
        <p:spPr bwMode="auto">
          <a:xfrm>
            <a:off x="755576" y="188640"/>
            <a:ext cx="7812157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171205"/>
            <a:ext cx="4464496" cy="4686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Равнобедренный треугольник 3"/>
          <p:cNvSpPr/>
          <p:nvPr/>
        </p:nvSpPr>
        <p:spPr>
          <a:xfrm>
            <a:off x="3203848" y="2564904"/>
            <a:ext cx="2088232" cy="20882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4211960" y="4581128"/>
            <a:ext cx="2088232" cy="20882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36878" y="1772816"/>
            <a:ext cx="8358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2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ta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ixtiyoriy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kichik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uchburchakni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bo‘yash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kerak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300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b="69528"/>
          <a:stretch>
            <a:fillRect/>
          </a:stretch>
        </p:blipFill>
        <p:spPr bwMode="auto">
          <a:xfrm>
            <a:off x="0" y="0"/>
            <a:ext cx="914400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700808"/>
            <a:ext cx="4968552" cy="4575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628800"/>
            <a:ext cx="5613491" cy="4184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b="69528"/>
          <a:stretch>
            <a:fillRect/>
          </a:stretch>
        </p:blipFill>
        <p:spPr bwMode="auto">
          <a:xfrm>
            <a:off x="0" y="0"/>
            <a:ext cx="914400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72816"/>
            <a:ext cx="8010475" cy="4248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7580032" cy="2858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509120"/>
            <a:ext cx="5816447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76672"/>
            <a:ext cx="4395222" cy="386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9552" y="0"/>
            <a:ext cx="26277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.</a:t>
            </a:r>
          </a:p>
          <a:p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18-topshiriq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1052736"/>
            <a:ext cx="4211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Jasur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kvadratlarga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bo‘lingan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doskada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o‘yin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o‘ynamoqda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.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Uning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toshi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D5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kvadratida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joylashgan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.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Quyidagi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qaysi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bir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harakatlar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natijasida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uning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toshi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G7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kvadratida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joylashadi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?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04664"/>
            <a:ext cx="4395222" cy="386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7544" y="0"/>
            <a:ext cx="26277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.</a:t>
            </a:r>
          </a:p>
          <a:p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18-topshiriq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797152"/>
            <a:ext cx="7992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A) </a:t>
            </a:r>
            <a:r>
              <a:rPr lang="en-US" sz="2800" dirty="0" err="1" smtClean="0"/>
              <a:t>o‘ngga</a:t>
            </a:r>
            <a:r>
              <a:rPr lang="en-US" sz="2800" dirty="0" smtClean="0"/>
              <a:t> 2 </a:t>
            </a:r>
            <a:r>
              <a:rPr lang="en-US" sz="2800" dirty="0" err="1" smtClean="0"/>
              <a:t>kvadrat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yuqoriga</a:t>
            </a:r>
            <a:r>
              <a:rPr lang="en-US" sz="2800" dirty="0" smtClean="0"/>
              <a:t> 3 </a:t>
            </a:r>
            <a:r>
              <a:rPr lang="en-US" sz="2800" dirty="0" err="1" smtClean="0"/>
              <a:t>kvadrat</a:t>
            </a:r>
            <a:endParaRPr lang="en-US" sz="2800" dirty="0" smtClean="0"/>
          </a:p>
          <a:p>
            <a:r>
              <a:rPr lang="en-US" sz="2800" dirty="0" smtClean="0"/>
              <a:t>B) </a:t>
            </a:r>
            <a:r>
              <a:rPr lang="en-US" sz="2800" dirty="0" err="1" smtClean="0"/>
              <a:t>chapga</a:t>
            </a:r>
            <a:r>
              <a:rPr lang="en-US" sz="2800" dirty="0" smtClean="0"/>
              <a:t> 2 </a:t>
            </a:r>
            <a:r>
              <a:rPr lang="en-US" sz="2800" dirty="0" err="1" smtClean="0"/>
              <a:t>kvadrat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yuqoriga</a:t>
            </a:r>
            <a:r>
              <a:rPr lang="en-US" sz="2800" dirty="0" smtClean="0"/>
              <a:t> 3 </a:t>
            </a:r>
            <a:r>
              <a:rPr lang="en-US" sz="2800" dirty="0" err="1" smtClean="0"/>
              <a:t>kvadrat</a:t>
            </a:r>
            <a:endParaRPr lang="en-US" sz="2800" dirty="0" smtClean="0"/>
          </a:p>
          <a:p>
            <a:r>
              <a:rPr lang="en-US" sz="2800" b="1" dirty="0" smtClean="0">
                <a:solidFill>
                  <a:srgbClr val="C00000"/>
                </a:solidFill>
              </a:rPr>
              <a:t>C) </a:t>
            </a:r>
            <a:r>
              <a:rPr lang="en-US" sz="2800" b="1" dirty="0" err="1" smtClean="0">
                <a:solidFill>
                  <a:srgbClr val="C00000"/>
                </a:solidFill>
              </a:rPr>
              <a:t>o‘ngga</a:t>
            </a:r>
            <a:r>
              <a:rPr lang="en-US" sz="2800" b="1" dirty="0" smtClean="0">
                <a:solidFill>
                  <a:srgbClr val="C00000"/>
                </a:solidFill>
              </a:rPr>
              <a:t> 3 </a:t>
            </a:r>
            <a:r>
              <a:rPr lang="en-US" sz="2800" b="1" dirty="0" err="1" smtClean="0">
                <a:solidFill>
                  <a:srgbClr val="C00000"/>
                </a:solidFill>
              </a:rPr>
              <a:t>kvadrat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va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yuqoriga</a:t>
            </a:r>
            <a:r>
              <a:rPr lang="en-US" sz="2800" b="1" dirty="0" smtClean="0">
                <a:solidFill>
                  <a:srgbClr val="C00000"/>
                </a:solidFill>
              </a:rPr>
              <a:t> 2 </a:t>
            </a:r>
            <a:r>
              <a:rPr lang="en-US" sz="2800" b="1" dirty="0" err="1" smtClean="0">
                <a:solidFill>
                  <a:srgbClr val="C00000"/>
                </a:solidFill>
              </a:rPr>
              <a:t>kvadrat</a:t>
            </a:r>
            <a:endParaRPr lang="en-US" sz="2800" b="1" dirty="0" smtClean="0">
              <a:solidFill>
                <a:srgbClr val="C00000"/>
              </a:solidFill>
            </a:endParaRPr>
          </a:p>
          <a:p>
            <a:r>
              <a:rPr lang="en-US" sz="2800" dirty="0" smtClean="0"/>
              <a:t>D) </a:t>
            </a:r>
            <a:r>
              <a:rPr lang="en-US" sz="2800" dirty="0" err="1" smtClean="0"/>
              <a:t>chapga</a:t>
            </a:r>
            <a:r>
              <a:rPr lang="en-US" sz="2800" dirty="0" smtClean="0"/>
              <a:t> 3 </a:t>
            </a:r>
            <a:r>
              <a:rPr lang="en-US" sz="2800" dirty="0" err="1" smtClean="0"/>
              <a:t>kvadrat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yuqoriga</a:t>
            </a:r>
            <a:r>
              <a:rPr lang="en-US" sz="2800" dirty="0" smtClean="0"/>
              <a:t> 2 </a:t>
            </a:r>
            <a:r>
              <a:rPr lang="en-US" sz="2800" dirty="0" err="1" smtClean="0"/>
              <a:t>kvadrat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196752"/>
            <a:ext cx="4680520" cy="4497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08120" cy="811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44824"/>
            <a:ext cx="5904656" cy="3996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602128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  </a:t>
            </a:r>
            <a:r>
              <a:rPr lang="en-US" sz="2000" b="1" dirty="0" smtClean="0"/>
              <a:t>A</a:t>
            </a:r>
            <a:r>
              <a:rPr lang="en-US" sz="2000" b="1" dirty="0" smtClean="0"/>
              <a:t>) 2 </a:t>
            </a:r>
            <a:r>
              <a:rPr lang="en-US" sz="2000" b="1" dirty="0" err="1" smtClean="0"/>
              <a:t>taga</a:t>
            </a:r>
            <a:r>
              <a:rPr lang="en-US" sz="2000" b="1" dirty="0" smtClean="0"/>
              <a:t> </a:t>
            </a:r>
            <a:r>
              <a:rPr lang="en-US" sz="2000" b="1" dirty="0" err="1" smtClean="0"/>
              <a:t>ko‘p</a:t>
            </a:r>
            <a:r>
              <a:rPr lang="en-US" sz="2000" b="1" dirty="0" smtClean="0"/>
              <a:t>  B</a:t>
            </a:r>
            <a:r>
              <a:rPr lang="en-US" sz="2000" b="1" dirty="0" smtClean="0"/>
              <a:t>) 4 </a:t>
            </a:r>
            <a:r>
              <a:rPr lang="en-US" sz="2000" b="1" dirty="0" err="1" smtClean="0"/>
              <a:t>taga</a:t>
            </a:r>
            <a:r>
              <a:rPr lang="en-US" sz="2000" b="1" dirty="0" smtClean="0"/>
              <a:t> </a:t>
            </a:r>
            <a:r>
              <a:rPr lang="en-US" sz="2000" b="1" dirty="0" err="1" smtClean="0"/>
              <a:t>ko‘p</a:t>
            </a:r>
            <a:r>
              <a:rPr lang="en-US" sz="2000" b="1" dirty="0" smtClean="0"/>
              <a:t>	</a:t>
            </a:r>
            <a:r>
              <a:rPr lang="en-US" sz="2000" b="1" dirty="0" smtClean="0"/>
              <a:t>   C</a:t>
            </a:r>
            <a:r>
              <a:rPr lang="en-US" sz="2000" b="1" dirty="0" smtClean="0"/>
              <a:t>) 6 </a:t>
            </a:r>
            <a:r>
              <a:rPr lang="en-US" sz="2000" b="1" dirty="0" err="1" smtClean="0"/>
              <a:t>taga</a:t>
            </a:r>
            <a:r>
              <a:rPr lang="en-US" sz="2000" b="1" dirty="0" smtClean="0"/>
              <a:t> </a:t>
            </a:r>
            <a:r>
              <a:rPr lang="en-US" sz="2000" b="1" dirty="0" err="1" smtClean="0"/>
              <a:t>ko‘p</a:t>
            </a:r>
            <a:r>
              <a:rPr lang="en-US" sz="2000" b="1" dirty="0" smtClean="0"/>
              <a:t> </a:t>
            </a:r>
            <a:r>
              <a:rPr lang="en-US" sz="2000" b="1" dirty="0" smtClean="0"/>
              <a:t>     D)</a:t>
            </a:r>
            <a:r>
              <a:rPr lang="en-US" sz="2000" b="1" dirty="0" smtClean="0"/>
              <a:t> 8 </a:t>
            </a:r>
            <a:r>
              <a:rPr lang="en-US" sz="2000" b="1" dirty="0" err="1" smtClean="0"/>
              <a:t>taga</a:t>
            </a:r>
            <a:r>
              <a:rPr lang="en-US" sz="2000" b="1" dirty="0" smtClean="0"/>
              <a:t> </a:t>
            </a:r>
            <a:r>
              <a:rPr lang="en-US" sz="2000" b="1" dirty="0" err="1" smtClean="0"/>
              <a:t>ko‘p</a:t>
            </a:r>
            <a:endParaRPr lang="en-US" sz="24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18864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19-topshiriq. 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Diagrammada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o‘qituvchining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stoli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ustida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turgan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ko‘k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,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qizil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va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qora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ruchkalarning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soni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ko‘rsatilgan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.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Qora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ruchkalarga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qaraganda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qizil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ruchkalar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qanchaga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ko‘p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836712"/>
            <a:ext cx="6542949" cy="442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123728" y="5157192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</a:t>
            </a:r>
            <a:r>
              <a:rPr lang="en-US" sz="2400" b="1" dirty="0" smtClean="0"/>
              <a:t>A</a:t>
            </a:r>
            <a:r>
              <a:rPr lang="en-US" sz="2400" b="1" dirty="0" smtClean="0"/>
              <a:t>) 2 </a:t>
            </a:r>
            <a:r>
              <a:rPr lang="en-US" sz="2400" b="1" dirty="0" err="1" smtClean="0"/>
              <a:t>taga</a:t>
            </a:r>
            <a:r>
              <a:rPr lang="en-US" sz="2400" b="1" dirty="0" smtClean="0"/>
              <a:t> </a:t>
            </a:r>
            <a:r>
              <a:rPr lang="en-US" sz="2400" b="1" dirty="0" err="1" smtClean="0"/>
              <a:t>ko‘p</a:t>
            </a:r>
            <a:endParaRPr lang="en-US" sz="2400" b="1" dirty="0" smtClean="0"/>
          </a:p>
          <a:p>
            <a:r>
              <a:rPr lang="en-US" sz="2400" b="1" dirty="0" smtClean="0"/>
              <a:t> B</a:t>
            </a:r>
            <a:r>
              <a:rPr lang="en-US" sz="2400" b="1" dirty="0" smtClean="0"/>
              <a:t>) 4 </a:t>
            </a:r>
            <a:r>
              <a:rPr lang="en-US" sz="2400" b="1" dirty="0" err="1" smtClean="0"/>
              <a:t>taga</a:t>
            </a:r>
            <a:r>
              <a:rPr lang="en-US" sz="2400" b="1" dirty="0" smtClean="0"/>
              <a:t> </a:t>
            </a:r>
            <a:r>
              <a:rPr lang="en-US" sz="2400" b="1" dirty="0" err="1" smtClean="0"/>
              <a:t>ko‘p</a:t>
            </a:r>
            <a:r>
              <a:rPr lang="en-US" sz="2400" b="1" dirty="0" smtClean="0"/>
              <a:t>	</a:t>
            </a:r>
            <a:r>
              <a:rPr lang="en-US" sz="2400" b="1" dirty="0" smtClean="0"/>
              <a:t>  </a:t>
            </a:r>
          </a:p>
          <a:p>
            <a:r>
              <a:rPr lang="en-US" sz="2400" b="1" dirty="0" smtClean="0"/>
              <a:t> C</a:t>
            </a:r>
            <a:r>
              <a:rPr lang="en-US" sz="2400" b="1" dirty="0" smtClean="0"/>
              <a:t>) 6 </a:t>
            </a:r>
            <a:r>
              <a:rPr lang="en-US" sz="2400" b="1" dirty="0" err="1" smtClean="0"/>
              <a:t>taga</a:t>
            </a:r>
            <a:r>
              <a:rPr lang="en-US" sz="2400" b="1" dirty="0" smtClean="0"/>
              <a:t> </a:t>
            </a:r>
            <a:r>
              <a:rPr lang="en-US" sz="2400" b="1" dirty="0" err="1" smtClean="0"/>
              <a:t>ko‘p</a:t>
            </a:r>
            <a:r>
              <a:rPr lang="en-US" sz="2400" b="1" dirty="0" smtClean="0"/>
              <a:t> </a:t>
            </a:r>
            <a:r>
              <a:rPr lang="en-US" sz="2400" b="1" dirty="0" smtClean="0"/>
              <a:t>    </a:t>
            </a:r>
          </a:p>
          <a:p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D)</a:t>
            </a:r>
            <a:r>
              <a:rPr lang="en-US" sz="2400" b="1" dirty="0" smtClean="0">
                <a:solidFill>
                  <a:srgbClr val="C00000"/>
                </a:solidFill>
              </a:rPr>
              <a:t> 8 </a:t>
            </a:r>
            <a:r>
              <a:rPr lang="en-US" sz="2400" b="1" dirty="0" err="1" smtClean="0">
                <a:solidFill>
                  <a:srgbClr val="C00000"/>
                </a:solidFill>
              </a:rPr>
              <a:t>taga</a:t>
            </a:r>
            <a:r>
              <a:rPr lang="en-US" sz="2400" b="1" dirty="0" smtClean="0">
                <a:solidFill>
                  <a:srgbClr val="C00000"/>
                </a:solidFill>
              </a:rPr>
              <a:t> </a:t>
            </a:r>
            <a:r>
              <a:rPr lang="en-US" sz="2400" b="1" dirty="0" err="1" smtClean="0">
                <a:solidFill>
                  <a:srgbClr val="C00000"/>
                </a:solidFill>
              </a:rPr>
              <a:t>ko‘p</a:t>
            </a:r>
            <a:endParaRPr lang="en-US" sz="2800" b="1" dirty="0" smtClean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8864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19-topshiriq. 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840000">
            <a:off x="5102667" y="2111800"/>
            <a:ext cx="4155776" cy="1325563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err="1">
                <a:solidFill>
                  <a:srgbClr val="002060"/>
                </a:solidFill>
              </a:rPr>
              <a:t>E’tiboringiz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>
                <a:solidFill>
                  <a:srgbClr val="002060"/>
                </a:solidFill>
              </a:rPr>
              <a:t>uchun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>
                <a:solidFill>
                  <a:srgbClr val="002060"/>
                </a:solidFill>
              </a:rPr>
              <a:t>rahmat</a:t>
            </a:r>
            <a:r>
              <a:rPr lang="en-US" sz="3600" dirty="0">
                <a:solidFill>
                  <a:srgbClr val="002060"/>
                </a:solidFill>
              </a:rPr>
              <a:t>!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45060" name="Рисунок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0738" y="5375275"/>
            <a:ext cx="1551582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Рисунок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2332" y="5033964"/>
            <a:ext cx="1921669" cy="204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Fan javohirlari&quot; ta'lim markazi – Cityrating.uz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5" cstate="print"/>
          <a:srcRect l="10472" r="10472"/>
          <a:stretch>
            <a:fillRect/>
          </a:stretch>
        </p:blipFill>
        <p:spPr>
          <a:xfrm>
            <a:off x="0" y="548680"/>
            <a:ext cx="4932039" cy="6309320"/>
          </a:xfrm>
          <a:prstGeom prst="rect">
            <a:avLst/>
          </a:prstGeom>
        </p:spPr>
      </p:pic>
      <p:sp>
        <p:nvSpPr>
          <p:cNvPr id="45059" name="Текст 3"/>
          <p:cNvSpPr>
            <a:spLocks noGrp="1" noChangeArrowheads="1"/>
          </p:cNvSpPr>
          <p:nvPr>
            <p:ph type="body" sz="quarter" idx="14"/>
          </p:nvPr>
        </p:nvSpPr>
        <p:spPr>
          <a:xfrm rot="920837">
            <a:off x="4542514" y="3614643"/>
            <a:ext cx="4798053" cy="967793"/>
          </a:xfrm>
        </p:spPr>
        <p:txBody>
          <a:bodyPr/>
          <a:lstStyle/>
          <a:p>
            <a:pPr eaLnBrk="1" hangingPunct="1"/>
            <a:r>
              <a:rPr lang="en-US" altLang="ru-RU" sz="2400" dirty="0" err="1" smtClean="0">
                <a:solidFill>
                  <a:srgbClr val="0070C0"/>
                </a:solidFill>
              </a:rPr>
              <a:t>O’quvchini</a:t>
            </a:r>
            <a:r>
              <a:rPr lang="en-US" altLang="ru-RU" sz="2400" dirty="0" smtClean="0">
                <a:solidFill>
                  <a:srgbClr val="0070C0"/>
                </a:solidFill>
              </a:rPr>
              <a:t> </a:t>
            </a:r>
            <a:r>
              <a:rPr lang="en-US" altLang="ru-RU" sz="2400" dirty="0" err="1" smtClean="0">
                <a:solidFill>
                  <a:srgbClr val="0070C0"/>
                </a:solidFill>
              </a:rPr>
              <a:t>xalqaro</a:t>
            </a:r>
            <a:r>
              <a:rPr lang="en-US" altLang="ru-RU" sz="2400" dirty="0" smtClean="0">
                <a:solidFill>
                  <a:srgbClr val="0070C0"/>
                </a:solidFill>
              </a:rPr>
              <a:t> </a:t>
            </a:r>
            <a:r>
              <a:rPr lang="en-US" altLang="ru-RU" sz="2400" dirty="0" err="1" smtClean="0">
                <a:solidFill>
                  <a:srgbClr val="0070C0"/>
                </a:solidFill>
              </a:rPr>
              <a:t>tadqiqotga</a:t>
            </a:r>
            <a:r>
              <a:rPr lang="en-US" altLang="ru-RU" sz="2400" dirty="0" smtClean="0">
                <a:solidFill>
                  <a:srgbClr val="0070C0"/>
                </a:solidFill>
              </a:rPr>
              <a:t> </a:t>
            </a:r>
            <a:r>
              <a:rPr lang="en-US" altLang="ru-RU" sz="2400" dirty="0" err="1" smtClean="0">
                <a:solidFill>
                  <a:srgbClr val="0070C0"/>
                </a:solidFill>
              </a:rPr>
              <a:t>muvaffaqiyatli</a:t>
            </a:r>
            <a:r>
              <a:rPr lang="en-US" altLang="ru-RU" sz="2400" dirty="0" smtClean="0">
                <a:solidFill>
                  <a:srgbClr val="0070C0"/>
                </a:solidFill>
              </a:rPr>
              <a:t> </a:t>
            </a:r>
            <a:r>
              <a:rPr lang="en-US" altLang="ru-RU" sz="2400" dirty="0" err="1" smtClean="0">
                <a:solidFill>
                  <a:srgbClr val="0070C0"/>
                </a:solidFill>
              </a:rPr>
              <a:t>tayyorlaylik</a:t>
            </a:r>
            <a:r>
              <a:rPr lang="en-US" altLang="ru-RU" sz="2400" dirty="0" smtClean="0">
                <a:solidFill>
                  <a:srgbClr val="0070C0"/>
                </a:solidFill>
              </a:rPr>
              <a:t>!</a:t>
            </a:r>
            <a:endParaRPr lang="ru-RU" altLang="ru-RU" sz="32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9331a629b6079bd3944c86e64cd76c55948c98d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1342</TotalTime>
  <Words>182</Words>
  <Application>Microsoft Office PowerPoint</Application>
  <PresentationFormat>Экран (4:3)</PresentationFormat>
  <Paragraphs>39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Слои</vt:lpstr>
      <vt:lpstr>Начальная</vt:lpstr>
      <vt:lpstr>  MAVZU: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E’tiboringiz uchun rahmat!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</dc:title>
  <dc:creator>DILDORA</dc:creator>
  <cp:lastModifiedBy>admin</cp:lastModifiedBy>
  <cp:revision>163</cp:revision>
  <dcterms:created xsi:type="dcterms:W3CDTF">2016-06-21T04:23:27Z</dcterms:created>
  <dcterms:modified xsi:type="dcterms:W3CDTF">2022-02-18T15:43:55Z</dcterms:modified>
</cp:coreProperties>
</file>