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6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2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8D74C74-08C4-4279-889B-AAC338E9025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78DE3A6-9D4B-4E20-B5E9-0549E145FE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74C74-08C4-4279-889B-AAC338E9025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8DE3A6-9D4B-4E20-B5E9-0549E145FE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8D74C74-08C4-4279-889B-AAC338E9025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78DE3A6-9D4B-4E20-B5E9-0549E145FE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74C74-08C4-4279-889B-AAC338E9025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8DE3A6-9D4B-4E20-B5E9-0549E145FE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74C74-08C4-4279-889B-AAC338E9025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8DE3A6-9D4B-4E20-B5E9-0549E145FE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74C74-08C4-4279-889B-AAC338E9025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8DE3A6-9D4B-4E20-B5E9-0549E145FE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8D74C74-08C4-4279-889B-AAC338E9025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8DE3A6-9D4B-4E20-B5E9-0549E145FE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74C74-08C4-4279-889B-AAC338E9025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8DE3A6-9D4B-4E20-B5E9-0549E145FE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74C74-08C4-4279-889B-AAC338E9025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8DE3A6-9D4B-4E20-B5E9-0549E145FE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D74C74-08C4-4279-889B-AAC338E9025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8DE3A6-9D4B-4E20-B5E9-0549E145FE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8D74C74-08C4-4279-889B-AAC338E9025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78DE3A6-9D4B-4E20-B5E9-0549E145FE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8D74C74-08C4-4279-889B-AAC338E9025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78DE3A6-9D4B-4E20-B5E9-0549E145FE4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357166"/>
            <a:ext cx="7858180" cy="6072230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algn="ctr"/>
            <a:r>
              <a:rPr lang="en-US" b="0" i="1" dirty="0" smtClean="0"/>
              <a:t/>
            </a:r>
            <a:br>
              <a:rPr lang="en-US" b="0" i="1" dirty="0" smtClean="0"/>
            </a:br>
            <a:r>
              <a:rPr lang="en-US" b="0" i="1" dirty="0" smtClean="0"/>
              <a:t/>
            </a:r>
            <a:br>
              <a:rPr lang="en-US" b="0" i="1" dirty="0" smtClean="0"/>
            </a:br>
            <a:r>
              <a:rPr lang="en-US" b="0" i="1" dirty="0" smtClean="0"/>
              <a:t/>
            </a:r>
            <a:br>
              <a:rPr lang="en-US" b="0" i="1" dirty="0" smtClean="0"/>
            </a:br>
            <a:endParaRPr lang="ru-RU" sz="4800" i="1" dirty="0" smtClean="0">
              <a:latin typeface="Rockwell" pitchFamily="18" charset="0"/>
            </a:endParaRPr>
          </a:p>
          <a:p>
            <a:pPr algn="ctr"/>
            <a:r>
              <a:rPr lang="en-US" sz="4800" i="1" dirty="0" smtClean="0">
                <a:latin typeface="Rockwell" pitchFamily="18" charset="0"/>
              </a:rPr>
              <a:t>1-sinflar </a:t>
            </a:r>
            <a:r>
              <a:rPr lang="en-US" sz="4800" i="1" dirty="0" err="1" smtClean="0">
                <a:latin typeface="Rockwell" pitchFamily="18" charset="0"/>
              </a:rPr>
              <a:t>uchun</a:t>
            </a:r>
            <a:r>
              <a:rPr lang="en-US" sz="4800" i="1" dirty="0" smtClean="0">
                <a:latin typeface="Rockwell" pitchFamily="18" charset="0"/>
              </a:rPr>
              <a:t> </a:t>
            </a:r>
            <a:r>
              <a:rPr lang="en-US" sz="4800" i="1" dirty="0" err="1" smtClean="0">
                <a:latin typeface="Rockwell" pitchFamily="18" charset="0"/>
              </a:rPr>
              <a:t>matematika</a:t>
            </a:r>
            <a:r>
              <a:rPr lang="en-US" sz="4800" i="1" dirty="0" smtClean="0">
                <a:latin typeface="Rockwell" pitchFamily="18" charset="0"/>
              </a:rPr>
              <a:t> </a:t>
            </a:r>
            <a:r>
              <a:rPr lang="en-US" sz="4800" i="1" dirty="0" err="1" smtClean="0">
                <a:latin typeface="Rockwell" pitchFamily="18" charset="0"/>
              </a:rPr>
              <a:t>fanidan</a:t>
            </a:r>
            <a:r>
              <a:rPr lang="en-US" sz="4800" i="1" dirty="0" smtClean="0">
                <a:latin typeface="Rockwell" pitchFamily="18" charset="0"/>
              </a:rPr>
              <a:t> </a:t>
            </a:r>
            <a:r>
              <a:rPr lang="en-US" sz="4800" b="0" i="1" dirty="0" err="1" smtClean="0">
                <a:latin typeface="Rockwell" pitchFamily="18" charset="0"/>
              </a:rPr>
              <a:t>bir</a:t>
            </a:r>
            <a:r>
              <a:rPr lang="en-US" sz="4800" b="0" i="1" dirty="0" smtClean="0">
                <a:latin typeface="Rockwell" pitchFamily="18" charset="0"/>
              </a:rPr>
              <a:t> </a:t>
            </a:r>
            <a:r>
              <a:rPr lang="en-US" sz="4800" b="0" i="1" dirty="0" err="1" smtClean="0">
                <a:latin typeface="Rockwell" pitchFamily="18" charset="0"/>
              </a:rPr>
              <a:t>soatlik</a:t>
            </a:r>
            <a:r>
              <a:rPr lang="en-US" sz="4800" b="0" i="1" dirty="0" smtClean="0">
                <a:latin typeface="Rockwell" pitchFamily="18" charset="0"/>
              </a:rPr>
              <a:t> </a:t>
            </a:r>
            <a:br>
              <a:rPr lang="en-US" sz="4800" b="0" i="1" dirty="0" smtClean="0">
                <a:latin typeface="Rockwell" pitchFamily="18" charset="0"/>
              </a:rPr>
            </a:br>
            <a:r>
              <a:rPr lang="en-US" sz="4800" b="0" i="1" dirty="0" smtClean="0">
                <a:latin typeface="Rockwell" pitchFamily="18" charset="0"/>
              </a:rPr>
              <a:t/>
            </a:r>
            <a:br>
              <a:rPr lang="en-US" sz="4800" b="0" i="1" dirty="0" smtClean="0">
                <a:latin typeface="Rockwell" pitchFamily="18" charset="0"/>
              </a:rPr>
            </a:br>
            <a:r>
              <a:rPr lang="en-US" sz="4800" b="0" i="1" dirty="0" smtClean="0">
                <a:latin typeface="Rockwell" pitchFamily="18" charset="0"/>
              </a:rPr>
              <a:t> </a:t>
            </a:r>
            <a:r>
              <a:rPr lang="en-US" sz="4800" i="1" dirty="0" smtClean="0">
                <a:latin typeface="Rockwell" pitchFamily="18" charset="0"/>
              </a:rPr>
              <a:t>DARS  ISHLANMA</a:t>
            </a:r>
            <a:r>
              <a:rPr lang="en-US" sz="4800" b="0" i="1" dirty="0" smtClean="0">
                <a:latin typeface="Rockwell" pitchFamily="18" charset="0"/>
              </a:rPr>
              <a:t/>
            </a:r>
            <a:br>
              <a:rPr lang="en-US" sz="4800" b="0" i="1" dirty="0" smtClean="0">
                <a:latin typeface="Rockwell" pitchFamily="18" charset="0"/>
              </a:rPr>
            </a:br>
            <a:r>
              <a:rPr lang="en-US" sz="4800" b="0" i="1" dirty="0" smtClean="0">
                <a:latin typeface="Rockwell" pitchFamily="18" charset="0"/>
              </a:rPr>
              <a:t/>
            </a:r>
            <a:br>
              <a:rPr lang="en-US" sz="4800" b="0" i="1" dirty="0" smtClean="0">
                <a:latin typeface="Rockwell" pitchFamily="18" charset="0"/>
              </a:rPr>
            </a:br>
            <a:r>
              <a:rPr lang="en-US" sz="4800" b="0" i="1" dirty="0" smtClean="0">
                <a:latin typeface="Rockwell" pitchFamily="18" charset="0"/>
              </a:rPr>
              <a:t/>
            </a:r>
            <a:br>
              <a:rPr lang="en-US" sz="4800" b="0" i="1" dirty="0" smtClean="0">
                <a:latin typeface="Rockwell" pitchFamily="18" charset="0"/>
              </a:rPr>
            </a:br>
            <a:r>
              <a:rPr lang="en-US" sz="2400" b="0" i="1" dirty="0" smtClean="0">
                <a:solidFill>
                  <a:srgbClr val="0000FF"/>
                </a:solidFill>
                <a:latin typeface="Arial Black" pitchFamily="34" charset="0"/>
              </a:rPr>
              <a:t/>
            </a:r>
            <a:br>
              <a:rPr lang="en-US" sz="2400" b="0" i="1" dirty="0" smtClean="0">
                <a:solidFill>
                  <a:srgbClr val="0000FF"/>
                </a:solidFill>
                <a:latin typeface="Arial Black" pitchFamily="34" charset="0"/>
              </a:rPr>
            </a:br>
            <a:r>
              <a:rPr lang="en-US" sz="2400" b="0" i="1" dirty="0" smtClean="0">
                <a:solidFill>
                  <a:srgbClr val="0000FF"/>
                </a:solidFill>
                <a:latin typeface="Arial Black" pitchFamily="34" charset="0"/>
              </a:rPr>
              <a:t/>
            </a:r>
            <a:br>
              <a:rPr lang="en-US" sz="2400" b="0" i="1" dirty="0" smtClean="0">
                <a:solidFill>
                  <a:srgbClr val="0000FF"/>
                </a:solidFill>
                <a:latin typeface="Arial Black" pitchFamily="34" charset="0"/>
              </a:rPr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7239000" cy="785818"/>
          </a:xfrm>
        </p:spPr>
        <p:txBody>
          <a:bodyPr>
            <a:noAutofit/>
          </a:bodyPr>
          <a:lstStyle/>
          <a:p>
            <a:pPr algn="ctr"/>
            <a:r>
              <a:rPr lang="en-US" sz="4000" dirty="0" err="1" smtClean="0"/>
              <a:t>Mavzu</a:t>
            </a:r>
            <a:r>
              <a:rPr lang="en-US" sz="4000" dirty="0" smtClean="0"/>
              <a:t>: </a:t>
            </a:r>
            <a:r>
              <a:rPr lang="en-US" sz="4000" dirty="0" err="1" smtClean="0"/>
              <a:t>Mustahkamlash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US" sz="2800" dirty="0" err="1" smtClean="0"/>
              <a:t>Darsning</a:t>
            </a:r>
            <a:r>
              <a:rPr lang="en-US" sz="2800" dirty="0" smtClean="0"/>
              <a:t> </a:t>
            </a:r>
            <a:r>
              <a:rPr lang="en-US" sz="2800" dirty="0" err="1" smtClean="0"/>
              <a:t>borish</a:t>
            </a:r>
            <a:r>
              <a:rPr lang="en-US" sz="2800" dirty="0" smtClean="0"/>
              <a:t> </a:t>
            </a:r>
            <a:r>
              <a:rPr lang="en-US" sz="2800" dirty="0" err="1" smtClean="0"/>
              <a:t>tartibi</a:t>
            </a:r>
            <a:r>
              <a:rPr lang="en-US" sz="2800" dirty="0" smtClean="0"/>
              <a:t>:</a:t>
            </a:r>
          </a:p>
          <a:p>
            <a:endParaRPr lang="en-US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86116" y="2357430"/>
            <a:ext cx="1857388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1. </a:t>
            </a:r>
            <a:r>
              <a:rPr lang="en-US" dirty="0" err="1" smtClean="0"/>
              <a:t>Tashkiliy</a:t>
            </a:r>
            <a:r>
              <a:rPr lang="en-US" dirty="0" smtClean="0"/>
              <a:t> qism-5 min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714480" y="4929198"/>
            <a:ext cx="2071702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5.Mustahkamlash-3min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57224" y="3357562"/>
            <a:ext cx="2000264" cy="107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6.Darsni yakunlash-5min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357554" y="3643314"/>
            <a:ext cx="178595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3.Yangi </a:t>
            </a:r>
            <a:r>
              <a:rPr lang="en-US" dirty="0" err="1" smtClean="0"/>
              <a:t>mavzu</a:t>
            </a:r>
            <a:r>
              <a:rPr lang="en-US" dirty="0" smtClean="0"/>
              <a:t> bayoni-20 min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500694" y="3286124"/>
            <a:ext cx="2143140" cy="107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2. </a:t>
            </a:r>
            <a:r>
              <a:rPr lang="en-US" dirty="0" err="1" smtClean="0"/>
              <a:t>O’tgan</a:t>
            </a:r>
            <a:r>
              <a:rPr lang="en-US" dirty="0" smtClean="0"/>
              <a:t> </a:t>
            </a:r>
            <a:r>
              <a:rPr lang="en-US" dirty="0" err="1" smtClean="0"/>
              <a:t>darsni</a:t>
            </a:r>
            <a:r>
              <a:rPr lang="en-US" dirty="0" smtClean="0"/>
              <a:t> mustahkamlash-10 min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929190" y="4857760"/>
            <a:ext cx="214314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4.Dam </a:t>
            </a:r>
            <a:r>
              <a:rPr lang="en-US" dirty="0" err="1" smtClean="0"/>
              <a:t>olish</a:t>
            </a:r>
            <a:r>
              <a:rPr lang="en-US" dirty="0" smtClean="0"/>
              <a:t> daqiqasi-2min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394448"/>
          </a:xfrm>
        </p:spPr>
        <p:txBody>
          <a:bodyPr>
            <a:noAutofit/>
          </a:bodyPr>
          <a:lstStyle/>
          <a:p>
            <a:pPr algn="ctr"/>
            <a:r>
              <a:rPr lang="en-US" sz="3200" i="1" dirty="0" err="1" smtClean="0">
                <a:solidFill>
                  <a:srgbClr val="0000FF"/>
                </a:solidFill>
              </a:rPr>
              <a:t>Darsning</a:t>
            </a:r>
            <a:r>
              <a:rPr lang="en-US" sz="3200" i="1" dirty="0" smtClean="0">
                <a:solidFill>
                  <a:srgbClr val="0000FF"/>
                </a:solidFill>
              </a:rPr>
              <a:t> </a:t>
            </a:r>
            <a:r>
              <a:rPr lang="en-US" sz="3200" i="1" dirty="0" err="1" smtClean="0">
                <a:solidFill>
                  <a:srgbClr val="0000FF"/>
                </a:solidFill>
              </a:rPr>
              <a:t>maqsadi</a:t>
            </a:r>
            <a:r>
              <a:rPr lang="en-US" sz="3200" i="1" dirty="0" smtClean="0">
                <a:solidFill>
                  <a:srgbClr val="0000FF"/>
                </a:solidFill>
              </a:rPr>
              <a:t>:</a:t>
            </a:r>
            <a:br>
              <a:rPr lang="en-US" sz="3200" i="1" dirty="0" smtClean="0">
                <a:solidFill>
                  <a:srgbClr val="0000FF"/>
                </a:solidFill>
              </a:rPr>
            </a:br>
            <a:r>
              <a:rPr lang="en-US" sz="3200" i="1" dirty="0" smtClean="0">
                <a:solidFill>
                  <a:srgbClr val="009900"/>
                </a:solidFill>
              </a:rPr>
              <a:t> </a:t>
            </a:r>
            <a:r>
              <a:rPr lang="en-US" sz="3200" i="1" dirty="0" err="1" smtClean="0">
                <a:solidFill>
                  <a:srgbClr val="009900"/>
                </a:solidFill>
              </a:rPr>
              <a:t>O`quvchilarga</a:t>
            </a:r>
            <a:r>
              <a:rPr lang="en-US" sz="3200" i="1" dirty="0" smtClean="0">
                <a:solidFill>
                  <a:srgbClr val="009900"/>
                </a:solidFill>
              </a:rPr>
              <a:t> </a:t>
            </a:r>
            <a:r>
              <a:rPr lang="en-US" sz="3200" i="1" dirty="0" err="1" smtClean="0">
                <a:solidFill>
                  <a:srgbClr val="009900"/>
                </a:solidFill>
              </a:rPr>
              <a:t>mavzu</a:t>
            </a:r>
            <a:r>
              <a:rPr lang="en-US" sz="3200" i="1" dirty="0" smtClean="0">
                <a:solidFill>
                  <a:srgbClr val="009900"/>
                </a:solidFill>
              </a:rPr>
              <a:t> </a:t>
            </a:r>
            <a:r>
              <a:rPr lang="en-US" sz="3200" i="1" dirty="0" err="1" smtClean="0">
                <a:solidFill>
                  <a:srgbClr val="009900"/>
                </a:solidFill>
              </a:rPr>
              <a:t>bo`yicha</a:t>
            </a:r>
            <a:r>
              <a:rPr lang="en-US" sz="3200" i="1" dirty="0" smtClean="0">
                <a:solidFill>
                  <a:srgbClr val="009900"/>
                </a:solidFill>
              </a:rPr>
              <a:t> BKM </a:t>
            </a:r>
            <a:r>
              <a:rPr lang="en-US" sz="3200" i="1" dirty="0" err="1" smtClean="0">
                <a:solidFill>
                  <a:srgbClr val="009900"/>
                </a:solidFill>
              </a:rPr>
              <a:t>hosil</a:t>
            </a:r>
            <a:r>
              <a:rPr lang="en-US" sz="3200" i="1" dirty="0" smtClean="0">
                <a:solidFill>
                  <a:srgbClr val="009900"/>
                </a:solidFill>
              </a:rPr>
              <a:t> </a:t>
            </a:r>
            <a:r>
              <a:rPr lang="en-US" sz="3200" i="1" dirty="0" err="1" smtClean="0">
                <a:solidFill>
                  <a:srgbClr val="009900"/>
                </a:solidFill>
              </a:rPr>
              <a:t>qilish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7239000" cy="459837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Ta’limiy: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Yozma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va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og`zaki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hisoblashni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o’rgatish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Fikrlash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qobiliyatini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kengaytirish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b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8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Tarbiyaviy</a:t>
            </a:r>
            <a:r>
              <a:rPr 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Vatanimiz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milliy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me’rosini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o`rganishga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Sport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bilan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muntazam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shug’ullanishga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salomatligi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uchun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o’zi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qayg’ulishga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undash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  <a:p>
            <a:pPr>
              <a:defRPr/>
            </a:pPr>
            <a:r>
              <a:rPr lang="en-US" sz="28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Rivojlantiruvchi: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Fanga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bo’lgan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qiziqishini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oshirish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Ayirish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bilan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hisoblash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ko’nikmalarini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rivojlantirish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ru-RU" sz="2800" b="1" dirty="0" smtClean="0">
              <a:solidFill>
                <a:srgbClr val="CC00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7239000" cy="588425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800" dirty="0" err="1" smtClean="0">
                <a:solidFill>
                  <a:srgbClr val="CC0066"/>
                </a:solidFill>
              </a:rPr>
              <a:t>Dars</a:t>
            </a:r>
            <a:r>
              <a:rPr lang="en-US" sz="2800" dirty="0" smtClean="0">
                <a:solidFill>
                  <a:srgbClr val="CC0066"/>
                </a:solidFill>
              </a:rPr>
              <a:t> </a:t>
            </a:r>
            <a:r>
              <a:rPr lang="en-US" sz="2800" dirty="0" err="1" smtClean="0">
                <a:solidFill>
                  <a:srgbClr val="CC0066"/>
                </a:solidFill>
              </a:rPr>
              <a:t>turi</a:t>
            </a:r>
            <a:r>
              <a:rPr lang="en-US" sz="2800" dirty="0" smtClean="0">
                <a:solidFill>
                  <a:srgbClr val="CC0066"/>
                </a:solidFill>
              </a:rPr>
              <a:t>:</a:t>
            </a:r>
            <a:r>
              <a:rPr lang="en-US" sz="2800" dirty="0" smtClean="0">
                <a:solidFill>
                  <a:srgbClr val="0000FF"/>
                </a:solidFill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</a:rPr>
              <a:t>Aralash</a:t>
            </a:r>
            <a:r>
              <a:rPr lang="en-US" sz="2800" dirty="0" smtClean="0">
                <a:solidFill>
                  <a:srgbClr val="0000FF"/>
                </a:solidFill>
              </a:rPr>
              <a:t>.</a:t>
            </a:r>
            <a:br>
              <a:rPr lang="en-US" sz="2800" dirty="0" smtClean="0">
                <a:solidFill>
                  <a:srgbClr val="0000FF"/>
                </a:solidFill>
              </a:rPr>
            </a:br>
            <a:r>
              <a:rPr lang="en-US" sz="2800" dirty="0" smtClean="0">
                <a:solidFill>
                  <a:srgbClr val="0000FF"/>
                </a:solidFill>
              </a:rPr>
              <a:t/>
            </a:r>
            <a:br>
              <a:rPr lang="en-US" sz="2800" dirty="0" smtClean="0">
                <a:solidFill>
                  <a:srgbClr val="0000FF"/>
                </a:solidFill>
              </a:rPr>
            </a:br>
            <a:r>
              <a:rPr lang="en-US" sz="2800" dirty="0" err="1" smtClean="0">
                <a:solidFill>
                  <a:srgbClr val="CC0066"/>
                </a:solidFill>
              </a:rPr>
              <a:t>Dars</a:t>
            </a:r>
            <a:r>
              <a:rPr lang="en-US" sz="2800" dirty="0" smtClean="0">
                <a:solidFill>
                  <a:srgbClr val="CC0066"/>
                </a:solidFill>
              </a:rPr>
              <a:t> </a:t>
            </a:r>
            <a:r>
              <a:rPr lang="en-US" sz="2800" dirty="0" err="1" smtClean="0">
                <a:solidFill>
                  <a:srgbClr val="CC0066"/>
                </a:solidFill>
              </a:rPr>
              <a:t>usuli</a:t>
            </a:r>
            <a:r>
              <a:rPr lang="en-US" sz="2800" dirty="0" smtClean="0">
                <a:solidFill>
                  <a:srgbClr val="CC0066"/>
                </a:solidFill>
              </a:rPr>
              <a:t>:</a:t>
            </a:r>
            <a:r>
              <a:rPr lang="en-US" sz="2800" dirty="0" smtClean="0">
                <a:solidFill>
                  <a:srgbClr val="0000FF"/>
                </a:solidFill>
              </a:rPr>
              <a:t>  </a:t>
            </a:r>
            <a:r>
              <a:rPr lang="en-US" sz="2800" dirty="0" err="1" smtClean="0">
                <a:solidFill>
                  <a:srgbClr val="0000FF"/>
                </a:solidFill>
              </a:rPr>
              <a:t>Interfaol</a:t>
            </a:r>
            <a:r>
              <a:rPr lang="en-US" sz="2800" dirty="0" smtClean="0">
                <a:solidFill>
                  <a:srgbClr val="0000FF"/>
                </a:solidFill>
              </a:rPr>
              <a:t>.</a:t>
            </a:r>
            <a:br>
              <a:rPr lang="en-US" sz="2800" dirty="0" smtClean="0">
                <a:solidFill>
                  <a:srgbClr val="0000FF"/>
                </a:solidFill>
              </a:rPr>
            </a:br>
            <a:r>
              <a:rPr lang="en-US" sz="2800" dirty="0" smtClean="0">
                <a:solidFill>
                  <a:srgbClr val="0000FF"/>
                </a:solidFill>
              </a:rPr>
              <a:t/>
            </a:r>
            <a:br>
              <a:rPr lang="en-US" sz="2800" dirty="0" smtClean="0">
                <a:solidFill>
                  <a:srgbClr val="0000FF"/>
                </a:solidFill>
              </a:rPr>
            </a:br>
            <a:r>
              <a:rPr lang="en-US" sz="2800" dirty="0" err="1" smtClean="0">
                <a:solidFill>
                  <a:srgbClr val="CC0066"/>
                </a:solidFill>
              </a:rPr>
              <a:t>Dars</a:t>
            </a:r>
            <a:r>
              <a:rPr lang="en-US" sz="2800" dirty="0" smtClean="0">
                <a:solidFill>
                  <a:srgbClr val="CC0066"/>
                </a:solidFill>
              </a:rPr>
              <a:t> </a:t>
            </a:r>
            <a:r>
              <a:rPr lang="en-US" sz="2800" dirty="0" err="1" smtClean="0">
                <a:solidFill>
                  <a:srgbClr val="CC0066"/>
                </a:solidFill>
              </a:rPr>
              <a:t>uslubi</a:t>
            </a:r>
            <a:r>
              <a:rPr lang="en-US" sz="2800" dirty="0" smtClean="0">
                <a:solidFill>
                  <a:srgbClr val="CC0066"/>
                </a:solidFill>
              </a:rPr>
              <a:t>:</a:t>
            </a:r>
            <a:r>
              <a:rPr lang="en-US" sz="2800" dirty="0" smtClean="0">
                <a:solidFill>
                  <a:srgbClr val="0000FF"/>
                </a:solidFill>
              </a:rPr>
              <a:t>  </a:t>
            </a:r>
            <a:r>
              <a:rPr lang="en-US" sz="2800" dirty="0" err="1" smtClean="0">
                <a:solidFill>
                  <a:srgbClr val="0000FF"/>
                </a:solidFill>
              </a:rPr>
              <a:t>Amaliy</a:t>
            </a:r>
            <a:r>
              <a:rPr lang="en-US" sz="2800" dirty="0" smtClean="0">
                <a:solidFill>
                  <a:srgbClr val="0000FF"/>
                </a:solidFill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</a:rPr>
              <a:t>ko`rgazmali</a:t>
            </a:r>
            <a:r>
              <a:rPr lang="en-US" sz="2800" dirty="0" smtClean="0">
                <a:solidFill>
                  <a:srgbClr val="0000FF"/>
                </a:solidFill>
              </a:rPr>
              <a:t>, </a:t>
            </a:r>
            <a:r>
              <a:rPr lang="en-US" sz="2800" dirty="0" err="1" smtClean="0">
                <a:solidFill>
                  <a:srgbClr val="0000FF"/>
                </a:solidFill>
              </a:rPr>
              <a:t>aqliy</a:t>
            </a:r>
            <a:r>
              <a:rPr lang="en-US" sz="2800" dirty="0" smtClean="0">
                <a:solidFill>
                  <a:srgbClr val="0000FF"/>
                </a:solidFill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</a:rPr>
              <a:t>hujum</a:t>
            </a:r>
            <a:r>
              <a:rPr lang="en-US" sz="2800" dirty="0" smtClean="0">
                <a:solidFill>
                  <a:srgbClr val="0000FF"/>
                </a:solidFill>
              </a:rPr>
              <a:t>, </a:t>
            </a:r>
            <a:r>
              <a:rPr lang="en-US" sz="2800" dirty="0" err="1" smtClean="0">
                <a:solidFill>
                  <a:srgbClr val="0000FF"/>
                </a:solidFill>
              </a:rPr>
              <a:t>savol-javob</a:t>
            </a:r>
            <a:r>
              <a:rPr lang="en-US" sz="2800" dirty="0" smtClean="0">
                <a:solidFill>
                  <a:srgbClr val="0000FF"/>
                </a:solidFill>
              </a:rPr>
              <a:t>.</a:t>
            </a:r>
            <a:br>
              <a:rPr lang="en-US" sz="2800" dirty="0" smtClean="0">
                <a:solidFill>
                  <a:srgbClr val="0000FF"/>
                </a:solidFill>
              </a:rPr>
            </a:br>
            <a:r>
              <a:rPr lang="en-US" sz="2800" dirty="0" smtClean="0">
                <a:solidFill>
                  <a:srgbClr val="0000FF"/>
                </a:solidFill>
              </a:rPr>
              <a:t/>
            </a:r>
            <a:br>
              <a:rPr lang="en-US" sz="2800" dirty="0" smtClean="0">
                <a:solidFill>
                  <a:srgbClr val="0000FF"/>
                </a:solidFill>
              </a:rPr>
            </a:br>
            <a:r>
              <a:rPr lang="en-US" sz="2800" dirty="0" err="1" smtClean="0">
                <a:solidFill>
                  <a:srgbClr val="CC0066"/>
                </a:solidFill>
              </a:rPr>
              <a:t>Darsning</a:t>
            </a:r>
            <a:r>
              <a:rPr lang="en-US" sz="2800" dirty="0" smtClean="0">
                <a:solidFill>
                  <a:srgbClr val="CC0066"/>
                </a:solidFill>
              </a:rPr>
              <a:t> </a:t>
            </a:r>
            <a:r>
              <a:rPr lang="en-US" sz="2800" dirty="0" err="1" smtClean="0">
                <a:solidFill>
                  <a:srgbClr val="CC0066"/>
                </a:solidFill>
              </a:rPr>
              <a:t>jihozi</a:t>
            </a:r>
            <a:r>
              <a:rPr lang="en-US" sz="2800" dirty="0" smtClean="0">
                <a:solidFill>
                  <a:srgbClr val="CC0066"/>
                </a:solidFill>
              </a:rPr>
              <a:t>:</a:t>
            </a:r>
            <a:r>
              <a:rPr lang="en-US" sz="2800" dirty="0" smtClean="0">
                <a:solidFill>
                  <a:srgbClr val="0000FF"/>
                </a:solidFill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</a:rPr>
              <a:t>Texnik</a:t>
            </a:r>
            <a:r>
              <a:rPr lang="en-US" sz="2800" dirty="0" smtClean="0">
                <a:solidFill>
                  <a:srgbClr val="0000FF"/>
                </a:solidFill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</a:rPr>
              <a:t>vositalar</a:t>
            </a:r>
            <a:r>
              <a:rPr lang="en-US" sz="2800" dirty="0" smtClean="0">
                <a:solidFill>
                  <a:srgbClr val="0000FF"/>
                </a:solidFill>
              </a:rPr>
              <a:t>: </a:t>
            </a:r>
            <a:r>
              <a:rPr lang="en-US" sz="2800" dirty="0" err="1" smtClean="0">
                <a:solidFill>
                  <a:srgbClr val="0000FF"/>
                </a:solidFill>
              </a:rPr>
              <a:t>kompyuter</a:t>
            </a:r>
            <a:r>
              <a:rPr lang="en-US" sz="2800" dirty="0" smtClean="0">
                <a:solidFill>
                  <a:srgbClr val="0000FF"/>
                </a:solidFill>
              </a:rPr>
              <a:t>,  </a:t>
            </a:r>
            <a:r>
              <a:rPr lang="en-US" sz="2800" dirty="0" err="1" smtClean="0">
                <a:solidFill>
                  <a:srgbClr val="0000FF"/>
                </a:solidFill>
              </a:rPr>
              <a:t>darslik</a:t>
            </a:r>
            <a:r>
              <a:rPr lang="en-US" sz="2800" dirty="0" smtClean="0">
                <a:solidFill>
                  <a:srgbClr val="0000FF"/>
                </a:solidFill>
              </a:rPr>
              <a:t>, </a:t>
            </a:r>
            <a:r>
              <a:rPr lang="en-US" sz="2800" dirty="0" err="1" smtClean="0">
                <a:solidFill>
                  <a:srgbClr val="0000FF"/>
                </a:solidFill>
              </a:rPr>
              <a:t>ko`rgazmali</a:t>
            </a:r>
            <a:r>
              <a:rPr lang="en-US" sz="2800" dirty="0" smtClean="0">
                <a:solidFill>
                  <a:srgbClr val="0000FF"/>
                </a:solidFill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</a:rPr>
              <a:t>qurollar</a:t>
            </a:r>
            <a:r>
              <a:rPr lang="en-US" sz="2800" dirty="0" smtClean="0">
                <a:solidFill>
                  <a:srgbClr val="0000FF"/>
                </a:solidFill>
              </a:rPr>
              <a:t>, test </a:t>
            </a:r>
            <a:r>
              <a:rPr lang="en-US" sz="2800" dirty="0" err="1" smtClean="0">
                <a:solidFill>
                  <a:srgbClr val="0000FF"/>
                </a:solidFill>
              </a:rPr>
              <a:t>kartochkalari</a:t>
            </a:r>
            <a:r>
              <a:rPr lang="en-US" sz="2800" dirty="0" smtClean="0">
                <a:solidFill>
                  <a:srgbClr val="0000FF"/>
                </a:solidFill>
              </a:rPr>
              <a:t>, rebus, </a:t>
            </a:r>
            <a:r>
              <a:rPr lang="en-US" sz="2800" dirty="0" err="1" smtClean="0">
                <a:solidFill>
                  <a:srgbClr val="0000FF"/>
                </a:solidFill>
              </a:rPr>
              <a:t>boshqotirma</a:t>
            </a:r>
            <a:r>
              <a:rPr lang="en-US" sz="2800" dirty="0" smtClean="0">
                <a:solidFill>
                  <a:srgbClr val="0000FF"/>
                </a:solidFill>
              </a:rPr>
              <a:t>.</a:t>
            </a:r>
            <a:br>
              <a:rPr lang="en-US" sz="2800" dirty="0" smtClean="0">
                <a:solidFill>
                  <a:srgbClr val="0000FF"/>
                </a:solidFill>
              </a:rPr>
            </a:br>
            <a:r>
              <a:rPr lang="en-US" sz="2800" dirty="0" smtClean="0">
                <a:solidFill>
                  <a:srgbClr val="0000FF"/>
                </a:solidFill>
              </a:rPr>
              <a:t/>
            </a:r>
            <a:br>
              <a:rPr lang="en-US" sz="2800" dirty="0" smtClean="0">
                <a:solidFill>
                  <a:srgbClr val="0000FF"/>
                </a:solidFill>
              </a:rPr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7239000" cy="61700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342900" indent="-342900" algn="just"/>
            <a:r>
              <a:rPr lang="en-US" b="1" dirty="0" err="1" smtClean="0">
                <a:solidFill>
                  <a:srgbClr val="CC0066"/>
                </a:solidFill>
              </a:rPr>
              <a:t>Darsning</a:t>
            </a:r>
            <a:r>
              <a:rPr lang="en-US" b="1" dirty="0" smtClean="0">
                <a:solidFill>
                  <a:srgbClr val="CC0066"/>
                </a:solidFill>
              </a:rPr>
              <a:t> </a:t>
            </a:r>
            <a:r>
              <a:rPr lang="en-US" b="1" dirty="0" err="1" smtClean="0">
                <a:solidFill>
                  <a:srgbClr val="CC0066"/>
                </a:solidFill>
              </a:rPr>
              <a:t>borishi</a:t>
            </a:r>
            <a:r>
              <a:rPr lang="en-US" b="1" dirty="0" smtClean="0">
                <a:solidFill>
                  <a:srgbClr val="CC0066"/>
                </a:solidFill>
              </a:rPr>
              <a:t>:</a:t>
            </a:r>
          </a:p>
          <a:p>
            <a:pPr marL="342900" indent="-342900" algn="just"/>
            <a:r>
              <a:rPr lang="en-US" sz="1800" dirty="0" err="1" smtClean="0">
                <a:solidFill>
                  <a:srgbClr val="0000FF"/>
                </a:solidFill>
              </a:rPr>
              <a:t>Tashkiliy</a:t>
            </a:r>
            <a:r>
              <a:rPr lang="en-US" sz="1800" dirty="0" smtClean="0">
                <a:solidFill>
                  <a:srgbClr val="0000FF"/>
                </a:solidFill>
              </a:rPr>
              <a:t> </a:t>
            </a:r>
            <a:r>
              <a:rPr lang="en-US" sz="1800" dirty="0" err="1" smtClean="0">
                <a:solidFill>
                  <a:srgbClr val="0000FF"/>
                </a:solidFill>
              </a:rPr>
              <a:t>qism</a:t>
            </a:r>
            <a:r>
              <a:rPr lang="en-US" sz="1800" dirty="0" smtClean="0">
                <a:solidFill>
                  <a:srgbClr val="0000FF"/>
                </a:solidFill>
              </a:rPr>
              <a:t>:  </a:t>
            </a:r>
            <a:r>
              <a:rPr lang="en-US" sz="1800" dirty="0" err="1" smtClean="0">
                <a:solidFill>
                  <a:srgbClr val="0000FF"/>
                </a:solidFill>
              </a:rPr>
              <a:t>Bunda</a:t>
            </a:r>
            <a:r>
              <a:rPr lang="en-US" sz="1800" dirty="0" smtClean="0">
                <a:solidFill>
                  <a:srgbClr val="0000FF"/>
                </a:solidFill>
              </a:rPr>
              <a:t> </a:t>
            </a:r>
            <a:r>
              <a:rPr lang="en-US" sz="1800" dirty="0" err="1" smtClean="0">
                <a:solidFill>
                  <a:srgbClr val="0000FF"/>
                </a:solidFill>
              </a:rPr>
              <a:t>o`quvchilar</a:t>
            </a:r>
            <a:r>
              <a:rPr lang="en-US" sz="1800" dirty="0" smtClean="0">
                <a:solidFill>
                  <a:srgbClr val="0000FF"/>
                </a:solidFill>
              </a:rPr>
              <a:t> </a:t>
            </a:r>
            <a:r>
              <a:rPr lang="en-US" sz="1800" dirty="0" err="1" smtClean="0">
                <a:solidFill>
                  <a:srgbClr val="0000FF"/>
                </a:solidFill>
              </a:rPr>
              <a:t>bilan</a:t>
            </a:r>
            <a:r>
              <a:rPr lang="en-US" sz="1800" dirty="0" smtClean="0">
                <a:solidFill>
                  <a:srgbClr val="0000FF"/>
                </a:solidFill>
              </a:rPr>
              <a:t> </a:t>
            </a:r>
            <a:r>
              <a:rPr lang="en-US" sz="1800" dirty="0" err="1" smtClean="0">
                <a:solidFill>
                  <a:srgbClr val="0000FF"/>
                </a:solidFill>
              </a:rPr>
              <a:t>sana</a:t>
            </a:r>
            <a:r>
              <a:rPr lang="en-US" sz="1800" dirty="0" smtClean="0">
                <a:solidFill>
                  <a:srgbClr val="0000FF"/>
                </a:solidFill>
              </a:rPr>
              <a:t>, </a:t>
            </a:r>
          </a:p>
          <a:p>
            <a:pPr marL="342900" indent="-342900" algn="just"/>
            <a:r>
              <a:rPr lang="en-US" sz="1800" dirty="0" err="1" smtClean="0">
                <a:solidFill>
                  <a:srgbClr val="0000FF"/>
                </a:solidFill>
              </a:rPr>
              <a:t>fasllar</a:t>
            </a:r>
            <a:r>
              <a:rPr lang="en-US" sz="1800" dirty="0" smtClean="0">
                <a:solidFill>
                  <a:srgbClr val="0000FF"/>
                </a:solidFill>
              </a:rPr>
              <a:t> </a:t>
            </a:r>
            <a:r>
              <a:rPr lang="en-US" sz="1800" dirty="0" err="1" smtClean="0">
                <a:solidFill>
                  <a:srgbClr val="0000FF"/>
                </a:solidFill>
              </a:rPr>
              <a:t>tabiat</a:t>
            </a:r>
            <a:r>
              <a:rPr lang="en-US" sz="1800" dirty="0" smtClean="0">
                <a:solidFill>
                  <a:srgbClr val="0000FF"/>
                </a:solidFill>
              </a:rPr>
              <a:t> </a:t>
            </a:r>
            <a:r>
              <a:rPr lang="en-US" sz="1800" dirty="0" err="1" smtClean="0">
                <a:solidFill>
                  <a:srgbClr val="0000FF"/>
                </a:solidFill>
              </a:rPr>
              <a:t>hodisalari</a:t>
            </a:r>
            <a:r>
              <a:rPr lang="en-US" sz="1800" dirty="0" smtClean="0">
                <a:solidFill>
                  <a:srgbClr val="0000FF"/>
                </a:solidFill>
              </a:rPr>
              <a:t> </a:t>
            </a:r>
            <a:r>
              <a:rPr lang="en-US" sz="1800" dirty="0" err="1" smtClean="0">
                <a:solidFill>
                  <a:srgbClr val="0000FF"/>
                </a:solidFill>
              </a:rPr>
              <a:t>haqida</a:t>
            </a:r>
            <a:r>
              <a:rPr lang="en-US" sz="1800" dirty="0" smtClean="0">
                <a:solidFill>
                  <a:srgbClr val="0000FF"/>
                </a:solidFill>
              </a:rPr>
              <a:t> </a:t>
            </a:r>
            <a:r>
              <a:rPr lang="en-US" sz="1800" dirty="0" err="1" smtClean="0">
                <a:solidFill>
                  <a:srgbClr val="0000FF"/>
                </a:solidFill>
              </a:rPr>
              <a:t>savol-javob</a:t>
            </a:r>
            <a:r>
              <a:rPr lang="en-US" sz="1800" dirty="0" smtClean="0">
                <a:solidFill>
                  <a:srgbClr val="0000FF"/>
                </a:solidFill>
              </a:rPr>
              <a:t> </a:t>
            </a:r>
            <a:r>
              <a:rPr lang="en-US" sz="1800" dirty="0" err="1" smtClean="0">
                <a:solidFill>
                  <a:srgbClr val="0000FF"/>
                </a:solidFill>
              </a:rPr>
              <a:t>va</a:t>
            </a:r>
            <a:endParaRPr lang="en-US" sz="1800" dirty="0" smtClean="0">
              <a:solidFill>
                <a:srgbClr val="0000FF"/>
              </a:solidFill>
            </a:endParaRPr>
          </a:p>
          <a:p>
            <a:pPr marL="342900" indent="-342900" algn="just"/>
            <a:r>
              <a:rPr lang="en-US" sz="1800" dirty="0" smtClean="0">
                <a:solidFill>
                  <a:srgbClr val="0000FF"/>
                </a:solidFill>
              </a:rPr>
              <a:t> </a:t>
            </a:r>
            <a:r>
              <a:rPr lang="en-US" sz="1800" dirty="0" err="1" smtClean="0">
                <a:solidFill>
                  <a:srgbClr val="0000FF"/>
                </a:solidFill>
              </a:rPr>
              <a:t>harakatlar</a:t>
            </a:r>
            <a:r>
              <a:rPr lang="en-US" sz="1800" dirty="0" smtClean="0">
                <a:solidFill>
                  <a:srgbClr val="0000FF"/>
                </a:solidFill>
              </a:rPr>
              <a:t> </a:t>
            </a:r>
            <a:r>
              <a:rPr lang="en-US" sz="1800" dirty="0" err="1" smtClean="0">
                <a:solidFill>
                  <a:srgbClr val="0000FF"/>
                </a:solidFill>
              </a:rPr>
              <a:t>ijro</a:t>
            </a:r>
            <a:r>
              <a:rPr lang="en-US" sz="1800" dirty="0" smtClean="0">
                <a:solidFill>
                  <a:srgbClr val="0000FF"/>
                </a:solidFill>
              </a:rPr>
              <a:t> </a:t>
            </a:r>
            <a:r>
              <a:rPr lang="en-US" sz="1800" dirty="0" err="1" smtClean="0">
                <a:solidFill>
                  <a:srgbClr val="0000FF"/>
                </a:solidFill>
              </a:rPr>
              <a:t>etiladi</a:t>
            </a:r>
            <a:r>
              <a:rPr lang="en-US" sz="1800" dirty="0" smtClean="0">
                <a:solidFill>
                  <a:srgbClr val="0000FF"/>
                </a:solidFill>
              </a:rPr>
              <a:t>.</a:t>
            </a:r>
          </a:p>
          <a:p>
            <a:pPr marL="342900" indent="-342900" algn="just"/>
            <a:r>
              <a:rPr lang="en-US" sz="1800" b="1" dirty="0" err="1" smtClean="0"/>
              <a:t>Darsning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oltin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qoidasi</a:t>
            </a:r>
            <a:r>
              <a:rPr lang="en-US" sz="1800" b="1" dirty="0" smtClean="0"/>
              <a:t>  </a:t>
            </a:r>
            <a:r>
              <a:rPr lang="en-US" sz="1800" b="1" dirty="0" err="1" smtClean="0"/>
              <a:t>tushuntiriladi</a:t>
            </a:r>
            <a:r>
              <a:rPr lang="en-US" sz="1800" b="1" dirty="0" smtClean="0"/>
              <a:t>:</a:t>
            </a:r>
          </a:p>
          <a:p>
            <a:pPr marL="342900" indent="-342900" algn="just"/>
            <a:r>
              <a:rPr lang="en-US" sz="1800" dirty="0" smtClean="0"/>
              <a:t>1dan 10gacha </a:t>
            </a:r>
            <a:r>
              <a:rPr lang="en-US" sz="1800" dirty="0" err="1" smtClean="0"/>
              <a:t>inglizcha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 smtClean="0"/>
              <a:t>o’zbekcha</a:t>
            </a:r>
            <a:r>
              <a:rPr lang="en-US" sz="1800" dirty="0" smtClean="0"/>
              <a:t> </a:t>
            </a:r>
            <a:r>
              <a:rPr lang="en-US" sz="1800" dirty="0" err="1" smtClean="0"/>
              <a:t>sanaladi</a:t>
            </a:r>
            <a:endParaRPr lang="en-US" sz="1800" dirty="0" smtClean="0"/>
          </a:p>
          <a:p>
            <a:r>
              <a:rPr lang="en-US" sz="1800" dirty="0" err="1" smtClean="0"/>
              <a:t>Sinf</a:t>
            </a:r>
            <a:r>
              <a:rPr lang="en-US" sz="1800" dirty="0" smtClean="0"/>
              <a:t> 3 </a:t>
            </a:r>
            <a:r>
              <a:rPr lang="en-US" sz="1800" dirty="0" err="1" smtClean="0"/>
              <a:t>guruhga</a:t>
            </a:r>
            <a:r>
              <a:rPr lang="en-US" sz="1800" dirty="0" smtClean="0"/>
              <a:t> </a:t>
            </a:r>
            <a:r>
              <a:rPr lang="en-US" sz="1800" dirty="0" err="1" smtClean="0"/>
              <a:t>bo’linadi</a:t>
            </a:r>
            <a:endParaRPr lang="en-US" sz="1800" dirty="0" smtClean="0"/>
          </a:p>
          <a:p>
            <a:r>
              <a:rPr lang="en-US" sz="1800" b="1" dirty="0" smtClean="0"/>
              <a:t>1-Donolar        2-Zukkolar         3.Bilimdonlar</a:t>
            </a:r>
          </a:p>
          <a:p>
            <a:r>
              <a:rPr lang="en-US" sz="1800" dirty="0" err="1" smtClean="0"/>
              <a:t>Har</a:t>
            </a:r>
            <a:r>
              <a:rPr lang="en-US" sz="1800" dirty="0" smtClean="0"/>
              <a:t> </a:t>
            </a:r>
            <a:r>
              <a:rPr lang="en-US" sz="1800" dirty="0" err="1" smtClean="0"/>
              <a:t>bir</a:t>
            </a:r>
            <a:r>
              <a:rPr lang="en-US" sz="1800" dirty="0" smtClean="0"/>
              <a:t> </a:t>
            </a:r>
            <a:r>
              <a:rPr lang="en-US" sz="1800" dirty="0" err="1" smtClean="0"/>
              <a:t>guruhga</a:t>
            </a:r>
            <a:r>
              <a:rPr lang="en-US" sz="1800" dirty="0" smtClean="0"/>
              <a:t> </a:t>
            </a:r>
            <a:r>
              <a:rPr lang="en-US" sz="1800" dirty="0" err="1" smtClean="0"/>
              <a:t>savollar</a:t>
            </a:r>
            <a:r>
              <a:rPr lang="en-US" sz="1800" dirty="0" smtClean="0"/>
              <a:t> </a:t>
            </a:r>
            <a:r>
              <a:rPr lang="en-US" sz="1800" dirty="0" err="1" smtClean="0"/>
              <a:t>beriladi</a:t>
            </a:r>
            <a:r>
              <a:rPr lang="en-US" sz="1800" dirty="0" smtClean="0"/>
              <a:t>:</a:t>
            </a:r>
          </a:p>
          <a:p>
            <a:r>
              <a:rPr lang="en-US" sz="1800" dirty="0" smtClean="0"/>
              <a:t>1.Aprel </a:t>
            </a:r>
            <a:r>
              <a:rPr lang="en-US" sz="1800" dirty="0" err="1" smtClean="0"/>
              <a:t>oyining</a:t>
            </a:r>
            <a:r>
              <a:rPr lang="en-US" sz="1800" dirty="0" smtClean="0"/>
              <a:t> </a:t>
            </a:r>
            <a:r>
              <a:rPr lang="en-US" sz="1800" dirty="0" err="1" smtClean="0"/>
              <a:t>muhim</a:t>
            </a:r>
            <a:r>
              <a:rPr lang="en-US" sz="1800" dirty="0" smtClean="0"/>
              <a:t> </a:t>
            </a:r>
            <a:r>
              <a:rPr lang="en-US" sz="1800" dirty="0" err="1" smtClean="0"/>
              <a:t>sanalarini</a:t>
            </a:r>
            <a:r>
              <a:rPr lang="en-US" sz="1800" dirty="0" smtClean="0"/>
              <a:t> </a:t>
            </a:r>
            <a:r>
              <a:rPr lang="en-US" sz="1800" dirty="0" err="1" smtClean="0"/>
              <a:t>bilasizmi</a:t>
            </a:r>
            <a:r>
              <a:rPr lang="en-US" sz="1800" dirty="0" smtClean="0"/>
              <a:t>?</a:t>
            </a:r>
          </a:p>
          <a:p>
            <a:r>
              <a:rPr lang="en-US" sz="1800" dirty="0" smtClean="0"/>
              <a:t>- 9-aprel A </a:t>
            </a:r>
            <a:r>
              <a:rPr lang="en-US" sz="1800" dirty="0" err="1" smtClean="0"/>
              <a:t>Temur</a:t>
            </a:r>
            <a:r>
              <a:rPr lang="en-US" sz="1800" dirty="0" smtClean="0"/>
              <a:t> </a:t>
            </a:r>
            <a:r>
              <a:rPr lang="en-US" sz="1800" dirty="0" err="1" smtClean="0"/>
              <a:t>tavalludiga</a:t>
            </a:r>
            <a:r>
              <a:rPr lang="en-US" sz="1800" dirty="0" smtClean="0"/>
              <a:t> 678 </a:t>
            </a:r>
            <a:r>
              <a:rPr lang="en-US" sz="1800" dirty="0" err="1" smtClean="0"/>
              <a:t>yil</a:t>
            </a:r>
            <a:r>
              <a:rPr lang="en-US" sz="1800" dirty="0" smtClean="0"/>
              <a:t> </a:t>
            </a:r>
            <a:r>
              <a:rPr lang="en-US" sz="1800" dirty="0" err="1" smtClean="0"/>
              <a:t>to’ldi</a:t>
            </a:r>
            <a:endParaRPr lang="en-US" sz="1800" dirty="0" smtClean="0"/>
          </a:p>
          <a:p>
            <a:r>
              <a:rPr lang="en-US" sz="1800" dirty="0" smtClean="0"/>
              <a:t>- M Yusuf </a:t>
            </a:r>
            <a:r>
              <a:rPr lang="en-US" sz="1800" dirty="0" err="1" smtClean="0"/>
              <a:t>tavalludining</a:t>
            </a:r>
            <a:r>
              <a:rPr lang="en-US" sz="1800" dirty="0" smtClean="0"/>
              <a:t> 60 </a:t>
            </a:r>
            <a:r>
              <a:rPr lang="en-US" sz="1800" dirty="0" err="1" smtClean="0"/>
              <a:t>yilligi</a:t>
            </a:r>
            <a:endParaRPr lang="en-US" sz="1800" dirty="0" smtClean="0"/>
          </a:p>
          <a:p>
            <a:r>
              <a:rPr lang="en-US" sz="1800" dirty="0" smtClean="0"/>
              <a:t>- 22- </a:t>
            </a:r>
            <a:r>
              <a:rPr lang="en-US" sz="1800" dirty="0" err="1" smtClean="0"/>
              <a:t>aprel</a:t>
            </a:r>
            <a:r>
              <a:rPr lang="en-US" sz="1800" dirty="0" smtClean="0"/>
              <a:t> –</a:t>
            </a:r>
            <a:r>
              <a:rPr lang="en-US" sz="1800" dirty="0" err="1" smtClean="0"/>
              <a:t>Xalqaro</a:t>
            </a:r>
            <a:r>
              <a:rPr lang="en-US" sz="1800" dirty="0" smtClean="0"/>
              <a:t> </a:t>
            </a:r>
            <a:r>
              <a:rPr lang="en-US" sz="1800" dirty="0" err="1" smtClean="0"/>
              <a:t>ekologiyani</a:t>
            </a:r>
            <a:r>
              <a:rPr lang="en-US" sz="1800" dirty="0" smtClean="0"/>
              <a:t> </a:t>
            </a:r>
            <a:r>
              <a:rPr lang="en-US" sz="1800" dirty="0" err="1" smtClean="0"/>
              <a:t>muhofaza</a:t>
            </a:r>
            <a:r>
              <a:rPr lang="en-US" sz="1800" dirty="0" smtClean="0"/>
              <a:t> </a:t>
            </a:r>
            <a:r>
              <a:rPr lang="en-US" sz="1800" dirty="0" err="1" smtClean="0"/>
              <a:t>qilish</a:t>
            </a:r>
            <a:r>
              <a:rPr lang="en-US" sz="1800" dirty="0" smtClean="0"/>
              <a:t> </a:t>
            </a:r>
            <a:r>
              <a:rPr lang="en-US" sz="1800" dirty="0" err="1" smtClean="0"/>
              <a:t>kuni</a:t>
            </a:r>
            <a:r>
              <a:rPr lang="en-US" sz="1800" dirty="0" smtClean="0"/>
              <a:t>.</a:t>
            </a:r>
          </a:p>
          <a:p>
            <a:r>
              <a:rPr lang="en-US" sz="1800" dirty="0" err="1" smtClean="0"/>
              <a:t>O’zbekiston</a:t>
            </a:r>
            <a:r>
              <a:rPr lang="en-US" sz="1800" dirty="0" smtClean="0"/>
              <a:t> </a:t>
            </a:r>
            <a:r>
              <a:rPr lang="en-US" sz="1800" dirty="0" err="1" smtClean="0"/>
              <a:t>Respublikasining</a:t>
            </a:r>
            <a:r>
              <a:rPr lang="en-US" sz="1800" dirty="0" smtClean="0"/>
              <a:t> </a:t>
            </a:r>
            <a:r>
              <a:rPr lang="en-US" sz="1800" dirty="0" err="1" smtClean="0"/>
              <a:t>Konstitutsiyasi</a:t>
            </a:r>
            <a:r>
              <a:rPr lang="en-US" sz="1800" dirty="0" smtClean="0"/>
              <a:t> 55- </a:t>
            </a:r>
            <a:r>
              <a:rPr lang="en-US" sz="1800" dirty="0" err="1" smtClean="0"/>
              <a:t>modda</a:t>
            </a:r>
            <a:r>
              <a:rPr lang="en-US" sz="1800" dirty="0" smtClean="0"/>
              <a:t>.</a:t>
            </a:r>
          </a:p>
          <a:p>
            <a:r>
              <a:rPr lang="en-US" sz="1800" dirty="0" err="1" smtClean="0"/>
              <a:t>Yer</a:t>
            </a:r>
            <a:r>
              <a:rPr lang="en-US" sz="1800" dirty="0" smtClean="0"/>
              <a:t>, </a:t>
            </a:r>
            <a:r>
              <a:rPr lang="en-US" sz="1800" dirty="0" err="1" smtClean="0"/>
              <a:t>yer</a:t>
            </a:r>
            <a:r>
              <a:rPr lang="en-US" sz="1800" dirty="0" smtClean="0"/>
              <a:t> </a:t>
            </a:r>
            <a:r>
              <a:rPr lang="en-US" sz="1800" dirty="0" err="1" smtClean="0"/>
              <a:t>osti</a:t>
            </a:r>
            <a:r>
              <a:rPr lang="en-US" sz="1800" dirty="0" smtClean="0"/>
              <a:t> </a:t>
            </a:r>
            <a:r>
              <a:rPr lang="en-US" sz="1800" dirty="0" err="1" smtClean="0"/>
              <a:t>boyliklari</a:t>
            </a:r>
            <a:r>
              <a:rPr lang="en-US" sz="1800" dirty="0" smtClean="0"/>
              <a:t>, </a:t>
            </a:r>
            <a:r>
              <a:rPr lang="en-US" sz="1800" dirty="0" err="1" smtClean="0"/>
              <a:t>suv</a:t>
            </a:r>
            <a:r>
              <a:rPr lang="en-US" sz="1800" dirty="0" smtClean="0"/>
              <a:t> </a:t>
            </a:r>
            <a:r>
              <a:rPr lang="en-US" sz="1800" dirty="0" err="1" smtClean="0"/>
              <a:t>o’simlik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 smtClean="0"/>
              <a:t>hayvonot</a:t>
            </a:r>
            <a:r>
              <a:rPr lang="en-US" sz="1800" dirty="0" smtClean="0"/>
              <a:t> </a:t>
            </a:r>
            <a:r>
              <a:rPr lang="en-US" sz="1800" dirty="0" err="1" smtClean="0"/>
              <a:t>dunyosi</a:t>
            </a:r>
            <a:r>
              <a:rPr lang="en-US" sz="1800" dirty="0" smtClean="0"/>
              <a:t> </a:t>
            </a:r>
            <a:r>
              <a:rPr lang="en-US" sz="1800" dirty="0" err="1" smtClean="0"/>
              <a:t>umummilluy</a:t>
            </a:r>
            <a:r>
              <a:rPr lang="en-US" sz="1800" dirty="0" smtClean="0"/>
              <a:t> </a:t>
            </a:r>
            <a:r>
              <a:rPr lang="en-US" sz="1800" dirty="0" err="1" smtClean="0"/>
              <a:t>boylikdir</a:t>
            </a:r>
            <a:r>
              <a:rPr lang="en-US" sz="1800" dirty="0" smtClean="0"/>
              <a:t>, </a:t>
            </a:r>
            <a:r>
              <a:rPr lang="en-US" sz="1800" dirty="0" err="1" smtClean="0"/>
              <a:t>ulardan</a:t>
            </a:r>
            <a:r>
              <a:rPr lang="en-US" sz="1800" dirty="0" smtClean="0"/>
              <a:t> </a:t>
            </a:r>
            <a:r>
              <a:rPr lang="en-US" sz="1800" dirty="0" err="1" smtClean="0"/>
              <a:t>oqilona</a:t>
            </a:r>
            <a:r>
              <a:rPr lang="en-US" sz="1800" dirty="0" smtClean="0"/>
              <a:t> </a:t>
            </a:r>
            <a:r>
              <a:rPr lang="en-US" sz="1800" dirty="0" err="1" smtClean="0"/>
              <a:t>foydalanish</a:t>
            </a:r>
            <a:r>
              <a:rPr lang="en-US" sz="1800" dirty="0" smtClean="0"/>
              <a:t> </a:t>
            </a:r>
            <a:r>
              <a:rPr lang="en-US" sz="1800" dirty="0" err="1" smtClean="0"/>
              <a:t>zarur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 smtClean="0"/>
              <a:t>ular</a:t>
            </a:r>
            <a:r>
              <a:rPr lang="en-US" sz="1800" dirty="0" smtClean="0"/>
              <a:t> </a:t>
            </a:r>
            <a:r>
              <a:rPr lang="en-US" sz="1800" dirty="0" err="1" smtClean="0"/>
              <a:t>davlat</a:t>
            </a:r>
            <a:r>
              <a:rPr lang="en-US" sz="1800" dirty="0" smtClean="0"/>
              <a:t> </a:t>
            </a:r>
            <a:r>
              <a:rPr lang="en-US" sz="1800" dirty="0" err="1" smtClean="0"/>
              <a:t>muhofazasidadir</a:t>
            </a:r>
            <a:r>
              <a:rPr lang="en-US" sz="1800" dirty="0" smtClean="0"/>
              <a:t>.</a:t>
            </a:r>
          </a:p>
          <a:p>
            <a:r>
              <a:rPr lang="en-US" sz="1800" dirty="0" smtClean="0"/>
              <a:t>   </a:t>
            </a:r>
            <a:r>
              <a:rPr lang="en-US" sz="1800" dirty="0" smtClean="0"/>
              <a:t>201</a:t>
            </a:r>
            <a:r>
              <a:rPr lang="ru-RU" sz="1800" smtClean="0"/>
              <a:t>9</a:t>
            </a:r>
            <a:r>
              <a:rPr lang="en-US" sz="1800" smtClean="0"/>
              <a:t>-</a:t>
            </a:r>
            <a:r>
              <a:rPr lang="en-US" sz="1800" dirty="0" err="1" smtClean="0"/>
              <a:t>yilni</a:t>
            </a:r>
            <a:r>
              <a:rPr lang="en-US" sz="1800" dirty="0" smtClean="0"/>
              <a:t> </a:t>
            </a:r>
            <a:r>
              <a:rPr lang="en-US" sz="1800" dirty="0" err="1" smtClean="0"/>
              <a:t>O’zbekiston</a:t>
            </a:r>
            <a:r>
              <a:rPr lang="en-US" sz="1800" dirty="0" smtClean="0"/>
              <a:t> </a:t>
            </a:r>
            <a:r>
              <a:rPr lang="en-US" sz="1800" dirty="0" err="1" smtClean="0"/>
              <a:t>Respublikasi</a:t>
            </a:r>
            <a:r>
              <a:rPr lang="en-US" sz="1800" dirty="0" smtClean="0"/>
              <a:t> </a:t>
            </a:r>
            <a:r>
              <a:rPr lang="en-US" sz="1800" dirty="0" err="1" smtClean="0"/>
              <a:t>Prezidenti</a:t>
            </a:r>
            <a:r>
              <a:rPr lang="en-US" sz="1800" dirty="0" smtClean="0"/>
              <a:t> </a:t>
            </a:r>
            <a:r>
              <a:rPr lang="en-US" sz="1800" dirty="0" err="1" smtClean="0"/>
              <a:t>qanday</a:t>
            </a:r>
            <a:r>
              <a:rPr lang="en-US" sz="1800" dirty="0" smtClean="0"/>
              <a:t> </a:t>
            </a:r>
            <a:r>
              <a:rPr lang="en-US" sz="1800" dirty="0" err="1" smtClean="0"/>
              <a:t>yil</a:t>
            </a:r>
            <a:r>
              <a:rPr lang="en-US" sz="1800" dirty="0" smtClean="0"/>
              <a:t> </a:t>
            </a:r>
            <a:r>
              <a:rPr lang="en-US" sz="1800" dirty="0" err="1" smtClean="0"/>
              <a:t>deb</a:t>
            </a:r>
            <a:endParaRPr lang="en-US" sz="1800" dirty="0" smtClean="0"/>
          </a:p>
          <a:p>
            <a:r>
              <a:rPr lang="en-US" sz="1800" dirty="0" err="1" smtClean="0"/>
              <a:t>e’lon</a:t>
            </a:r>
            <a:r>
              <a:rPr lang="en-US" sz="1800" dirty="0" smtClean="0"/>
              <a:t>  </a:t>
            </a:r>
            <a:r>
              <a:rPr lang="en-US" sz="1800" dirty="0" err="1" smtClean="0"/>
              <a:t>qildilar</a:t>
            </a:r>
            <a:r>
              <a:rPr lang="en-US" sz="1800" dirty="0" smtClean="0"/>
              <a:t>?              </a:t>
            </a:r>
            <a:endParaRPr lang="ru-RU" sz="1800" dirty="0" smtClean="0"/>
          </a:p>
          <a:p>
            <a:endParaRPr lang="en-US" sz="1800" dirty="0" smtClean="0"/>
          </a:p>
          <a:p>
            <a:endParaRPr lang="en-US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680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3116"/>
            <a:ext cx="7239000" cy="4312620"/>
          </a:xfrm>
        </p:spPr>
        <p:txBody>
          <a:bodyPr>
            <a:normAutofit/>
          </a:bodyPr>
          <a:lstStyle/>
          <a:p>
            <a:pPr indent="361950" algn="just">
              <a:defRPr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1 million 800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ming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nafardan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ziyod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bola sport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shug’ullanmoqda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361950" algn="just"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2012-yilda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34,4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foiz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bola sport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shug`ullangan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bo`lsa,2013-yilda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36,7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foizga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ko`tarildi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361950" algn="just">
              <a:defRPr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Qizlarning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sport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shug`ullanish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29,4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foizdan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,  32,6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oizga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o`sdi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4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2214578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285728"/>
            <a:ext cx="250033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285728"/>
            <a:ext cx="250033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39431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dirty="0" smtClean="0"/>
              <a:t>             </a:t>
            </a:r>
            <a:r>
              <a:rPr lang="en-US" sz="2000" b="0" dirty="0" err="1" smtClean="0"/>
              <a:t>matematik</a:t>
            </a:r>
            <a:r>
              <a:rPr lang="en-US" sz="2000" b="0" dirty="0" smtClean="0"/>
              <a:t> </a:t>
            </a:r>
            <a:r>
              <a:rPr lang="en-US" sz="2000" b="0" dirty="0" err="1" smtClean="0"/>
              <a:t>diktant</a:t>
            </a:r>
            <a:r>
              <a:rPr lang="en-US" sz="2000" b="0" dirty="0" smtClean="0"/>
              <a:t>:    </a:t>
            </a:r>
            <a:r>
              <a:rPr lang="en-US" sz="2000" b="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ru-RU" sz="2000" b="0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714356"/>
            <a:ext cx="7215238" cy="585791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18+12=30                     80-20=60</a:t>
            </a:r>
          </a:p>
          <a:p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28+22=50                     78-6=72</a:t>
            </a:r>
          </a:p>
          <a:p>
            <a:endParaRPr lang="en-US" sz="1800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Yangi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mavzu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bayoni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:</a:t>
            </a:r>
          </a:p>
          <a:p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7-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masala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.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Og’zaki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tushuntirib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bajaring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:</a:t>
            </a:r>
          </a:p>
          <a:p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Bor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edi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– 90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qop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un        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Sotildi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- 30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qop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va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32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qpo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un</a:t>
            </a:r>
          </a:p>
          <a:p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Qoldi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-?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Qop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un              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Yechish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: 90- ( 30+32)= 90-62= 28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qop</a:t>
            </a:r>
            <a:endParaRPr lang="en-US" sz="1800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Javob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: 28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qop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un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qoldi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.</a:t>
            </a:r>
          </a:p>
          <a:p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8-misol.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Tushuntirib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hisoblang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:</a:t>
            </a:r>
          </a:p>
          <a:p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40 +                                   50+</a:t>
            </a:r>
          </a:p>
          <a:p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    + 26             96                  + 36</a:t>
            </a:r>
          </a:p>
          <a:p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90+                                    60+</a:t>
            </a:r>
          </a:p>
          <a:p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9-masala.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Doskada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bajariladi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:</a:t>
            </a:r>
          </a:p>
          <a:p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Bor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edi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- 39 kg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meva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  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Ishlatildi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- 20kg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va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9kg    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Qoldi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-?kg                                   Yechish:1)39-20= 19kg      2) 19-9=10kg    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Javob</a:t>
            </a:r>
            <a:r>
              <a:rPr lang="en-US" sz="1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: 10 kg </a:t>
            </a:r>
            <a:r>
              <a:rPr lang="en-US" sz="1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qoldi</a:t>
            </a:r>
            <a:endParaRPr lang="en-US" sz="1800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>
              <a:buNone/>
            </a:pPr>
            <a:endParaRPr lang="en-US" sz="1800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>
            <a:off x="1928794" y="4000504"/>
            <a:ext cx="642942" cy="357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rot="10800000">
            <a:off x="1857356" y="4357694"/>
            <a:ext cx="7143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1857356" y="4357694"/>
            <a:ext cx="714380" cy="2857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3071802" y="4071942"/>
            <a:ext cx="642942" cy="2857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3143240" y="4357694"/>
            <a:ext cx="64294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3071802" y="4357694"/>
            <a:ext cx="642942" cy="2857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7239000" cy="6098570"/>
          </a:xfrm>
        </p:spPr>
        <p:txBody>
          <a:bodyPr/>
          <a:lstStyle/>
          <a:p>
            <a:r>
              <a:rPr lang="en-US" sz="2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10-misol . </a:t>
            </a:r>
            <a:r>
              <a:rPr lang="en-US" sz="2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Mustaqil</a:t>
            </a:r>
            <a:r>
              <a:rPr lang="en-US" sz="2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en-US" sz="2800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ish</a:t>
            </a:r>
            <a:r>
              <a:rPr lang="en-US" sz="2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:</a:t>
            </a:r>
          </a:p>
          <a:p>
            <a:r>
              <a:rPr lang="en-US" sz="2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69+21=90      57+43=100              27+20=47      38-29=9</a:t>
            </a:r>
          </a:p>
          <a:p>
            <a:r>
              <a:rPr lang="en-US" sz="2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66+26=92       72-32=40             50+36=86       96-46=50</a:t>
            </a:r>
          </a:p>
          <a:p>
            <a:r>
              <a:rPr lang="en-US" dirty="0" smtClean="0"/>
              <a:t>11- </a:t>
            </a:r>
            <a:r>
              <a:rPr lang="en-US" dirty="0" err="1" smtClean="0"/>
              <a:t>masala</a:t>
            </a:r>
            <a:r>
              <a:rPr lang="en-US" dirty="0" smtClean="0"/>
              <a:t>. </a:t>
            </a:r>
            <a:r>
              <a:rPr lang="en-US" dirty="0" err="1" smtClean="0"/>
              <a:t>Og’zaki</a:t>
            </a:r>
            <a:r>
              <a:rPr lang="en-US" dirty="0" smtClean="0"/>
              <a:t> </a:t>
            </a:r>
            <a:r>
              <a:rPr lang="en-US" dirty="0" err="1" smtClean="0"/>
              <a:t>tushuntirib</a:t>
            </a:r>
            <a:r>
              <a:rPr lang="en-US" dirty="0" smtClean="0"/>
              <a:t> </a:t>
            </a:r>
            <a:r>
              <a:rPr lang="en-US" dirty="0" err="1" smtClean="0"/>
              <a:t>bajariladi</a:t>
            </a:r>
            <a:r>
              <a:rPr lang="en-US" dirty="0" smtClean="0"/>
              <a:t>: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Bor</a:t>
            </a:r>
            <a:r>
              <a:rPr lang="en-US" dirty="0" smtClean="0"/>
              <a:t> </a:t>
            </a:r>
            <a:r>
              <a:rPr lang="en-US" dirty="0" err="1" smtClean="0"/>
              <a:t>edi</a:t>
            </a:r>
            <a:r>
              <a:rPr lang="en-US" dirty="0" smtClean="0"/>
              <a:t>- 30 kg </a:t>
            </a:r>
            <a:r>
              <a:rPr lang="en-US" dirty="0" err="1" smtClean="0"/>
              <a:t>va</a:t>
            </a:r>
            <a:r>
              <a:rPr lang="en-US" dirty="0" smtClean="0"/>
              <a:t> 27 kg </a:t>
            </a:r>
            <a:r>
              <a:rPr lang="en-US" dirty="0" err="1" smtClean="0"/>
              <a:t>yog</a:t>
            </a:r>
            <a:r>
              <a:rPr lang="en-US" dirty="0" smtClean="0"/>
              <a:t>’</a:t>
            </a:r>
          </a:p>
          <a:p>
            <a:r>
              <a:rPr lang="en-US" dirty="0" err="1" smtClean="0"/>
              <a:t>Ishlatildi</a:t>
            </a:r>
            <a:r>
              <a:rPr lang="en-US" dirty="0" smtClean="0"/>
              <a:t> – 42 kg </a:t>
            </a:r>
            <a:r>
              <a:rPr lang="en-US" dirty="0" err="1" smtClean="0"/>
              <a:t>yog</a:t>
            </a:r>
            <a:r>
              <a:rPr lang="en-US" dirty="0" smtClean="0"/>
              <a:t>’</a:t>
            </a:r>
          </a:p>
          <a:p>
            <a:r>
              <a:rPr lang="en-US" dirty="0" err="1" smtClean="0"/>
              <a:t>Qoldi</a:t>
            </a:r>
            <a:r>
              <a:rPr lang="en-US" dirty="0" smtClean="0"/>
              <a:t>- ? kg </a:t>
            </a:r>
            <a:r>
              <a:rPr lang="en-US" dirty="0" err="1" smtClean="0"/>
              <a:t>yog</a:t>
            </a:r>
            <a:r>
              <a:rPr lang="en-US" dirty="0" smtClean="0"/>
              <a:t>’</a:t>
            </a:r>
          </a:p>
          <a:p>
            <a:r>
              <a:rPr lang="en-US" dirty="0" err="1" smtClean="0"/>
              <a:t>Yechish</a:t>
            </a:r>
            <a:r>
              <a:rPr lang="en-US" dirty="0" smtClean="0"/>
              <a:t>: 1) 30+27=57 kg </a:t>
            </a:r>
            <a:r>
              <a:rPr lang="en-US" dirty="0" err="1" smtClean="0"/>
              <a:t>yog</a:t>
            </a:r>
            <a:r>
              <a:rPr lang="en-US" dirty="0" smtClean="0"/>
              <a:t>’</a:t>
            </a:r>
          </a:p>
          <a:p>
            <a:r>
              <a:rPr lang="en-US" dirty="0" smtClean="0"/>
              <a:t>             2) 57- 42=15 kg </a:t>
            </a:r>
            <a:r>
              <a:rPr lang="en-US" dirty="0" err="1" smtClean="0"/>
              <a:t>yog</a:t>
            </a:r>
            <a:r>
              <a:rPr lang="en-US" dirty="0" smtClean="0"/>
              <a:t>’</a:t>
            </a:r>
          </a:p>
          <a:p>
            <a:r>
              <a:rPr lang="en-US" dirty="0" err="1" smtClean="0"/>
              <a:t>Javob</a:t>
            </a:r>
            <a:r>
              <a:rPr lang="en-US" dirty="0" smtClean="0"/>
              <a:t>: 15 kg </a:t>
            </a:r>
            <a:r>
              <a:rPr lang="en-US" dirty="0" err="1" smtClean="0"/>
              <a:t>yog</a:t>
            </a:r>
            <a:r>
              <a:rPr lang="en-US" dirty="0" smtClean="0"/>
              <a:t>’ </a:t>
            </a:r>
            <a:r>
              <a:rPr lang="en-US" dirty="0" err="1" smtClean="0"/>
              <a:t>qoldi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57166"/>
            <a:ext cx="7239000" cy="6072230"/>
          </a:xfrm>
        </p:spPr>
        <p:txBody>
          <a:bodyPr/>
          <a:lstStyle/>
          <a:p>
            <a:r>
              <a:rPr lang="en-US" sz="2800" dirty="0" smtClean="0"/>
              <a:t>  </a:t>
            </a:r>
            <a:r>
              <a:rPr lang="en-US" sz="2000" dirty="0" err="1" smtClean="0"/>
              <a:t>Yangi</a:t>
            </a:r>
            <a:r>
              <a:rPr lang="en-US" sz="2000" dirty="0" smtClean="0"/>
              <a:t> </a:t>
            </a:r>
            <a:r>
              <a:rPr lang="en-US" sz="2000" dirty="0" err="1" smtClean="0"/>
              <a:t>mavzuni</a:t>
            </a:r>
            <a:r>
              <a:rPr lang="en-US" sz="2000" dirty="0" smtClean="0"/>
              <a:t> </a:t>
            </a:r>
            <a:r>
              <a:rPr lang="en-US" sz="2000" dirty="0" err="1" smtClean="0"/>
              <a:t>mustahkamlash</a:t>
            </a:r>
            <a:r>
              <a:rPr lang="en-US" sz="2000" dirty="0" smtClean="0"/>
              <a:t>:                </a:t>
            </a:r>
          </a:p>
          <a:p>
            <a:r>
              <a:rPr lang="en-US" sz="2800" dirty="0" smtClean="0"/>
              <a:t> </a:t>
            </a:r>
            <a:r>
              <a:rPr lang="en-US" sz="1400" dirty="0" smtClean="0"/>
              <a:t>Test </a:t>
            </a:r>
            <a:r>
              <a:rPr lang="en-US" sz="1400" dirty="0" err="1" smtClean="0"/>
              <a:t>savollari</a:t>
            </a:r>
            <a:endParaRPr lang="en-US" sz="1400" dirty="0" smtClean="0"/>
          </a:p>
          <a:p>
            <a:r>
              <a:rPr lang="en-US" sz="1400" dirty="0" smtClean="0"/>
              <a:t>1. Eng </a:t>
            </a:r>
            <a:r>
              <a:rPr lang="en-US" sz="1400" dirty="0" err="1" smtClean="0"/>
              <a:t>kichik</a:t>
            </a:r>
            <a:r>
              <a:rPr lang="en-US" sz="1400" dirty="0" smtClean="0"/>
              <a:t> </a:t>
            </a:r>
            <a:r>
              <a:rPr lang="en-US" sz="1400" dirty="0" err="1" smtClean="0"/>
              <a:t>ikki</a:t>
            </a:r>
            <a:r>
              <a:rPr lang="en-US" sz="1400" dirty="0" smtClean="0"/>
              <a:t> </a:t>
            </a:r>
            <a:r>
              <a:rPr lang="en-US" sz="1400" dirty="0" err="1" smtClean="0"/>
              <a:t>xonali</a:t>
            </a:r>
            <a:r>
              <a:rPr lang="en-US" sz="1400" dirty="0" smtClean="0"/>
              <a:t> </a:t>
            </a:r>
            <a:r>
              <a:rPr lang="en-US" sz="1400" dirty="0" err="1" smtClean="0"/>
              <a:t>sonni</a:t>
            </a:r>
            <a:r>
              <a:rPr lang="en-US" sz="1400" dirty="0" smtClean="0"/>
              <a:t> toping?</a:t>
            </a:r>
          </a:p>
          <a:p>
            <a:r>
              <a:rPr lang="en-US" sz="1400" dirty="0" smtClean="0"/>
              <a:t>A) 1      B) 10     D) 15</a:t>
            </a:r>
          </a:p>
          <a:p>
            <a:r>
              <a:rPr lang="en-US" sz="1400" dirty="0" smtClean="0"/>
              <a:t>2. 55 </a:t>
            </a:r>
            <a:r>
              <a:rPr lang="en-US" sz="1400" dirty="0" err="1" smtClean="0"/>
              <a:t>bilan</a:t>
            </a:r>
            <a:r>
              <a:rPr lang="en-US" sz="1400" dirty="0" smtClean="0"/>
              <a:t> 23 </a:t>
            </a:r>
            <a:r>
              <a:rPr lang="en-US" sz="1400" dirty="0" err="1" smtClean="0"/>
              <a:t>sonlari</a:t>
            </a:r>
            <a:r>
              <a:rPr lang="en-US" sz="1400" dirty="0" smtClean="0"/>
              <a:t> </a:t>
            </a:r>
            <a:r>
              <a:rPr lang="en-US" sz="1400" dirty="0" err="1" smtClean="0"/>
              <a:t>yig’indisini</a:t>
            </a:r>
            <a:r>
              <a:rPr lang="en-US" sz="1400" dirty="0" smtClean="0"/>
              <a:t> toping?</a:t>
            </a:r>
          </a:p>
          <a:p>
            <a:r>
              <a:rPr lang="en-US" sz="1400" dirty="0" smtClean="0"/>
              <a:t>A) 78    B) 73     D) 32</a:t>
            </a:r>
          </a:p>
          <a:p>
            <a:r>
              <a:rPr lang="en-US" sz="1400" dirty="0" smtClean="0"/>
              <a:t>3. </a:t>
            </a:r>
            <a:r>
              <a:rPr lang="en-US" sz="1400" dirty="0" err="1" smtClean="0"/>
              <a:t>Bir</a:t>
            </a:r>
            <a:r>
              <a:rPr lang="en-US" sz="1400" dirty="0" smtClean="0"/>
              <a:t> </a:t>
            </a:r>
            <a:r>
              <a:rPr lang="en-US" sz="1400" dirty="0" err="1" smtClean="0"/>
              <a:t>haftada</a:t>
            </a:r>
            <a:r>
              <a:rPr lang="en-US" sz="1400" dirty="0" smtClean="0"/>
              <a:t> </a:t>
            </a:r>
            <a:r>
              <a:rPr lang="en-US" sz="1400" dirty="0" err="1" smtClean="0"/>
              <a:t>necha</a:t>
            </a:r>
            <a:r>
              <a:rPr lang="en-US" sz="1400" dirty="0" smtClean="0"/>
              <a:t> kun </a:t>
            </a:r>
            <a:r>
              <a:rPr lang="en-US" sz="1400" dirty="0" err="1" smtClean="0"/>
              <a:t>bor</a:t>
            </a:r>
            <a:r>
              <a:rPr lang="en-US" sz="1400" dirty="0" smtClean="0"/>
              <a:t>?</a:t>
            </a:r>
          </a:p>
          <a:p>
            <a:r>
              <a:rPr lang="en-US" sz="1400" dirty="0" smtClean="0"/>
              <a:t>A) 5 kun        B)6 kun        D) 7 kun</a:t>
            </a:r>
          </a:p>
          <a:p>
            <a:r>
              <a:rPr lang="en-US" sz="1400" dirty="0" smtClean="0"/>
              <a:t>4. </a:t>
            </a:r>
            <a:r>
              <a:rPr lang="en-US" sz="1400" dirty="0" err="1" smtClean="0"/>
              <a:t>Savatda</a:t>
            </a:r>
            <a:r>
              <a:rPr lang="en-US" sz="1400" dirty="0" smtClean="0"/>
              <a:t> 20 kg </a:t>
            </a:r>
            <a:r>
              <a:rPr lang="en-US" sz="1400" dirty="0" err="1" smtClean="0"/>
              <a:t>olma</a:t>
            </a:r>
            <a:r>
              <a:rPr lang="en-US" sz="1400" dirty="0" smtClean="0"/>
              <a:t>, </a:t>
            </a:r>
            <a:r>
              <a:rPr lang="en-US" sz="1400" dirty="0" err="1" smtClean="0"/>
              <a:t>chelakda</a:t>
            </a:r>
            <a:r>
              <a:rPr lang="en-US" sz="1400" dirty="0" smtClean="0"/>
              <a:t> </a:t>
            </a:r>
            <a:r>
              <a:rPr lang="en-US" sz="1400" dirty="0" err="1" smtClean="0"/>
              <a:t>esa</a:t>
            </a:r>
            <a:r>
              <a:rPr lang="en-US" sz="1400" dirty="0" smtClean="0"/>
              <a:t> 16 kg </a:t>
            </a:r>
            <a:r>
              <a:rPr lang="en-US" sz="1400" dirty="0" err="1" smtClean="0"/>
              <a:t>nok</a:t>
            </a:r>
            <a:r>
              <a:rPr lang="en-US" sz="1400" dirty="0" smtClean="0"/>
              <a:t> bor. </a:t>
            </a:r>
            <a:r>
              <a:rPr lang="en-US" sz="1400" dirty="0" err="1" smtClean="0"/>
              <a:t>Ikkala</a:t>
            </a:r>
            <a:r>
              <a:rPr lang="en-US" sz="1400" dirty="0" smtClean="0"/>
              <a:t> </a:t>
            </a:r>
            <a:r>
              <a:rPr lang="en-US" sz="1400" dirty="0" err="1" smtClean="0"/>
              <a:t>idishdagi</a:t>
            </a:r>
            <a:r>
              <a:rPr lang="en-US" sz="1400" dirty="0" smtClean="0"/>
              <a:t> </a:t>
            </a:r>
            <a:r>
              <a:rPr lang="en-US" sz="1400" dirty="0" err="1" smtClean="0"/>
              <a:t>meva</a:t>
            </a:r>
            <a:r>
              <a:rPr lang="en-US" sz="1400" dirty="0" smtClean="0"/>
              <a:t> </a:t>
            </a:r>
            <a:r>
              <a:rPr lang="en-US" sz="1400" dirty="0" err="1" smtClean="0"/>
              <a:t>necha</a:t>
            </a:r>
            <a:r>
              <a:rPr lang="en-US" sz="1400" dirty="0" smtClean="0"/>
              <a:t> kg?</a:t>
            </a:r>
          </a:p>
          <a:p>
            <a:r>
              <a:rPr lang="en-US" sz="1400" dirty="0" smtClean="0"/>
              <a:t>A) 4 kg       B) 36 kg         26 kg</a:t>
            </a:r>
          </a:p>
          <a:p>
            <a:r>
              <a:rPr lang="en-US" sz="1400" dirty="0" smtClean="0"/>
              <a:t>5. 55 </a:t>
            </a:r>
            <a:r>
              <a:rPr lang="en-US" sz="1400" dirty="0" err="1" smtClean="0"/>
              <a:t>bilan</a:t>
            </a:r>
            <a:r>
              <a:rPr lang="en-US" sz="1400" dirty="0" smtClean="0"/>
              <a:t> 23 </a:t>
            </a:r>
            <a:r>
              <a:rPr lang="en-US" sz="1400" dirty="0" err="1" smtClean="0"/>
              <a:t>sonlari</a:t>
            </a:r>
            <a:r>
              <a:rPr lang="en-US" sz="1400" dirty="0" smtClean="0"/>
              <a:t> </a:t>
            </a:r>
            <a:r>
              <a:rPr lang="en-US" sz="1400" dirty="0" err="1" smtClean="0"/>
              <a:t>ayirmasini</a:t>
            </a:r>
            <a:r>
              <a:rPr lang="en-US" sz="1400" dirty="0" smtClean="0"/>
              <a:t> toping?</a:t>
            </a:r>
          </a:p>
          <a:p>
            <a:r>
              <a:rPr lang="en-US" sz="1400" dirty="0" smtClean="0"/>
              <a:t>A) 32          B) 78              D)73</a:t>
            </a:r>
          </a:p>
          <a:p>
            <a:pPr>
              <a:buNone/>
            </a:pPr>
            <a:r>
              <a:rPr lang="en-US" sz="1400" dirty="0" smtClean="0"/>
              <a:t>                                          Test </a:t>
            </a:r>
            <a:r>
              <a:rPr lang="en-US" sz="1400" dirty="0" err="1" smtClean="0"/>
              <a:t>kaliti</a:t>
            </a:r>
            <a:endParaRPr lang="en-US" sz="1400" dirty="0" smtClean="0"/>
          </a:p>
          <a:p>
            <a:pPr>
              <a:buNone/>
            </a:pPr>
            <a:endParaRPr lang="en-US" sz="1400" dirty="0" smtClean="0"/>
          </a:p>
          <a:p>
            <a:endParaRPr lang="en-US" sz="2800" dirty="0" smtClean="0"/>
          </a:p>
          <a:p>
            <a:pPr>
              <a:buNone/>
            </a:pPr>
            <a:r>
              <a:rPr lang="en-US" sz="1800" dirty="0" smtClean="0"/>
              <a:t>   “</a:t>
            </a:r>
            <a:r>
              <a:rPr lang="en-US" sz="1800" dirty="0" err="1" smtClean="0"/>
              <a:t>Zanjir</a:t>
            </a:r>
            <a:r>
              <a:rPr lang="en-US" sz="1800" dirty="0" smtClean="0"/>
              <a:t>” </a:t>
            </a:r>
            <a:r>
              <a:rPr lang="en-US" sz="1800" dirty="0" err="1" smtClean="0"/>
              <a:t>o’yini</a:t>
            </a:r>
            <a:r>
              <a:rPr lang="en-US" sz="1800" dirty="0" smtClean="0"/>
              <a:t> </a:t>
            </a:r>
            <a:r>
              <a:rPr lang="en-US" sz="1800" dirty="0" err="1" smtClean="0"/>
              <a:t>o’ynaladi</a:t>
            </a:r>
            <a:r>
              <a:rPr lang="en-US" sz="1800" dirty="0" smtClean="0"/>
              <a:t>.   </a:t>
            </a:r>
            <a:r>
              <a:rPr lang="en-US" sz="1800" dirty="0" err="1" smtClean="0"/>
              <a:t>O’quvchilar</a:t>
            </a:r>
            <a:r>
              <a:rPr lang="en-US" sz="1800" dirty="0" smtClean="0"/>
              <a:t> </a:t>
            </a:r>
            <a:r>
              <a:rPr lang="en-US" sz="1800" dirty="0" err="1" smtClean="0"/>
              <a:t>rag’batlantiriladi</a:t>
            </a:r>
            <a:r>
              <a:rPr lang="en-US" sz="1800" dirty="0" smtClean="0"/>
              <a:t>. </a:t>
            </a:r>
          </a:p>
          <a:p>
            <a:pPr>
              <a:buNone/>
            </a:pPr>
            <a:r>
              <a:rPr lang="en-US" sz="1800" dirty="0" smtClean="0"/>
              <a:t>   </a:t>
            </a:r>
            <a:r>
              <a:rPr lang="en-US" sz="1800" dirty="0" err="1" smtClean="0"/>
              <a:t>Uyga</a:t>
            </a:r>
            <a:r>
              <a:rPr lang="en-US" sz="1800" dirty="0" smtClean="0"/>
              <a:t> </a:t>
            </a:r>
            <a:r>
              <a:rPr lang="en-US" sz="1800" dirty="0" err="1" smtClean="0"/>
              <a:t>vazifa</a:t>
            </a:r>
            <a:r>
              <a:rPr lang="en-US" sz="1800" dirty="0" smtClean="0"/>
              <a:t>: 12- </a:t>
            </a:r>
            <a:r>
              <a:rPr lang="en-US" sz="1800" dirty="0" err="1" smtClean="0"/>
              <a:t>misol</a:t>
            </a:r>
            <a:r>
              <a:rPr lang="en-US" sz="1800" dirty="0" smtClean="0"/>
              <a:t>   138-bet. </a:t>
            </a:r>
            <a:endParaRPr lang="ru-RU" sz="1800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857225" y="4643446"/>
          <a:ext cx="4786345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633"/>
                <a:gridCol w="809997"/>
                <a:gridCol w="1030905"/>
                <a:gridCol w="1178177"/>
                <a:gridCol w="883633"/>
              </a:tblGrid>
              <a:tr h="285752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1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2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3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4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5</a:t>
                      </a:r>
                      <a:endParaRPr lang="ru-RU" sz="1400" dirty="0"/>
                    </a:p>
                  </a:txBody>
                  <a:tcPr/>
                </a:tc>
              </a:tr>
              <a:tr h="285752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B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D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B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340</TotalTime>
  <Words>505</Words>
  <Application>Microsoft Office PowerPoint</Application>
  <PresentationFormat>Экран (4:3)</PresentationFormat>
  <Paragraphs>87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Изящная</vt:lpstr>
      <vt:lpstr>Слайд 1</vt:lpstr>
      <vt:lpstr>Mavzu: Mustahkamlash</vt:lpstr>
      <vt:lpstr>Darsning maqsadi:  O`quvchilarga mavzu bo`yicha BKM hosil qilish</vt:lpstr>
      <vt:lpstr>Слайд 4</vt:lpstr>
      <vt:lpstr>Слайд 5</vt:lpstr>
      <vt:lpstr>Слайд 6</vt:lpstr>
      <vt:lpstr>             matematik diktant:     </vt:lpstr>
      <vt:lpstr>Слайд 8</vt:lpstr>
      <vt:lpstr>Слайд 9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777</dc:creator>
  <cp:lastModifiedBy>user</cp:lastModifiedBy>
  <cp:revision>57</cp:revision>
  <dcterms:created xsi:type="dcterms:W3CDTF">2014-04-03T09:49:25Z</dcterms:created>
  <dcterms:modified xsi:type="dcterms:W3CDTF">2019-02-16T08:05:28Z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201649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